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6" r:id="rId7"/>
    <p:sldId id="265" r:id="rId8"/>
    <p:sldId id="262" r:id="rId9"/>
    <p:sldId id="268" r:id="rId10"/>
    <p:sldId id="269" r:id="rId11"/>
    <p:sldId id="270" r:id="rId12"/>
    <p:sldId id="264" r:id="rId13"/>
    <p:sldId id="272" r:id="rId14"/>
    <p:sldId id="273" r:id="rId15"/>
    <p:sldId id="274" r:id="rId16"/>
    <p:sldId id="267" r:id="rId17"/>
    <p:sldId id="271" r:id="rId18"/>
    <p:sldId id="275" r:id="rId19"/>
    <p:sldId id="276" r:id="rId20"/>
    <p:sldId id="277" r:id="rId21"/>
    <p:sldId id="278" r:id="rId22"/>
    <p:sldId id="279" r:id="rId23"/>
    <p:sldId id="280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258" y="-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A0A75F-DF00-4A0A-B730-5A4996EFC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CDAF768-7381-483A-8D32-01771A711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F604677-E129-4C0B-9297-45D3BBAC0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3DCDB-EF8B-4C0D-BEE1-F5258998BD3D}" type="datetimeFigureOut">
              <a:rPr lang="cs-CZ" smtClean="0"/>
              <a:t>08.05.2024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7FE8F9-7F88-499E-96E0-00CE9E1D1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896B930-560C-4A5B-985C-D471A8B34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5E19C-277B-4E3D-BDB3-4947D35B6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8926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FC3513-06E5-4D34-B411-9832E3824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C68C538-1CC5-4401-9804-B804F63BF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59FE82-8B24-4325-83A3-AA6CCFB0B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3DCDB-EF8B-4C0D-BEE1-F5258998BD3D}" type="datetimeFigureOut">
              <a:rPr lang="cs-CZ" smtClean="0"/>
              <a:t>08.05.2024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05F7E02-D9DF-467F-B73F-425B6BBA0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654740-017A-47BA-8A80-F2D984037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5E19C-277B-4E3D-BDB3-4947D35B6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0929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A475DAC-2635-48FF-B702-4FB4EEBE13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5C0D7BD-EB7C-4672-8585-95CAEFF895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C0BE94F-403C-4638-95D1-B94F0C19A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3DCDB-EF8B-4C0D-BEE1-F5258998BD3D}" type="datetimeFigureOut">
              <a:rPr lang="cs-CZ" smtClean="0"/>
              <a:t>08.05.2024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E46CDB-7602-4BAE-AF5C-490EC1A01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7773499-2B20-469E-8A38-2AA6BF1C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5E19C-277B-4E3D-BDB3-4947D35B6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268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9DA17A-A8C5-4268-A547-0B2128C6A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68D02A9-7570-49EC-AED0-B2EA1EFB2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06A050-B94E-43C6-AF04-248C4E429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3DCDB-EF8B-4C0D-BEE1-F5258998BD3D}" type="datetimeFigureOut">
              <a:rPr lang="cs-CZ" smtClean="0"/>
              <a:t>08.05.2024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33F80E6-408D-41CA-A9F6-46393AF21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4FB83CE-D049-4314-B41C-53522DCE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5E19C-277B-4E3D-BDB3-4947D35B6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5482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DBEFA5-F316-4259-AC1E-B321935A2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775E826-F3B5-4CF9-B05E-328B54D90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6E93F71-4CD9-4832-9B0E-CE84A85CE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3DCDB-EF8B-4C0D-BEE1-F5258998BD3D}" type="datetimeFigureOut">
              <a:rPr lang="cs-CZ" smtClean="0"/>
              <a:t>08.05.2024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EE9383C-3AE6-4A24-90B7-EA6A987B3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0A3BE8E-30A4-4189-BB30-00B7C517E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5E19C-277B-4E3D-BDB3-4947D35B6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3340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21C7F5-147F-4B89-97DE-EB607B08A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7947639-FA12-404A-A095-E77384BB61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E295EC1-C8A1-4626-9F27-65D828320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8947082-510C-4E7B-B8E2-40FC41D6F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3DCDB-EF8B-4C0D-BEE1-F5258998BD3D}" type="datetimeFigureOut">
              <a:rPr lang="cs-CZ" smtClean="0"/>
              <a:t>08.05.2024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E7322F0-5DBE-4C20-BC57-55948BFC7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BF6834B-FF85-4284-B2D8-6D5EDEC0C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5E19C-277B-4E3D-BDB3-4947D35B6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0563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C136F0-22DA-4066-B751-91219511B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E93956E-DCD2-47BD-8AC2-D448EB07B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042C54D-E313-43B8-8A63-1A569BE6C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95F8271D-A8B0-4F43-9300-D1234D7E1B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A8B20734-A99B-4D6D-B90F-957C69D64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F5DD5A1-5601-4427-87FB-97A53F777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3DCDB-EF8B-4C0D-BEE1-F5258998BD3D}" type="datetimeFigureOut">
              <a:rPr lang="cs-CZ" smtClean="0"/>
              <a:t>08.05.2024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23F1B89-EC07-4659-8BB9-B97CEE6B7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58BA6D6-7388-4409-BB90-D7DD5D3DA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5E19C-277B-4E3D-BDB3-4947D35B6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0033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4EE8B7-B09D-4FF2-9738-D68CEB9A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6F6E787-E220-4D95-B5AF-44D3BBB41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3DCDB-EF8B-4C0D-BEE1-F5258998BD3D}" type="datetimeFigureOut">
              <a:rPr lang="cs-CZ" smtClean="0"/>
              <a:t>08.05.2024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F57E84E-B964-4499-ACDE-9AD4AC003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68EFB94-8CCB-4B8D-8D45-8F912DCB8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5E19C-277B-4E3D-BDB3-4947D35B6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8533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315A817-A871-4342-9024-9FB2B418E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3DCDB-EF8B-4C0D-BEE1-F5258998BD3D}" type="datetimeFigureOut">
              <a:rPr lang="cs-CZ" smtClean="0"/>
              <a:t>08.05.2024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8A644CC-CD02-471D-ACF3-2FBEA67B3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611B70F-2B4B-433A-BB1E-5443A244C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5E19C-277B-4E3D-BDB3-4947D35B6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6257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D5A716-BE36-41A6-AF15-95D934D5C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DC223E-17EB-4466-9A1A-92EFA70AF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6E0000D-BB68-4995-A5EB-B2EC11E815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CF7C807-F6DD-4861-A406-3763252F4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3DCDB-EF8B-4C0D-BEE1-F5258998BD3D}" type="datetimeFigureOut">
              <a:rPr lang="cs-CZ" smtClean="0"/>
              <a:t>08.05.2024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FD4D659-715F-4EAA-8143-C1B8353AA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ABC4A96-96FC-44EE-B77F-D7E2D4878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5E19C-277B-4E3D-BDB3-4947D35B6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1169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C73483-C628-4F77-9EB4-2D9DA2A35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92312D7-2090-4DE7-A9B9-4641C35A53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32DB82A-4C5A-44A5-8AAA-B81BE24BBB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9E5187E-AB75-4ABE-84DF-068115AD8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3DCDB-EF8B-4C0D-BEE1-F5258998BD3D}" type="datetimeFigureOut">
              <a:rPr lang="cs-CZ" smtClean="0"/>
              <a:t>08.05.2024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82CA23C-5333-47DC-A0AC-5ABE85DF7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A6EFF07-D1DD-44FD-9748-76ACB41DD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5E19C-277B-4E3D-BDB3-4947D35B6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9136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4B3E514-6775-43D7-9AE0-15D7F2A8E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643A839-069C-4DDC-A3DD-C5FC97174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7D727EF-0EBF-48C7-A8AF-4E94FA15D5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3DCDB-EF8B-4C0D-BEE1-F5258998BD3D}" type="datetimeFigureOut">
              <a:rPr lang="cs-CZ" smtClean="0"/>
              <a:t>08.05.2024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13502F1-F903-48FF-B2B9-57F62C4B22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977E6C-B752-46FA-AD84-081111520E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5E19C-277B-4E3D-BDB3-4947D35B6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0767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ensina.rtp.pt/artigo/douro-abaixo-douro-acima-a-aventura-dos-rabelos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ensina.rtp.pt/artigo/o-sal-do-sado-o-que-ficou-das-antigas-salinas/" TargetMode="External"/><Relationship Id="rId2" Type="http://schemas.openxmlformats.org/officeDocument/2006/relationships/hyperlink" Target="http://ensina.rtp.pt/artigo/a-importancia-do-sado-para-romanos-muculmanos-e-cristao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://ensina.rtp.pt/artigo/a-tradicao-do-sal-no-estuario-do-mondego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9lXx0kp6CP8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tp.pt/noticias/pais/desertificacao-do-interior-vem-de-tras-e-projecta-se-no-futuro_v984262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B137B5-7019-468A-8B5B-9F7E6E50B2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8300" y="0"/>
            <a:ext cx="9144000" cy="2387600"/>
          </a:xfrm>
        </p:spPr>
        <p:txBody>
          <a:bodyPr/>
          <a:lstStyle/>
          <a:p>
            <a:r>
              <a:rPr lang="cs-CZ" b="1" dirty="0" err="1"/>
              <a:t>Uma</a:t>
            </a:r>
            <a:r>
              <a:rPr lang="cs-CZ" b="1" dirty="0"/>
              <a:t> </a:t>
            </a:r>
            <a:r>
              <a:rPr lang="cs-CZ" b="1" dirty="0" err="1"/>
              <a:t>viagem</a:t>
            </a:r>
            <a:r>
              <a:rPr lang="cs-CZ" b="1" dirty="0"/>
              <a:t> </a:t>
            </a:r>
            <a:r>
              <a:rPr lang="pt-PT" b="1" dirty="0"/>
              <a:t>à descoberta de Portugal</a:t>
            </a:r>
            <a:endParaRPr lang="cs-CZ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F6CEBC0-C7ED-4222-AB1C-E3D9A1989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537" y="4470401"/>
            <a:ext cx="9144000" cy="1655762"/>
          </a:xfrm>
        </p:spPr>
        <p:txBody>
          <a:bodyPr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PT" b="1" dirty="0"/>
              <a:t>Regiões  - divisões administrativas 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PT" b="1" dirty="0"/>
              <a:t>Arquitectura rural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PT" b="1" dirty="0"/>
              <a:t>Música e instrumentos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PT" b="1" dirty="0"/>
              <a:t>Costumes e tradições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PT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PT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PT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PT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PT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PT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PT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PT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PT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PT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PT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PT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PT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PT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PT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PT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298316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6C95CE-65E1-44F2-9385-51D3DEA75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PORTO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FC45D17-71F4-4827-A635-3341AA752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78" y="2531166"/>
            <a:ext cx="10713027" cy="5381832"/>
          </a:xfrm>
        </p:spPr>
        <p:txBody>
          <a:bodyPr>
            <a:normAutofit/>
          </a:bodyPr>
          <a:lstStyle/>
          <a:p>
            <a:r>
              <a:rPr lang="pt-PT" dirty="0"/>
              <a:t>Barco Rabelo</a:t>
            </a:r>
          </a:p>
          <a:p>
            <a:pPr marL="0" indent="0">
              <a:buNone/>
            </a:pPr>
            <a:r>
              <a:rPr lang="pt-BR" dirty="0"/>
              <a:t>uma construção complexa,</a:t>
            </a:r>
          </a:p>
          <a:p>
            <a:pPr marL="0" indent="0">
              <a:buNone/>
            </a:pPr>
            <a:r>
              <a:rPr lang="pt-BR" dirty="0"/>
              <a:t>pensada para resistir às águas traiçoeiras, com carga pesada de várias toneladas e uma tripulação até 12 homens. Para os conduzir era necessário conhecer o rio, ter técnica, perícia e coragem nas manobras da espadela, o enorme leme. Nos pontos mais complicados da descida tinham de ser arrastados por grossas cordas, puxadas de terra por homens ou por juntas de bois</a:t>
            </a:r>
            <a:endParaRPr lang="pt-PT" dirty="0"/>
          </a:p>
          <a:p>
            <a:pPr marL="0" indent="0">
              <a:buNone/>
            </a:pPr>
            <a:r>
              <a:rPr lang="cs-CZ" dirty="0">
                <a:hlinkClick r:id="rId2"/>
              </a:rPr>
              <a:t>http://ensina.rtp.pt/artigo/douro-abaixo-douro-acima-a-aventura-dos-rabelos/</a:t>
            </a:r>
            <a:endParaRPr lang="pt-PT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325C55F-4E2D-4233-B48B-6AEF12631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642" y="0"/>
            <a:ext cx="5163679" cy="360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4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A5C07A-119B-4E4A-9172-DA5D98160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7573"/>
          </a:xfrm>
        </p:spPr>
        <p:txBody>
          <a:bodyPr>
            <a:normAutofit fontScale="90000"/>
          </a:bodyPr>
          <a:lstStyle/>
          <a:p>
            <a:r>
              <a:rPr lang="pt-PT" dirty="0"/>
              <a:t>CENTRO – LITORAL  - AVEIRO</a:t>
            </a:r>
            <a:br>
              <a:rPr lang="pt-PT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0382B1B-2700-4E1A-B06F-0C4034012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8" y="914400"/>
            <a:ext cx="11181522" cy="5262563"/>
          </a:xfrm>
        </p:spPr>
        <p:txBody>
          <a:bodyPr/>
          <a:lstStyle/>
          <a:p>
            <a:endParaRPr lang="pt-PT" dirty="0"/>
          </a:p>
          <a:p>
            <a:pPr marL="0" indent="0">
              <a:buNone/>
            </a:pPr>
            <a:r>
              <a:rPr lang="pt-PT" dirty="0"/>
              <a:t>Moliceiros  </a:t>
            </a:r>
          </a:p>
          <a:p>
            <a:pPr marL="0" indent="0">
              <a:buNone/>
            </a:pPr>
            <a:r>
              <a:rPr lang="pt-PT" dirty="0"/>
              <a:t>Moliço - </a:t>
            </a:r>
            <a:r>
              <a:rPr lang="pt-BR" dirty="0"/>
              <a:t>plantas aquáticas que vivem </a:t>
            </a:r>
          </a:p>
          <a:p>
            <a:pPr marL="0" indent="0">
              <a:buNone/>
            </a:pPr>
            <a:r>
              <a:rPr lang="pt-BR" dirty="0"/>
              <a:t>no leito submerso da Ria de Aveiro.</a:t>
            </a:r>
          </a:p>
          <a:p>
            <a:pPr marL="0" indent="0">
              <a:buNone/>
            </a:pPr>
            <a:r>
              <a:rPr lang="pt-BR" dirty="0"/>
              <a:t>Uma das mais antigas e características actividades</a:t>
            </a:r>
          </a:p>
          <a:p>
            <a:pPr marL="0" indent="0">
              <a:buNone/>
            </a:pPr>
            <a:r>
              <a:rPr lang="pt-BR" dirty="0"/>
              <a:t> praticadas nesta região. 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CAAE598-C1D9-4FC9-856B-03200DB1A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4226" y="0"/>
            <a:ext cx="4717774" cy="548663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DD2ADB3-6FDC-4044-8566-794D5FEE9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55774"/>
            <a:ext cx="5187606" cy="2914775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84451245-0DD3-4390-8474-0B8E77EC22E4}"/>
              </a:ext>
            </a:extLst>
          </p:cNvPr>
          <p:cNvSpPr/>
          <p:nvPr/>
        </p:nvSpPr>
        <p:spPr>
          <a:xfrm>
            <a:off x="5187606" y="6214170"/>
            <a:ext cx="5012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https://www.youtube.com/watch?v=-MX6spam-qU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0545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E106A1-DE1C-478C-9E86-A1C59A9AD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SUL  - Alcácer do Sal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F858804-45AC-42FD-859D-120357ECC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8313"/>
            <a:ext cx="3031435" cy="3220278"/>
          </a:xfrm>
        </p:spPr>
        <p:txBody>
          <a:bodyPr>
            <a:normAutofit fontScale="55000" lnSpcReduction="20000"/>
          </a:bodyPr>
          <a:lstStyle/>
          <a:p>
            <a:r>
              <a:rPr lang="pt-BR" dirty="0"/>
              <a:t>Rio Sado – Salacia - Al-Kassr(715 a 1158) - Alcácer do Sal</a:t>
            </a:r>
          </a:p>
          <a:p>
            <a:r>
              <a:rPr lang="pt-BR" dirty="0"/>
              <a:t> - porta de entrada  e de encontro de várias civilizações</a:t>
            </a:r>
            <a:endParaRPr lang="cs-CZ" dirty="0"/>
          </a:p>
          <a:p>
            <a:endParaRPr lang="pt-BR" dirty="0"/>
          </a:p>
          <a:p>
            <a:r>
              <a:rPr lang="cs-CZ" dirty="0">
                <a:hlinkClick r:id="rId2"/>
              </a:rPr>
              <a:t>http://ensina.rtp.pt/artigo/a-importancia-do-sado-para-romanos-muculmanos-e-cristaos/</a:t>
            </a:r>
            <a:endParaRPr lang="cs-CZ" dirty="0"/>
          </a:p>
          <a:p>
            <a:pPr marL="0" indent="0">
              <a:buNone/>
            </a:pPr>
            <a:r>
              <a:rPr lang="cs-CZ" dirty="0">
                <a:hlinkClick r:id="rId3"/>
              </a:rPr>
              <a:t>http://ensina.rtp.pt/artigo/o-sal-do-sado-o-que-ficou-das-antigas-salinas/</a:t>
            </a:r>
            <a:endParaRPr lang="cs-CZ" dirty="0"/>
          </a:p>
          <a:p>
            <a:pPr marL="0" indent="0">
              <a:buNone/>
            </a:pPr>
            <a:r>
              <a:rPr lang="cs-CZ" dirty="0">
                <a:hlinkClick r:id="rId4"/>
              </a:rPr>
              <a:t>http://ensina.rtp.pt/artigo/a-tradicao-do-sal-no-estuario-do-mondego/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5D061BE-3C32-446F-83BF-1D037A5E15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8719" y="365126"/>
            <a:ext cx="4354723" cy="274913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33DC079-17D5-479B-9CE7-BBDB27C946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4100" y="3388178"/>
            <a:ext cx="4529342" cy="323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47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F932E9-25CE-4BFB-8E99-4F4520B59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690688"/>
          </a:xfrm>
        </p:spPr>
        <p:txBody>
          <a:bodyPr/>
          <a:lstStyle/>
          <a:p>
            <a:r>
              <a:rPr lang="pt-PT" dirty="0"/>
              <a:t>Casa rural alentejana - </a:t>
            </a:r>
            <a:br>
              <a:rPr lang="pt-PT" dirty="0"/>
            </a:br>
            <a:r>
              <a:rPr lang="pt-PT" dirty="0"/>
              <a:t>Monte alentejano</a:t>
            </a:r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6D0A869D-D307-4B40-A411-12C94D6C70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H="1">
            <a:off x="6414448" y="1"/>
            <a:ext cx="5777552" cy="364434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56BBDFA-623E-4898-BF3C-1E76A5694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39" y="2055812"/>
            <a:ext cx="5334000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59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975447-6AD4-402A-86A7-7FE4EAE39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Casa algarvia</a:t>
            </a:r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21687D49-5ED0-4712-9612-A22A22C7D8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7450" y="268064"/>
            <a:ext cx="4275646" cy="284524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43822EE-B08F-40B7-A1E6-7A4094872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631160" flipV="1">
            <a:off x="-20664" y="3187244"/>
            <a:ext cx="4275645" cy="320260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E5E9CDC-87B5-489F-8D04-5A400E7C4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4270" y="482755"/>
            <a:ext cx="1709530" cy="263055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689B252-311F-4D11-BE6C-82A36AD72B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0406" y="3744689"/>
            <a:ext cx="1514476" cy="284524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B44F4CF-873B-40D8-82F7-F33F28FE2A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236765" y="3150480"/>
            <a:ext cx="2955235" cy="378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16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6B714E-849F-41A5-9D1A-22F173A17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Açoteias de Olhão</a:t>
            </a:r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5DE65381-78D3-4C13-894B-F0F7D334BD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6352" y="1891506"/>
            <a:ext cx="6643688" cy="460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08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FD94DC-90AA-4C5C-962E-700F298B1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O que podemos ainda</a:t>
            </a:r>
            <a:r>
              <a:rPr lang="cs-CZ" dirty="0"/>
              <a:t> </a:t>
            </a:r>
            <a:r>
              <a:rPr lang="pt-PT" dirty="0"/>
              <a:t>encontrar</a:t>
            </a:r>
            <a:r>
              <a:rPr lang="cs-CZ" dirty="0"/>
              <a:t> </a:t>
            </a:r>
            <a:r>
              <a:rPr lang="pt-PT" dirty="0"/>
              <a:t>de Norte a Sul.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0D489DB-59B4-4B9C-A94C-F48DF0043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Lavadouro público: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AC52DAF-A0CA-4EF9-B2A4-CF62231B4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811" y="1488789"/>
            <a:ext cx="6422073" cy="422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91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B0D8E5-959B-4C49-B2B5-D193CE410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FONTES  e fontanários:</a:t>
            </a:r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0BDC49F4-3550-43E0-8C97-3DB127567E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H="1">
            <a:off x="6228889" y="3883198"/>
            <a:ext cx="5963111" cy="33542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4FB40BF-D1B0-419C-A48B-83BD79773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452" y="601897"/>
            <a:ext cx="4492487" cy="237290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7AD923E-92E8-4486-8F8B-710789CF2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79166"/>
            <a:ext cx="6228889" cy="455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81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6ED923-822E-4D4B-BF6D-2F5E3FFBA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 Pelourinho / Picota 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5DBE00F-0F7A-4869-B320-169DCF518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7996" y="1984814"/>
            <a:ext cx="2782955" cy="427451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0CCF745-3498-462B-B675-663892276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110332" y="574582"/>
            <a:ext cx="3699373" cy="428033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F6DC4DD-3E18-4A61-B515-BA9ABACF6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297" y="1457631"/>
            <a:ext cx="3699373" cy="296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467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7235A8-2D5F-4E74-B11F-BFC3AF194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 </a:t>
            </a:r>
            <a:r>
              <a:rPr lang="pt-PT" dirty="0">
                <a:highlight>
                  <a:srgbClr val="FFFF00"/>
                </a:highlight>
              </a:rPr>
              <a:t>A arte da azulejaria - elemento decorativo e arquitetónico </a:t>
            </a:r>
            <a:r>
              <a:rPr lang="pt-PT" dirty="0"/>
              <a:t>-  </a:t>
            </a:r>
            <a:br>
              <a:rPr lang="pt-PT" dirty="0"/>
            </a:br>
            <a:r>
              <a:rPr lang="pt-PT" sz="2000" dirty="0">
                <a:solidFill>
                  <a:srgbClr val="0070C0"/>
                </a:solidFill>
              </a:rPr>
              <a:t>https://ensina.rtp.pt/etiqueta/azulejo/</a:t>
            </a:r>
            <a:br>
              <a:rPr lang="pt-PT" sz="2000" dirty="0">
                <a:solidFill>
                  <a:srgbClr val="0070C0"/>
                </a:solidFill>
              </a:rPr>
            </a:br>
            <a:r>
              <a:rPr lang="pt-PT" sz="2000" dirty="0">
                <a:solidFill>
                  <a:srgbClr val="0070C0"/>
                </a:solidFill>
              </a:rPr>
              <a:t>    </a:t>
            </a:r>
            <a:r>
              <a:rPr lang="pt-PT" sz="2000" dirty="0">
                <a:hlinkClick r:id="rId2"/>
              </a:rPr>
              <a:t>https://www.youtube.com/watch?v=9lXx0kp6CP8</a:t>
            </a:r>
            <a:br>
              <a:rPr lang="pt-PT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893EB03-76B0-4F5C-8252-F1EB02E19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Os primeiros exemplares usados em Portugal, os Hispano mouriscos, vieram nos finais do século XV de Sevilha e serviram para revestir as paredes de palácios e igrejas.</a:t>
            </a:r>
          </a:p>
          <a:p>
            <a:endParaRPr lang="pt-BR" dirty="0"/>
          </a:p>
          <a:p>
            <a:r>
              <a:rPr lang="pt-BR" dirty="0"/>
              <a:t>1560, começam a surgir em Lisboa oficinas de olaria que produzem azulejos segundo a técnica de faiança, importada de Itália.</a:t>
            </a:r>
          </a:p>
          <a:p>
            <a:r>
              <a:rPr lang="pt-BR" dirty="0"/>
              <a:t>A originalidade da utilização do azulejo português  - cerâmica decorativa que se adapta às necessidades e acompanha os estilos das diferentes épocas.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4279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57D993-AE7C-4056-A4B9-E2D091973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Mapas </a:t>
            </a:r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F6269015-D044-4929-9E3A-16CDC1B7D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6522" y="1544913"/>
            <a:ext cx="7015287" cy="506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89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C1D052-A68F-43DE-BE93-68FA843C0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08F3D2C5-5EBC-4A30-85BE-2D1E8F7424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564" y="179150"/>
            <a:ext cx="5761219" cy="371888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1C35E72-B1ED-44ED-B183-4F840FF47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824" y="365125"/>
            <a:ext cx="3170195" cy="174360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08BEB5F-F298-4DFB-B90E-8C6D64E98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137" y="2226364"/>
            <a:ext cx="5183298" cy="426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57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61DB32-13A7-41D4-913D-D27BB2A98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53DCBD4-A2D5-4FB1-BB59-33BFA73FF1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522" y="60961"/>
            <a:ext cx="12431889" cy="726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14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DAB11C-A47A-431F-83F7-EB667027D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90330"/>
            <a:ext cx="10515600" cy="265042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9C253AD-2722-4D85-BECE-7BAC2943BD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4057" y="0"/>
            <a:ext cx="12227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43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43F018-DB83-474E-B7D8-D2771A24C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84314"/>
            <a:ext cx="10515600" cy="238539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E706870D-C3C0-4E6C-9C3F-DA9BA9B526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575" y="181786"/>
            <a:ext cx="5532798" cy="368525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907B25A-F0D0-4D7D-AF97-00871EE57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181786"/>
            <a:ext cx="5499638" cy="633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54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43CA6AE-2DB8-4E1B-82BA-B83D60E82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817" y="0"/>
            <a:ext cx="7776631" cy="6858000"/>
          </a:xfrm>
          <a:prstGeom prst="rect">
            <a:avLst/>
          </a:prstGeom>
        </p:spPr>
      </p:pic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021E398E-4427-44FC-9030-7737DB9B4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446281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732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F1285A-7722-4159-BC63-1787DA5FF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Hidrografia e paisagem</a:t>
            </a:r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D2491496-3076-4115-8B70-83C2E6570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1184" y="1296537"/>
            <a:ext cx="9527270" cy="53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24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3FCF33-F553-4208-A611-D0E3E352E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t-PT" dirty="0"/>
            </a:br>
            <a:br>
              <a:rPr lang="pt-PT" dirty="0"/>
            </a:br>
            <a:r>
              <a:rPr lang="cs-CZ" dirty="0" err="1"/>
              <a:t>Norte</a:t>
            </a:r>
            <a:r>
              <a:rPr lang="cs-CZ" dirty="0"/>
              <a:t> </a:t>
            </a:r>
            <a:br>
              <a:rPr lang="pt-PT" dirty="0"/>
            </a:br>
            <a:r>
              <a:rPr lang="pt-PT" sz="1300" dirty="0"/>
              <a:t> </a:t>
            </a:r>
            <a:br>
              <a:rPr lang="pt-PT" sz="1300" dirty="0"/>
            </a:br>
            <a:br>
              <a:rPr lang="pt-PT" dirty="0"/>
            </a:br>
            <a:endParaRPr lang="cs-CZ" dirty="0"/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FCF03B64-67BD-4ABD-9FB1-227B44978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- </a:t>
            </a:r>
            <a:r>
              <a:rPr lang="pt-PT" dirty="0"/>
              <a:t>Soajo/Lindoso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4D04496-2EB4-4FDE-928D-E31BDEA38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408" y="872986"/>
            <a:ext cx="3670852" cy="311174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C08D248-2AC6-41CF-AC46-C52A6964E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66" y="2888973"/>
            <a:ext cx="5327374" cy="376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96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0E3E70-89D2-4A3F-9D57-CBF154AFA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Habitação rural</a:t>
            </a:r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A7454D6C-3276-4FE0-B677-D8DBFE8FB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0" y="1877219"/>
            <a:ext cx="609600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810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B26A7B-4B4E-41B3-9A6D-2EAA33CCA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CENTRO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0BEC149-33D9-41C3-8C97-97CD4B170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Piod</a:t>
            </a:r>
            <a:r>
              <a:rPr lang="pt-PT" dirty="0"/>
              <a:t>ão</a:t>
            </a:r>
          </a:p>
          <a:p>
            <a:r>
              <a:rPr lang="pt-BR" dirty="0"/>
              <a:t>aldeias do xisto, </a:t>
            </a:r>
          </a:p>
          <a:p>
            <a:pPr marL="0" indent="0">
              <a:buNone/>
            </a:pPr>
            <a:r>
              <a:rPr lang="pt-BR" dirty="0"/>
              <a:t>património cultural e arquitetónico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E2B7106-FE0E-4BEB-A0A2-E0F7E8D75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3809" y="92766"/>
            <a:ext cx="5738191" cy="4167576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FF552DC7-EC73-4F99-98B4-57522497F3FA}"/>
              </a:ext>
            </a:extLst>
          </p:cNvPr>
          <p:cNvSpPr/>
          <p:nvPr/>
        </p:nvSpPr>
        <p:spPr>
          <a:xfrm>
            <a:off x="838200" y="4545495"/>
            <a:ext cx="86988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Piódão é uma freguesia portuguesa do concelho de Arganil, com 36,57 km² de área e 222 habitantes (2016). A sua densidade populacional é de 6,1 hab/km². A freguesia inclui as seguintes aldeias e quintas: Piódão, Malhada Chã, Chãs d'Égua, Tojo, Fórnea, Foz d`Égua, Barreiros, Covita, Torno, Casal Cimeiro e Casal Fundeiro.</a:t>
            </a:r>
            <a:endParaRPr lang="cs-CZ" sz="2400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828CF59-B537-4105-BBAA-B7EED8F7BD69}"/>
              </a:ext>
            </a:extLst>
          </p:cNvPr>
          <p:cNvSpPr/>
          <p:nvPr/>
        </p:nvSpPr>
        <p:spPr>
          <a:xfrm>
            <a:off x="0" y="4229438"/>
            <a:ext cx="90379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B0F0"/>
                </a:solidFill>
              </a:rPr>
              <a:t>http://ensina.rtp.pt/artigo/aldeias-do-xisto-combater-a-desertificacao-na-serra-da-lousa/</a:t>
            </a:r>
          </a:p>
        </p:txBody>
      </p:sp>
    </p:spTree>
    <p:extLst>
      <p:ext uri="{BB962C8B-B14F-4D97-AF65-F5344CB8AC3E}">
        <p14:creationId xmlns:p14="http://schemas.microsoft.com/office/powerpoint/2010/main" val="2562556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6A864B3-2E23-4B0D-9822-61997827C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1488"/>
            <a:ext cx="10515600" cy="5705475"/>
          </a:xfrm>
        </p:spPr>
        <p:txBody>
          <a:bodyPr/>
          <a:lstStyle/>
          <a:p>
            <a:pPr marL="0" indent="0">
              <a:buNone/>
            </a:pPr>
            <a:r>
              <a:rPr lang="pt-PT" dirty="0"/>
              <a:t>Monsanto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9765526-80D7-434A-B259-A159E30E9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959333"/>
            <a:ext cx="5715000" cy="4276725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B6A8073F-EEAE-476F-A60F-25A430BEB11A}"/>
              </a:ext>
            </a:extLst>
          </p:cNvPr>
          <p:cNvSpPr/>
          <p:nvPr/>
        </p:nvSpPr>
        <p:spPr>
          <a:xfrm>
            <a:off x="6096000" y="959333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/>
              <a:t>Monsanto (ou Monsanto da Beira) foi uma freguesia portuguesa do concelho de Idanha-a-Nova, na província da Beira Baixa, região do Centro (Região das Beiras) e sub-região da Beira Interior Sul, com 131,95 km² de área e 829 habitantes (2011). Densidade: 6,3 hab/km².</a:t>
            </a:r>
            <a:endParaRPr lang="cs-CZ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EF5EA0C0-5E64-42EA-AA1B-7FC44A5705D6}"/>
              </a:ext>
            </a:extLst>
          </p:cNvPr>
          <p:cNvSpPr/>
          <p:nvPr/>
        </p:nvSpPr>
        <p:spPr>
          <a:xfrm rot="10800000" flipV="1">
            <a:off x="5791199" y="5165809"/>
            <a:ext cx="57991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dirty="0">
              <a:hlinkClick r:id="rId3"/>
            </a:endParaRPr>
          </a:p>
          <a:p>
            <a:endParaRPr lang="pt-PT" dirty="0">
              <a:hlinkClick r:id="rId3"/>
            </a:endParaRPr>
          </a:p>
          <a:p>
            <a:endParaRPr lang="pt-PT" dirty="0">
              <a:hlinkClick r:id="rId3"/>
            </a:endParaRPr>
          </a:p>
          <a:p>
            <a:r>
              <a:rPr lang="cs-CZ" dirty="0">
                <a:hlinkClick r:id="rId3"/>
              </a:rPr>
              <a:t>https://www.rtp.pt/noticias/pais/desertificacao-do-interior-vem-de-tras-e-projecta-se-no-futuro_v984262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0807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9A2AA8-601D-4A74-BB42-6AD450FFA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LITORAL- NORTE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90EF2C4-6913-4064-BA45-760DBF2AD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9600" dirty="0" err="1"/>
              <a:t>Esposende</a:t>
            </a:r>
            <a:endParaRPr lang="cs-CZ" sz="9600" dirty="0"/>
          </a:p>
          <a:p>
            <a:pPr marL="0" indent="0">
              <a:buNone/>
            </a:pPr>
            <a:r>
              <a:rPr lang="pt-BR" sz="9600" dirty="0"/>
              <a:t>Apanha do sargaço</a:t>
            </a:r>
            <a:endParaRPr lang="cs-CZ" sz="9600" dirty="0"/>
          </a:p>
          <a:p>
            <a:pPr>
              <a:buFontTx/>
              <a:buChar char="-"/>
            </a:pPr>
            <a:r>
              <a:rPr lang="cs-CZ" sz="9600" dirty="0" err="1"/>
              <a:t>sargaceiro</a:t>
            </a:r>
            <a:r>
              <a:rPr lang="cs-CZ" sz="9600" dirty="0"/>
              <a:t>: </a:t>
            </a:r>
            <a:endParaRPr lang="pt-PT" sz="9600" dirty="0"/>
          </a:p>
          <a:p>
            <a:pPr marL="0" indent="0">
              <a:buNone/>
            </a:pPr>
            <a:r>
              <a:rPr lang="pt-PT" sz="9600" dirty="0"/>
              <a:t>Vestido de </a:t>
            </a:r>
            <a:r>
              <a:rPr lang="cs-CZ" sz="9600" dirty="0" err="1"/>
              <a:t>branqueta</a:t>
            </a:r>
            <a:r>
              <a:rPr lang="cs-CZ" sz="9600" dirty="0"/>
              <a:t>/</a:t>
            </a:r>
          </a:p>
          <a:p>
            <a:pPr marL="0" indent="0">
              <a:buNone/>
            </a:pPr>
            <a:r>
              <a:rPr lang="cs-CZ" sz="9600" dirty="0" err="1"/>
              <a:t>Sueste</a:t>
            </a:r>
            <a:r>
              <a:rPr lang="pt-PT" sz="9600" dirty="0"/>
              <a:t> - </a:t>
            </a:r>
            <a:r>
              <a:rPr lang="cs-CZ" sz="9600" dirty="0"/>
              <a:t> </a:t>
            </a:r>
            <a:r>
              <a:rPr lang="cs-CZ" sz="9600" dirty="0" err="1"/>
              <a:t>galhap</a:t>
            </a:r>
            <a:r>
              <a:rPr lang="pt-PT" sz="9600" dirty="0"/>
              <a:t>ão</a:t>
            </a:r>
          </a:p>
          <a:p>
            <a:pPr marL="0" indent="0">
              <a:buNone/>
            </a:pPr>
            <a:endParaRPr lang="pt-PT" sz="9600" dirty="0"/>
          </a:p>
          <a:p>
            <a:pPr marL="0" indent="0">
              <a:buNone/>
            </a:pPr>
            <a:endParaRPr lang="pt-PT" sz="9600" dirty="0"/>
          </a:p>
          <a:p>
            <a:pPr marL="0" indent="0">
              <a:buNone/>
            </a:pPr>
            <a:r>
              <a:rPr lang="pt-BR" sz="9600" dirty="0"/>
              <a:t>No areal, as mulheres transportam o sargaço nas carrelas para mais longe do alcance do mar, fazendo as camas onde fica a secar. Após a secagem, as algas são empregues como fertilizantes das terras, em produtos fito-sanitários e cosméticos, e produtos alimentares.</a:t>
            </a:r>
            <a:endParaRPr lang="cs-CZ" sz="9600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https://www.youtube.com/watch?v=lh6B4UshQfg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7CA1FD1-95B8-4B02-BB75-6BF1F2DD5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481" y="0"/>
            <a:ext cx="6776190" cy="431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1688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626</Words>
  <Application>Microsoft Office PowerPoint</Application>
  <PresentationFormat>Širokoúhlá obrazovka</PresentationFormat>
  <Paragraphs>90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Motiv Office</vt:lpstr>
      <vt:lpstr>Uma viagem à descoberta de Portugal</vt:lpstr>
      <vt:lpstr>Mapas </vt:lpstr>
      <vt:lpstr>Prezentace aplikace PowerPoint</vt:lpstr>
      <vt:lpstr>Hidrografia e paisagem</vt:lpstr>
      <vt:lpstr>  Norte     </vt:lpstr>
      <vt:lpstr>Habitação rural</vt:lpstr>
      <vt:lpstr>CENTRO </vt:lpstr>
      <vt:lpstr>Prezentace aplikace PowerPoint</vt:lpstr>
      <vt:lpstr>LITORAL- NORTE</vt:lpstr>
      <vt:lpstr>PORTO</vt:lpstr>
      <vt:lpstr>CENTRO – LITORAL  - AVEIRO </vt:lpstr>
      <vt:lpstr>SUL  - Alcácer do Sal</vt:lpstr>
      <vt:lpstr>Casa rural alentejana -  Monte alentejano</vt:lpstr>
      <vt:lpstr>Casa algarvia</vt:lpstr>
      <vt:lpstr>Açoteias de Olhão</vt:lpstr>
      <vt:lpstr>O que podemos ainda encontrar de Norte a Sul.</vt:lpstr>
      <vt:lpstr>FONTES  e fontanários:</vt:lpstr>
      <vt:lpstr> Pelourinho / Picota </vt:lpstr>
      <vt:lpstr> A arte da azulejaria - elemento decorativo e arquitetónico -   https://ensina.rtp.pt/etiqueta/azulejo/     https://www.youtube.com/watch?v=9lXx0kp6CP8 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Uma viagem à descoberta de Portugal</dc:title>
  <dc:creator>fatima.nery@outlook.cz</dc:creator>
  <cp:lastModifiedBy>Maria de Fátima Baptista Nery Plch</cp:lastModifiedBy>
  <cp:revision>50</cp:revision>
  <dcterms:created xsi:type="dcterms:W3CDTF">2018-04-18T15:36:37Z</dcterms:created>
  <dcterms:modified xsi:type="dcterms:W3CDTF">2024-05-08T11:52:04Z</dcterms:modified>
</cp:coreProperties>
</file>