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57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7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82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99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46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009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76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9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0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26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79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69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6369CB-862D-46D6-86CD-12631BCEC330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F8422A5-79AF-4239-B7C6-F2C7787A7F5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689430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aktuality/studenti-prelozili-waltariho-valku-o-pravdu#:~:text=Knihu%20V%C3%A1lka%20o%20pravdu%3A%20Pravda%20o%20Estonsku%2C%20Loty%C5%A1sku,a%20posl%C3%A9ze%20i%20jejich%20p%C5%99ipojen%C3%AD%20k%20Sov%C4%9Btsk%C3%A9mu%20svazu.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rekladateleseveru.cz/prekladatelsky-checklist/" TargetMode="External"/><Relationship Id="rId3" Type="http://schemas.openxmlformats.org/officeDocument/2006/relationships/hyperlink" Target="https://www.facebook.com/PrekladateleSeveru/" TargetMode="External"/><Relationship Id="rId7" Type="http://schemas.openxmlformats.org/officeDocument/2006/relationships/hyperlink" Target="https://prekladateleseveru.cz/vzorova-smlouva-prekladatele-s-nakladatelem/" TargetMode="External"/><Relationship Id="rId2" Type="http://schemas.openxmlformats.org/officeDocument/2006/relationships/hyperlink" Target="https://prekladatelesever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ekladateleseveru.cz/zasady-uzavirani-licencnich-smluv/" TargetMode="External"/><Relationship Id="rId5" Type="http://schemas.openxmlformats.org/officeDocument/2006/relationships/hyperlink" Target="https://prekladateleseveru.cz/brozura-mapovani-smluvnich-podminek/" TargetMode="External"/><Relationship Id="rId4" Type="http://schemas.openxmlformats.org/officeDocument/2006/relationships/hyperlink" Target="https://prekladateleseveru.cz/eticky-kodex-prekladatelu-severu/" TargetMode="Externa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4A278-AE18-2EDC-6E09-D098941CF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Správný Překlad?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5E27ED-05B7-38E1-C908-0BD3C872EC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Jan-Marek Šík, Ph.D. / Ústav jazykovědy a baltistiky</a:t>
            </a:r>
          </a:p>
        </p:txBody>
      </p:sp>
    </p:spTree>
    <p:extLst>
      <p:ext uri="{BB962C8B-B14F-4D97-AF65-F5344CB8AC3E}">
        <p14:creationId xmlns:p14="http://schemas.microsoft.com/office/powerpoint/2010/main" val="79894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35C6E-4640-9A68-54E7-5E75C7B0E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83733"/>
            <a:ext cx="10058400" cy="4951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Baltistika na FF MU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sz="2400" dirty="0"/>
              <a:t>specializace litevština / finština</a:t>
            </a:r>
          </a:p>
          <a:p>
            <a:pPr lvl="2"/>
            <a:r>
              <a:rPr lang="cs-CZ" sz="2000" dirty="0"/>
              <a:t>další jazyky: lotyština, estonština, maďarština</a:t>
            </a:r>
          </a:p>
          <a:p>
            <a:pPr marL="548640" lvl="2" indent="0">
              <a:buNone/>
            </a:pPr>
            <a:endParaRPr lang="cs-CZ" dirty="0"/>
          </a:p>
          <a:p>
            <a:pPr lvl="1"/>
            <a:r>
              <a:rPr lang="cs-CZ" sz="2400" dirty="0"/>
              <a:t>překladatelské semináře v </a:t>
            </a:r>
            <a:r>
              <a:rPr lang="cs-CZ" sz="2400" dirty="0" err="1"/>
              <a:t>nmgr</a:t>
            </a:r>
            <a:r>
              <a:rPr lang="cs-CZ" sz="2400" dirty="0"/>
              <a:t>. studiu</a:t>
            </a:r>
          </a:p>
          <a:p>
            <a:pPr lvl="2"/>
            <a:r>
              <a:rPr lang="cs-CZ" sz="2000" dirty="0"/>
              <a:t>finština (pod vedením M. Hejkalové):</a:t>
            </a:r>
          </a:p>
          <a:p>
            <a:pPr marL="731520" lvl="4">
              <a:spcBef>
                <a:spcPts val="900"/>
              </a:spcBef>
            </a:pPr>
            <a:r>
              <a:rPr lang="cs-CZ" sz="1800" dirty="0">
                <a:solidFill>
                  <a:srgbClr val="01977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Studenti přeložili </a:t>
            </a:r>
            <a:r>
              <a:rPr lang="cs-CZ" sz="1800" dirty="0" err="1">
                <a:solidFill>
                  <a:srgbClr val="01977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Waltariho</a:t>
            </a:r>
            <a:r>
              <a:rPr lang="cs-CZ" sz="1800" dirty="0">
                <a:solidFill>
                  <a:srgbClr val="01977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Válku o pravdu | Filozofická fakulta MU (muni.cz)</a:t>
            </a:r>
            <a:endParaRPr lang="cs-CZ" sz="1800" dirty="0">
              <a:solidFill>
                <a:srgbClr val="01977E"/>
              </a:solidFill>
            </a:endParaRPr>
          </a:p>
          <a:p>
            <a:pPr marL="731520" lvl="4">
              <a:spcBef>
                <a:spcPts val="900"/>
              </a:spcBef>
            </a:pPr>
            <a:r>
              <a:rPr lang="cs-CZ" sz="2000" dirty="0"/>
              <a:t>PLAV 2024/2: Příští stanice Finsko. Finská přistěhovalecká literatura.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79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E6C0C-1ED6-6F72-9533-7E269EB7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finštiny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F5C84-D899-E6B0-ED62-E5A7BCD9C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2529"/>
            <a:ext cx="10058400" cy="4586068"/>
          </a:xfrm>
        </p:spPr>
        <p:txBody>
          <a:bodyPr>
            <a:normAutofit fontScale="92500" lnSpcReduction="10000"/>
          </a:bodyPr>
          <a:lstStyle/>
          <a:p>
            <a:r>
              <a:rPr lang="cs-CZ" sz="2100" dirty="0"/>
              <a:t>ugrofinský jazyk, strukturálně hodně odlišný od češtiny</a:t>
            </a:r>
          </a:p>
          <a:p>
            <a:r>
              <a:rPr lang="cs-CZ" sz="2100" dirty="0"/>
              <a:t>schopnost vyjádřit jedním slovem to, co čeština musí popsat vícero:</a:t>
            </a:r>
          </a:p>
          <a:p>
            <a:pPr lvl="1"/>
            <a:r>
              <a:rPr lang="cs-CZ" sz="1800" dirty="0" err="1"/>
              <a:t>taloissammekaan</a:t>
            </a:r>
            <a:r>
              <a:rPr lang="cs-CZ" sz="1800" dirty="0"/>
              <a:t> = ani v našich domech (</a:t>
            </a:r>
            <a:r>
              <a:rPr lang="cs-CZ" sz="1800" dirty="0" err="1"/>
              <a:t>talo+i+ssa+mme+kaan</a:t>
            </a:r>
            <a:r>
              <a:rPr lang="cs-CZ" sz="1800" dirty="0"/>
              <a:t>)</a:t>
            </a:r>
          </a:p>
          <a:p>
            <a:pPr lvl="1"/>
            <a:r>
              <a:rPr lang="cs-CZ" sz="1800" dirty="0" err="1"/>
              <a:t>tultuani</a:t>
            </a:r>
            <a:r>
              <a:rPr lang="cs-CZ" sz="1800" dirty="0"/>
              <a:t> = když jsem přišel; (</a:t>
            </a:r>
            <a:r>
              <a:rPr lang="cs-CZ" sz="1800" dirty="0" err="1"/>
              <a:t>olla</a:t>
            </a:r>
            <a:r>
              <a:rPr lang="cs-CZ" sz="1800" dirty="0"/>
              <a:t>) </a:t>
            </a:r>
            <a:r>
              <a:rPr lang="cs-CZ" sz="1800" dirty="0" err="1"/>
              <a:t>nukkuvinamme</a:t>
            </a:r>
            <a:r>
              <a:rPr lang="cs-CZ" sz="1800" dirty="0"/>
              <a:t> = předstíráme, že spíme; (</a:t>
            </a:r>
            <a:r>
              <a:rPr lang="cs-CZ" sz="1800" dirty="0" err="1"/>
              <a:t>olla</a:t>
            </a:r>
            <a:r>
              <a:rPr lang="cs-CZ" sz="1800" dirty="0"/>
              <a:t>) </a:t>
            </a:r>
            <a:r>
              <a:rPr lang="cs-CZ" sz="1800" dirty="0" err="1"/>
              <a:t>putoamaisillaan</a:t>
            </a:r>
            <a:r>
              <a:rPr lang="cs-CZ" sz="1800" dirty="0"/>
              <a:t> = málem spadl/spadli + padá, padají (ale není jisté, že skutečně spadnou)</a:t>
            </a:r>
          </a:p>
          <a:p>
            <a:r>
              <a:rPr lang="cs-CZ" sz="2000" dirty="0"/>
              <a:t>absence budoucího času (vyjádřeného speciálními tvary slovesa)</a:t>
            </a:r>
          </a:p>
          <a:p>
            <a:pPr lvl="1"/>
            <a:r>
              <a:rPr lang="cs-CZ" sz="1800" dirty="0" err="1"/>
              <a:t>Odota</a:t>
            </a:r>
            <a:r>
              <a:rPr lang="cs-CZ" sz="1800" dirty="0"/>
              <a:t>, </a:t>
            </a:r>
            <a:r>
              <a:rPr lang="cs-CZ" sz="1800" dirty="0" err="1"/>
              <a:t>soitan</a:t>
            </a:r>
            <a:r>
              <a:rPr lang="cs-CZ" sz="1800" dirty="0"/>
              <a:t> </a:t>
            </a:r>
            <a:r>
              <a:rPr lang="cs-CZ" sz="1800" dirty="0" err="1"/>
              <a:t>äidille</a:t>
            </a:r>
            <a:r>
              <a:rPr lang="cs-CZ" sz="1800" dirty="0"/>
              <a:t>! (Počkej, volám mámě / zavolám mámě!)</a:t>
            </a:r>
            <a:endParaRPr lang="cs-CZ" sz="2000" dirty="0"/>
          </a:p>
          <a:p>
            <a:r>
              <a:rPr lang="cs-CZ" sz="2000" dirty="0"/>
              <a:t>absence gramatického rodu</a:t>
            </a:r>
          </a:p>
          <a:p>
            <a:pPr lvl="1"/>
            <a:r>
              <a:rPr lang="cs-CZ" sz="1800" dirty="0" err="1"/>
              <a:t>Hän</a:t>
            </a:r>
            <a:r>
              <a:rPr lang="cs-CZ" sz="1800" dirty="0"/>
              <a:t> </a:t>
            </a:r>
            <a:r>
              <a:rPr lang="cs-CZ" sz="1800" dirty="0" err="1"/>
              <a:t>rakastaa</a:t>
            </a:r>
            <a:r>
              <a:rPr lang="cs-CZ" sz="1800" dirty="0"/>
              <a:t> </a:t>
            </a:r>
            <a:r>
              <a:rPr lang="cs-CZ" sz="1800" dirty="0" err="1"/>
              <a:t>häntä</a:t>
            </a:r>
            <a:r>
              <a:rPr lang="cs-CZ" sz="1800" dirty="0"/>
              <a:t>. = ?</a:t>
            </a:r>
          </a:p>
          <a:p>
            <a:pPr lvl="3"/>
            <a:r>
              <a:rPr lang="cs-CZ" sz="1600" dirty="0" err="1"/>
              <a:t>hän</a:t>
            </a:r>
            <a:r>
              <a:rPr lang="cs-CZ" sz="1600" dirty="0"/>
              <a:t> = ona / on, </a:t>
            </a:r>
            <a:r>
              <a:rPr lang="cs-CZ" sz="1600" dirty="0" err="1"/>
              <a:t>rakastaa</a:t>
            </a:r>
            <a:r>
              <a:rPr lang="cs-CZ" sz="1600" dirty="0"/>
              <a:t> = milovat / miluje, </a:t>
            </a:r>
            <a:r>
              <a:rPr lang="cs-CZ" sz="1600" dirty="0" err="1"/>
              <a:t>häntä</a:t>
            </a:r>
            <a:r>
              <a:rPr lang="cs-CZ" sz="1600" dirty="0"/>
              <a:t> = ji / ho</a:t>
            </a:r>
          </a:p>
          <a:p>
            <a:pPr lvl="3"/>
            <a:r>
              <a:rPr lang="cs-CZ" sz="1600" dirty="0"/>
              <a:t>možné překlady: Ona ji miluje. / Ona ho miluje. / On ji miluje. / On ho miluje.</a:t>
            </a:r>
          </a:p>
          <a:p>
            <a:pPr lvl="3"/>
            <a:r>
              <a:rPr lang="cs-CZ" sz="1600" dirty="0"/>
              <a:t>pozor na slovosled! X </a:t>
            </a:r>
            <a:r>
              <a:rPr lang="cs-CZ" sz="1600" dirty="0" err="1"/>
              <a:t>Häntä</a:t>
            </a:r>
            <a:r>
              <a:rPr lang="cs-CZ" sz="1600" dirty="0"/>
              <a:t> </a:t>
            </a:r>
            <a:r>
              <a:rPr lang="cs-CZ" sz="1600" dirty="0" err="1"/>
              <a:t>hän</a:t>
            </a:r>
            <a:r>
              <a:rPr lang="cs-CZ" sz="1600" dirty="0"/>
              <a:t> </a:t>
            </a:r>
            <a:r>
              <a:rPr lang="cs-CZ" sz="1600" dirty="0" err="1"/>
              <a:t>rakastaa</a:t>
            </a:r>
            <a:r>
              <a:rPr lang="cs-CZ" sz="1600" dirty="0"/>
              <a:t>.</a:t>
            </a:r>
          </a:p>
          <a:p>
            <a:pPr lvl="1"/>
            <a:r>
              <a:rPr lang="cs-CZ" sz="1800" dirty="0"/>
              <a:t>promítá se do literatury a je nutno na to myslet při překladu:</a:t>
            </a:r>
          </a:p>
          <a:p>
            <a:pPr lvl="2"/>
            <a:r>
              <a:rPr lang="cs-CZ" sz="1600" dirty="0"/>
              <a:t>Johanna </a:t>
            </a:r>
            <a:r>
              <a:rPr lang="cs-CZ" sz="1600" dirty="0" err="1"/>
              <a:t>Sinisalo</a:t>
            </a:r>
            <a:r>
              <a:rPr lang="cs-CZ" sz="1600" dirty="0"/>
              <a:t>: Ne před slunce západem (</a:t>
            </a:r>
            <a:r>
              <a:rPr lang="cs-CZ" sz="1600" dirty="0" err="1"/>
              <a:t>Ennen</a:t>
            </a:r>
            <a:r>
              <a:rPr lang="cs-CZ" sz="1600" dirty="0"/>
              <a:t> </a:t>
            </a:r>
            <a:r>
              <a:rPr lang="cs-CZ" sz="1600" dirty="0" err="1"/>
              <a:t>päivän</a:t>
            </a:r>
            <a:r>
              <a:rPr lang="cs-CZ" sz="1600" dirty="0"/>
              <a:t> </a:t>
            </a:r>
            <a:r>
              <a:rPr lang="cs-CZ" sz="1600" dirty="0" err="1"/>
              <a:t>laskua</a:t>
            </a:r>
            <a:r>
              <a:rPr lang="cs-CZ" sz="1600" dirty="0"/>
              <a:t> </a:t>
            </a:r>
            <a:r>
              <a:rPr lang="cs-CZ" sz="1600" dirty="0" err="1"/>
              <a:t>ei</a:t>
            </a:r>
            <a:r>
              <a:rPr lang="cs-CZ" sz="1600" dirty="0"/>
              <a:t> </a:t>
            </a:r>
            <a:r>
              <a:rPr lang="cs-CZ" sz="1600" dirty="0" err="1"/>
              <a:t>voi</a:t>
            </a:r>
            <a:r>
              <a:rPr lang="cs-CZ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805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C92BE-D790-8C15-510D-1337225F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literárních textů ve finštině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1E60A-75C9-1F5A-8983-C8304CD8F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14732"/>
            <a:ext cx="10058400" cy="4400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err="1"/>
              <a:t>Ranya</a:t>
            </a:r>
            <a:r>
              <a:rPr lang="cs-CZ" sz="2000" dirty="0"/>
              <a:t> </a:t>
            </a:r>
            <a:r>
              <a:rPr lang="cs-CZ" sz="2000" dirty="0" err="1"/>
              <a:t>ElRamly</a:t>
            </a:r>
            <a:r>
              <a:rPr lang="cs-CZ" sz="2000" dirty="0"/>
              <a:t>: </a:t>
            </a:r>
            <a:r>
              <a:rPr lang="cs-CZ" sz="2000" i="1" dirty="0" err="1"/>
              <a:t>Auringon</a:t>
            </a:r>
            <a:r>
              <a:rPr lang="cs-CZ" sz="2000" i="1" dirty="0"/>
              <a:t> </a:t>
            </a:r>
            <a:r>
              <a:rPr lang="cs-CZ" sz="2000" i="1" dirty="0" err="1"/>
              <a:t>asema</a:t>
            </a:r>
            <a:r>
              <a:rPr lang="cs-CZ" sz="2000" i="1" dirty="0"/>
              <a:t> </a:t>
            </a:r>
            <a:r>
              <a:rPr lang="cs-CZ" sz="2000" dirty="0"/>
              <a:t>(Postavení slunce, 2002, v Plav 2024/2)</a:t>
            </a:r>
          </a:p>
          <a:p>
            <a:r>
              <a:rPr lang="cs-CZ" sz="1850" dirty="0"/>
              <a:t>velká veřejná debata, „opravdová“ přistěhovalecká próza, bilingvní autorka x „jednoduchá“ finština (--- jak to překládat? Jaké jsou požadavky na beletrii ve finštině vs. v češtině?)</a:t>
            </a:r>
          </a:p>
          <a:p>
            <a:r>
              <a:rPr lang="cs-CZ" sz="1850" dirty="0"/>
              <a:t>běžná (z pohledu české překladatelské praxe) „nepřípustná“ repetice</a:t>
            </a:r>
          </a:p>
          <a:p>
            <a:pPr lvl="1"/>
            <a:r>
              <a:rPr lang="cs-CZ" sz="1850" dirty="0"/>
              <a:t>jmen:</a:t>
            </a:r>
          </a:p>
          <a:p>
            <a:pPr lvl="2"/>
            <a:r>
              <a:rPr lang="cs-CZ" sz="1850" dirty="0"/>
              <a:t>Moje maminka [měla] ladné kosti, </a:t>
            </a:r>
            <a:r>
              <a:rPr lang="cs-CZ" sz="1850" b="1" dirty="0" err="1"/>
              <a:t>pitkät</a:t>
            </a:r>
            <a:r>
              <a:rPr lang="cs-CZ" sz="1850" b="1" dirty="0"/>
              <a:t>, </a:t>
            </a:r>
            <a:r>
              <a:rPr lang="cs-CZ" sz="1850" b="1" dirty="0" err="1"/>
              <a:t>pitkät</a:t>
            </a:r>
            <a:r>
              <a:rPr lang="cs-CZ" sz="1850" b="1" dirty="0"/>
              <a:t> </a:t>
            </a:r>
            <a:r>
              <a:rPr lang="cs-CZ" sz="1850" b="1" dirty="0" err="1"/>
              <a:t>sormet</a:t>
            </a:r>
            <a:r>
              <a:rPr lang="cs-CZ" sz="1850" dirty="0"/>
              <a:t> (dlouhé, dlouhé prsty) a bledou kůži a prsteny, do nichž se žádný z mých prstů nevměstná.</a:t>
            </a:r>
          </a:p>
          <a:p>
            <a:pPr lvl="2"/>
            <a:r>
              <a:rPr lang="cs-CZ" sz="1850" dirty="0"/>
              <a:t>X Moje maminka [měla] ladné kosti, </a:t>
            </a:r>
            <a:r>
              <a:rPr lang="cs-CZ" sz="1850" b="1" dirty="0"/>
              <a:t>dlouhé, předlouhé prsty</a:t>
            </a:r>
            <a:r>
              <a:rPr lang="cs-CZ" sz="1850" dirty="0"/>
              <a:t> a bledou kůži a prsteny, do nichž se žádný z mých prstů nevměstná. </a:t>
            </a:r>
          </a:p>
          <a:p>
            <a:pPr lvl="1"/>
            <a:r>
              <a:rPr lang="cs-CZ" sz="1850" dirty="0"/>
              <a:t>sloves typu </a:t>
            </a:r>
            <a:r>
              <a:rPr lang="cs-CZ" sz="1850" dirty="0" err="1"/>
              <a:t>olla</a:t>
            </a:r>
            <a:r>
              <a:rPr lang="cs-CZ" sz="1850" dirty="0"/>
              <a:t> (být), </a:t>
            </a:r>
            <a:r>
              <a:rPr lang="cs-CZ" sz="1850" dirty="0" err="1"/>
              <a:t>tulla</a:t>
            </a:r>
            <a:r>
              <a:rPr lang="cs-CZ" sz="1850" dirty="0"/>
              <a:t> (</a:t>
            </a:r>
            <a:r>
              <a:rPr lang="cs-CZ" sz="1850" dirty="0" err="1"/>
              <a:t>příjít</a:t>
            </a:r>
            <a:r>
              <a:rPr lang="cs-CZ" sz="1850" dirty="0"/>
              <a:t>, </a:t>
            </a:r>
            <a:r>
              <a:rPr lang="cs-CZ" sz="1850" dirty="0" err="1"/>
              <a:t>příjet</a:t>
            </a:r>
            <a:r>
              <a:rPr lang="cs-CZ" sz="1850" dirty="0"/>
              <a:t>…), </a:t>
            </a:r>
            <a:r>
              <a:rPr lang="cs-CZ" sz="1850" dirty="0" err="1"/>
              <a:t>sanoa</a:t>
            </a:r>
            <a:r>
              <a:rPr lang="cs-CZ" sz="1850" dirty="0"/>
              <a:t> (říct) apod. (které není pociťováno jako stylistický nedostatek)</a:t>
            </a:r>
          </a:p>
          <a:p>
            <a:pPr lvl="2"/>
            <a:r>
              <a:rPr lang="cs-CZ" sz="1650" dirty="0"/>
              <a:t>ukázka</a:t>
            </a:r>
          </a:p>
        </p:txBody>
      </p:sp>
    </p:spTree>
    <p:extLst>
      <p:ext uri="{BB962C8B-B14F-4D97-AF65-F5344CB8AC3E}">
        <p14:creationId xmlns:p14="http://schemas.microsoft.com/office/powerpoint/2010/main" val="25940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91693-122A-1D5B-417E-3C0A58FF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literárních textů ve finštině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BBF83-9148-62C6-0DC3-398C56EC9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Zkusme si to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„Ale v Saúdské Arábii na ni muži pokřikovali z oken aut, kolem domu byla vysoká hradba a ona neměla žádné přátele, a táta byl v práci do večera, a tehdy si maminka pomyslela: tohle musí být to peklo, to žhnoucí místo, kde se nedá ani osvěžit pivem.“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„Ale v Saúdské Arábii na ni muži pokřikovali z oken aut, kolem domu se tyčila vysoká hradba a ona neměla žádné přátele, a táta pracoval až do večera, a tehdy si maminka pomyslela: tohle musí být to peklo, to žhnoucí místo, kde se nedá ani osvěžit pivem.“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73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1B87B-DF37-64E0-6C26-2574F0243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Překladatel: objevitel a (s)tvořitel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F28CC-EF58-B7A9-DA25-E6573C60D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překladatele coby zprostředkovatele a spojovatele kultur</a:t>
            </a:r>
          </a:p>
          <a:p>
            <a:pPr lvl="1"/>
            <a:r>
              <a:rPr lang="cs-CZ" dirty="0"/>
              <a:t>zprostředkovává literaturu, kulturní a historický kontext, vytváří znalost a skrze ni (pozitivní) vazbu</a:t>
            </a:r>
          </a:p>
          <a:p>
            <a:pPr lvl="1"/>
            <a:r>
              <a:rPr lang="cs-CZ" dirty="0"/>
              <a:t>obzvlášť u „malých“ jazyků závisejí překlady na jednotlivcích či doslova jedné osobě, která zároveň aktivně prosazuje „svou zemi/jazyk“ u nakladatelů</a:t>
            </a:r>
          </a:p>
          <a:p>
            <a:r>
              <a:rPr lang="cs-CZ" dirty="0"/>
              <a:t>Vladimír Macura (1945–1999)</a:t>
            </a:r>
          </a:p>
          <a:p>
            <a:pPr lvl="1"/>
            <a:r>
              <a:rPr lang="cs-CZ" dirty="0"/>
              <a:t>literární vědec, kritik, spisovatel a překladatel z estonštiny</a:t>
            </a:r>
          </a:p>
          <a:p>
            <a:pPr lvl="1"/>
            <a:r>
              <a:rPr lang="cs-CZ" dirty="0"/>
              <a:t>leden 1974: založení Baltského svazu</a:t>
            </a:r>
          </a:p>
          <a:p>
            <a:pPr lvl="1"/>
            <a:r>
              <a:rPr lang="cs-CZ" dirty="0"/>
              <a:t>mezi 1974 a 1989 přes sto padesát textů týkajících se Estonska (překlady, zprávy o aktuálním dění, hesla o spisovatelích ve slovnících, studie, doslovy u překladů jiných překladatelů…), bez samizdatu</a:t>
            </a:r>
          </a:p>
          <a:p>
            <a:pPr lvl="2"/>
            <a:r>
              <a:rPr lang="cs-CZ" dirty="0"/>
              <a:t>role VM a jeho „týmu“ + estonská literatura ≈ sovětská literatura</a:t>
            </a:r>
          </a:p>
          <a:p>
            <a:pPr lvl="1"/>
            <a:r>
              <a:rPr lang="cs-CZ" dirty="0"/>
              <a:t>konec po revoluci: estonská literatura ≈ sovětská literatura</a:t>
            </a:r>
          </a:p>
        </p:txBody>
      </p:sp>
    </p:spTree>
    <p:extLst>
      <p:ext uri="{BB962C8B-B14F-4D97-AF65-F5344CB8AC3E}">
        <p14:creationId xmlns:p14="http://schemas.microsoft.com/office/powerpoint/2010/main" val="153591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F2A9D-5401-75FD-0188-33B95FD94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44062"/>
            <a:ext cx="10058400" cy="5190978"/>
          </a:xfrm>
        </p:spPr>
        <p:txBody>
          <a:bodyPr>
            <a:normAutofit lnSpcReduction="10000"/>
          </a:bodyPr>
          <a:lstStyle/>
          <a:p>
            <a:r>
              <a:rPr lang="cs-CZ" sz="2400" dirty="0" err="1"/>
              <a:t>Viivi</a:t>
            </a:r>
            <a:r>
              <a:rPr lang="cs-CZ" sz="2400" dirty="0"/>
              <a:t> </a:t>
            </a:r>
            <a:r>
              <a:rPr lang="cs-CZ" sz="2400" dirty="0" err="1"/>
              <a:t>Luiková</a:t>
            </a:r>
            <a:r>
              <a:rPr lang="cs-CZ" sz="2400" dirty="0"/>
              <a:t> (nar. 1946): Jaro roku sedm (</a:t>
            </a:r>
            <a:r>
              <a:rPr lang="cs-CZ" sz="2400" i="1" dirty="0" err="1"/>
              <a:t>Seitsmes</a:t>
            </a:r>
            <a:r>
              <a:rPr lang="cs-CZ" sz="2400" i="1" dirty="0"/>
              <a:t> </a:t>
            </a:r>
            <a:r>
              <a:rPr lang="cs-CZ" sz="2400" i="1" dirty="0" err="1"/>
              <a:t>rahukevad</a:t>
            </a:r>
            <a:r>
              <a:rPr lang="cs-CZ" sz="2400" dirty="0"/>
              <a:t>, 1985, č. 1988–89/2024–25?)</a:t>
            </a:r>
          </a:p>
          <a:p>
            <a:pPr lvl="1"/>
            <a:r>
              <a:rPr lang="cs-CZ" sz="1800" dirty="0"/>
              <a:t>překlad je produktem činnosti překladatele, která je produktem své doby, tedy:</a:t>
            </a:r>
          </a:p>
          <a:p>
            <a:pPr lvl="1"/>
            <a:r>
              <a:rPr lang="cs-CZ" sz="1800" dirty="0"/>
              <a:t>a) literárního prostředí, kulturních potřeb a překladatelské tradice, do kterého vstupuje:</a:t>
            </a:r>
          </a:p>
          <a:p>
            <a:pPr lvl="2"/>
            <a:r>
              <a:rPr lang="cs-CZ" sz="1800" dirty="0"/>
              <a:t>společenské prostředí: téma kolektivizace 50. let + v 80. letech byla v Estonsku i u nás v plné síle generace, pro niž byla formativní;</a:t>
            </a:r>
          </a:p>
          <a:p>
            <a:pPr lvl="3"/>
            <a:r>
              <a:rPr lang="cs-CZ" sz="1800" dirty="0"/>
              <a:t>--- snaha o větší univerzalizaci překladu: zastírání estonských reálií (přejmenovávání postav, promazávání </a:t>
            </a:r>
            <a:r>
              <a:rPr lang="cs-CZ" sz="1800" dirty="0" err="1"/>
              <a:t>est</a:t>
            </a:r>
            <a:r>
              <a:rPr lang="cs-CZ" sz="1800" dirty="0"/>
              <a:t>. toponym, „</a:t>
            </a:r>
            <a:r>
              <a:rPr lang="cs-CZ" sz="1800" dirty="0" err="1"/>
              <a:t>domestifikace</a:t>
            </a:r>
            <a:r>
              <a:rPr lang="cs-CZ" sz="1800" dirty="0"/>
              <a:t>“ kulturních narážek, aby je chápal český čtenář)</a:t>
            </a:r>
          </a:p>
          <a:p>
            <a:pPr lvl="2"/>
            <a:r>
              <a:rPr lang="cs-CZ" sz="1800" dirty="0"/>
              <a:t>literární tradice + překladatelova „ambice“: „vylepšování“: „propracovanější“ básnický jazyk, „oprava“ metafor, „barvitější“ přirovnání</a:t>
            </a:r>
          </a:p>
          <a:p>
            <a:pPr lvl="3"/>
            <a:r>
              <a:rPr lang="cs-CZ" sz="1800" dirty="0"/>
              <a:t>„Oni ti Estonci potřebují někdy trochu pomoct.“ (VM?)</a:t>
            </a:r>
          </a:p>
          <a:p>
            <a:pPr lvl="1"/>
            <a:r>
              <a:rPr lang="cs-CZ" sz="1800" dirty="0"/>
              <a:t>b) i politicko-společenské atmosféry: v Estonsku nebyl cenzurován x autocenzura ze strany překladatele? (téma znárodňování)</a:t>
            </a:r>
          </a:p>
          <a:p>
            <a:pPr lvl="1"/>
            <a:r>
              <a:rPr lang="cs-CZ" sz="1800" dirty="0"/>
              <a:t>= „Překladatel je všude.“</a:t>
            </a:r>
          </a:p>
          <a:p>
            <a:pPr lvl="1"/>
            <a:r>
              <a:rPr lang="cs-CZ" sz="1800" dirty="0"/>
              <a:t>Jak tohle redigovat „v jiné době“? Co „opravit“?</a:t>
            </a:r>
          </a:p>
          <a:p>
            <a:pPr lvl="1"/>
            <a:endParaRPr lang="cs-CZ" sz="18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79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B871B-7B0E-DE95-C619-F492CCE2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Překladatelé Severu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940E80-5317-20B2-CFD9-BB8DE595F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1977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Překladatelé Severu » Překladatelé Severu (prekladateleseveru.cz)</a:t>
            </a:r>
            <a:endParaRPr lang="cs-CZ" dirty="0">
              <a:solidFill>
                <a:srgbClr val="01977E"/>
              </a:solidFill>
            </a:endParaRPr>
          </a:p>
          <a:p>
            <a:r>
              <a:rPr lang="cs-CZ" dirty="0">
                <a:solidFill>
                  <a:srgbClr val="01977E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Překladatelé Severu | Facebook</a:t>
            </a:r>
            <a:endParaRPr lang="cs-CZ" dirty="0">
              <a:solidFill>
                <a:srgbClr val="01977E"/>
              </a:solidFill>
            </a:endParaRPr>
          </a:p>
          <a:p>
            <a:r>
              <a:rPr lang="cs-CZ" dirty="0"/>
              <a:t>Obecné</a:t>
            </a:r>
          </a:p>
          <a:p>
            <a:pPr lvl="1"/>
            <a:r>
              <a:rPr lang="cs-CZ" dirty="0">
                <a:solidFill>
                  <a:srgbClr val="01977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Etický kodex Překladatelů Severu » Překladatelé Severu (prekladateleseveru.cz)</a:t>
            </a:r>
            <a:endParaRPr lang="cs-CZ" dirty="0">
              <a:solidFill>
                <a:srgbClr val="01977E"/>
              </a:solidFill>
            </a:endParaRPr>
          </a:p>
          <a:p>
            <a:pPr lvl="1"/>
            <a:r>
              <a:rPr lang="cs-CZ" dirty="0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Brožura Mapování smluvních podmínek / </a:t>
            </a:r>
            <a:r>
              <a:rPr lang="cs-CZ" dirty="0" err="1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Mapping</a:t>
            </a:r>
            <a:r>
              <a:rPr lang="cs-CZ" dirty="0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cs-CZ" dirty="0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Contractual</a:t>
            </a:r>
            <a:r>
              <a:rPr lang="cs-CZ" dirty="0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Conditions</a:t>
            </a:r>
            <a:r>
              <a:rPr lang="cs-CZ" dirty="0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Brochure</a:t>
            </a:r>
            <a:r>
              <a:rPr lang="cs-CZ" dirty="0">
                <a:solidFill>
                  <a:srgbClr val="01977E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» Překladatelé Severu (prekladateleseveru.cz)</a:t>
            </a:r>
            <a:endParaRPr lang="cs-CZ" dirty="0">
              <a:solidFill>
                <a:srgbClr val="01977E"/>
              </a:solidFill>
            </a:endParaRPr>
          </a:p>
          <a:p>
            <a:r>
              <a:rPr lang="cs-CZ" dirty="0"/>
              <a:t>Praktické</a:t>
            </a:r>
          </a:p>
          <a:p>
            <a:pPr lvl="1"/>
            <a:r>
              <a:rPr lang="cs-CZ" dirty="0"/>
              <a:t>O smlouvách</a:t>
            </a:r>
            <a:endParaRPr lang="cs-CZ" dirty="0">
              <a:solidFill>
                <a:srgbClr val="01977E"/>
              </a:solidFill>
            </a:endParaRPr>
          </a:p>
          <a:p>
            <a:pPr lvl="2"/>
            <a:r>
              <a:rPr lang="cs-CZ" dirty="0">
                <a:solidFill>
                  <a:srgbClr val="01977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Zásady uzavírání licenčních smluv » Překladatelé Severu (prekladateleseveru.cz)</a:t>
            </a:r>
            <a:endParaRPr lang="cs-CZ" dirty="0">
              <a:solidFill>
                <a:srgbClr val="01977E"/>
              </a:solidFill>
            </a:endParaRPr>
          </a:p>
          <a:p>
            <a:pPr lvl="2"/>
            <a:r>
              <a:rPr lang="cs-CZ" dirty="0">
                <a:solidFill>
                  <a:srgbClr val="01977E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Vzorová smlouva překladatele s nakladatelem » Překladatelé Severu (prekladateleseveru.cz)</a:t>
            </a:r>
            <a:endParaRPr lang="cs-CZ" dirty="0">
              <a:solidFill>
                <a:srgbClr val="01977E"/>
              </a:solidFill>
            </a:endParaRPr>
          </a:p>
          <a:p>
            <a:pPr lvl="1"/>
            <a:r>
              <a:rPr lang="cs-CZ" dirty="0">
                <a:solidFill>
                  <a:srgbClr val="01977E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Překladatelský checklist » Překladatelé Severu (prekladateleseveru.cz)</a:t>
            </a:r>
            <a:endParaRPr lang="cs-CZ" dirty="0">
              <a:solidFill>
                <a:srgbClr val="01977E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BA7189-764A-4A4A-B63D-C441FBE028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18" y="490194"/>
            <a:ext cx="36480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4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B068482-108C-491D-B7C7-6144C58CD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103120"/>
            <a:ext cx="10058400" cy="13716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E3291-76E5-3AC8-FFDA-2D793E762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422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11285</TotalTime>
  <Words>939</Words>
  <Application>Microsoft Office PowerPoint</Application>
  <PresentationFormat>Širokoúhlá obrazovka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</vt:lpstr>
      <vt:lpstr>Savon</vt:lpstr>
      <vt:lpstr>Správný Překlad?</vt:lpstr>
      <vt:lpstr>Prezentace aplikace PowerPoint</vt:lpstr>
      <vt:lpstr>Specifika finštiny</vt:lpstr>
      <vt:lpstr>Specifika literárních textů ve finštině</vt:lpstr>
      <vt:lpstr>Specifika literárních textů ve finštině</vt:lpstr>
      <vt:lpstr>Překladatel: objevitel a (s)tvořitel</vt:lpstr>
      <vt:lpstr>Prezentace aplikace PowerPoint</vt:lpstr>
      <vt:lpstr>Překladatelé Severu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Překládat sever</dc:title>
  <dc:creator>Jan-Marek</dc:creator>
  <cp:lastModifiedBy>Jan-Marek Šík</cp:lastModifiedBy>
  <cp:revision>47</cp:revision>
  <dcterms:created xsi:type="dcterms:W3CDTF">2023-02-08T10:36:12Z</dcterms:created>
  <dcterms:modified xsi:type="dcterms:W3CDTF">2024-02-21T07:09:25Z</dcterms:modified>
</cp:coreProperties>
</file>