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61" r:id="rId5"/>
    <p:sldId id="262" r:id="rId6"/>
    <p:sldId id="263" r:id="rId7"/>
    <p:sldId id="279" r:id="rId8"/>
    <p:sldId id="264" r:id="rId9"/>
    <p:sldId id="266" r:id="rId10"/>
    <p:sldId id="267" r:id="rId11"/>
    <p:sldId id="280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lvl1pPr>
      <a:defRPr>
        <a:latin typeface="Book Antiqua"/>
        <a:ea typeface="Book Antiqua"/>
        <a:cs typeface="Book Antiqua"/>
        <a:sym typeface="Book Antiqua"/>
      </a:defRPr>
    </a:lvl1pPr>
    <a:lvl2pPr indent="457200">
      <a:defRPr>
        <a:latin typeface="Book Antiqua"/>
        <a:ea typeface="Book Antiqua"/>
        <a:cs typeface="Book Antiqua"/>
        <a:sym typeface="Book Antiqua"/>
      </a:defRPr>
    </a:lvl2pPr>
    <a:lvl3pPr indent="914400">
      <a:defRPr>
        <a:latin typeface="Book Antiqua"/>
        <a:ea typeface="Book Antiqua"/>
        <a:cs typeface="Book Antiqua"/>
        <a:sym typeface="Book Antiqua"/>
      </a:defRPr>
    </a:lvl3pPr>
    <a:lvl4pPr indent="1371600">
      <a:defRPr>
        <a:latin typeface="Book Antiqua"/>
        <a:ea typeface="Book Antiqua"/>
        <a:cs typeface="Book Antiqua"/>
        <a:sym typeface="Book Antiqua"/>
      </a:defRPr>
    </a:lvl4pPr>
    <a:lvl5pPr indent="1828800">
      <a:defRPr>
        <a:latin typeface="Book Antiqua"/>
        <a:ea typeface="Book Antiqua"/>
        <a:cs typeface="Book Antiqua"/>
        <a:sym typeface="Book Antiqua"/>
      </a:defRPr>
    </a:lvl5pPr>
    <a:lvl6pPr indent="2286000">
      <a:defRPr>
        <a:latin typeface="Book Antiqua"/>
        <a:ea typeface="Book Antiqua"/>
        <a:cs typeface="Book Antiqua"/>
        <a:sym typeface="Book Antiqua"/>
      </a:defRPr>
    </a:lvl6pPr>
    <a:lvl7pPr indent="2743200">
      <a:defRPr>
        <a:latin typeface="Book Antiqua"/>
        <a:ea typeface="Book Antiqua"/>
        <a:cs typeface="Book Antiqua"/>
        <a:sym typeface="Book Antiqua"/>
      </a:defRPr>
    </a:lvl7pPr>
    <a:lvl8pPr indent="3200400">
      <a:defRPr>
        <a:latin typeface="Book Antiqua"/>
        <a:ea typeface="Book Antiqua"/>
        <a:cs typeface="Book Antiqua"/>
        <a:sym typeface="Book Antiqua"/>
      </a:defRPr>
    </a:lvl8pPr>
    <a:lvl9pPr indent="3657600">
      <a:defRPr>
        <a:latin typeface="Book Antiqua"/>
        <a:ea typeface="Book Antiqua"/>
        <a:cs typeface="Book Antiqua"/>
        <a:sym typeface="Book Antiqu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E8CA"/>
          </a:solidFill>
        </a:fill>
      </a:tcStyle>
    </a:wholeTbl>
    <a:band2H>
      <a:tcTxStyle/>
      <a:tcStyle>
        <a:tcBdr/>
        <a:fill>
          <a:solidFill>
            <a:srgbClr val="FEF4E6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C000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C000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C0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CCCCA"/>
          </a:solidFill>
        </a:fill>
      </a:tcStyle>
    </a:wholeTbl>
    <a:band2H>
      <a:tcTxStyle/>
      <a:tcStyle>
        <a:tcBdr/>
        <a:fill>
          <a:solidFill>
            <a:srgbClr val="FEE7E6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3500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3500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8350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1CA"/>
          </a:solidFill>
        </a:fill>
      </a:tcStyle>
    </a:wholeTbl>
    <a:band2H>
      <a:tcTxStyle/>
      <a:tcStyle>
        <a:tcBdr/>
        <a:fill>
          <a:solidFill>
            <a:srgbClr val="E9EAE7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86215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86215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8621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8C000"/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8C0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Book Antiqua Bold"/>
          <a:ea typeface="Book Antiqua Bold"/>
          <a:cs typeface="Book Antiqua 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493776" y="2061971"/>
            <a:ext cx="7196329" cy="3184526"/>
          </a:xfrm>
          <a:prstGeom prst="rect">
            <a:avLst/>
          </a:prstGeom>
        </p:spPr>
        <p:txBody>
          <a:bodyPr anchor="b"/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493776" y="5257800"/>
            <a:ext cx="7196329" cy="16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SzTx/>
              <a:buFontTx/>
              <a:buNone/>
              <a:defRPr sz="1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>
                <a:solidFill>
                  <a:srgbClr val="000000"/>
                </a:solidFill>
                <a:effectLst/>
              </a:defRPr>
            </a:pPr>
            <a:r>
              <a:rPr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 Pictures with Caption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608946" y="0"/>
            <a:ext cx="3250360" cy="2012950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608946" y="2084389"/>
            <a:ext cx="3250360" cy="4773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600"/>
              </a:spcBef>
              <a:buSzTx/>
              <a:buFontTx/>
              <a:buNone/>
              <a:defRPr sz="1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>
                <a:solidFill>
                  <a:srgbClr val="000000"/>
                </a:solidFill>
                <a:effectLst/>
              </a:defRPr>
            </a:pPr>
            <a:r>
              <a:rPr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text styles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xfrm>
            <a:off x="1967426" y="6404292"/>
            <a:ext cx="533401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94431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765173" y="0"/>
            <a:ext cx="7612065" cy="157657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5" cy="478715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765173" y="0"/>
            <a:ext cx="7612065" cy="157657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5" cy="478715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 with Pictur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496889" y="2059828"/>
            <a:ext cx="7199311" cy="3184526"/>
          </a:xfrm>
          <a:prstGeom prst="rect">
            <a:avLst/>
          </a:prstGeom>
        </p:spPr>
        <p:txBody>
          <a:bodyPr anchor="b"/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496887" y="5257800"/>
            <a:ext cx="7199313" cy="16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SzTx/>
              <a:buFontTx/>
              <a:buNone/>
              <a:defRPr sz="1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>
                <a:solidFill>
                  <a:srgbClr val="000000"/>
                </a:solidFill>
                <a:effectLst/>
              </a:defRPr>
            </a:pPr>
            <a:r>
              <a:rPr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subtitle style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765175" y="522194"/>
            <a:ext cx="7612064" cy="3076576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17" name="Shape 17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4" cy="32146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 sz="1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>
                <a:solidFill>
                  <a:srgbClr val="000000"/>
                </a:solidFill>
                <a:effectLst/>
              </a:defRPr>
            </a:pPr>
            <a:r>
              <a:rPr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text styles</a:t>
            </a:r>
          </a:p>
        </p:txBody>
      </p:sp>
      <p:sp>
        <p:nvSpPr>
          <p:cNvPr id="18" name="Shape 1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765173" y="0"/>
            <a:ext cx="7612065" cy="157657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765175" y="2084388"/>
            <a:ext cx="3657600" cy="47736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723194" indent="-373944">
              <a:defRPr sz="2000"/>
            </a:lvl2pPr>
            <a:lvl3pPr marL="1073855" indent="-388055">
              <a:defRPr sz="2000"/>
            </a:lvl3pPr>
            <a:lvl4pPr marL="1408994" indent="-373944">
              <a:defRPr sz="2000"/>
            </a:lvl4pPr>
            <a:lvl5pPr marL="1759655" indent="-388055"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0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765173" y="63314"/>
            <a:ext cx="7612065" cy="144994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765173" y="1513259"/>
            <a:ext cx="3657601" cy="125179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8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title"/>
          </p:nvPr>
        </p:nvSpPr>
        <p:spPr>
          <a:xfrm>
            <a:off x="608946" y="0"/>
            <a:ext cx="3250360" cy="2012950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6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xfrm>
            <a:off x="4495800" y="381000"/>
            <a:ext cx="4149725" cy="6477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xfrm>
            <a:off x="1967426" y="6404292"/>
            <a:ext cx="533401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94431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765175" y="2552700"/>
            <a:ext cx="7612064" cy="2814638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765175" y="5443537"/>
            <a:ext cx="7612064" cy="1414463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300"/>
              </a:spcBef>
              <a:buSzTx/>
              <a:buFontTx/>
              <a:buNone/>
              <a:defRPr sz="1800"/>
            </a:lvl1pPr>
          </a:lstStyle>
          <a:p>
            <a:pPr lvl="0">
              <a:defRPr>
                <a:solidFill>
                  <a:srgbClr val="000000"/>
                </a:solidFill>
                <a:effectLst/>
              </a:defRPr>
            </a:pPr>
            <a:r>
              <a:rPr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</p:txBody>
      </p:sp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620000" y="0"/>
            <a:ext cx="1497107" cy="6724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96887" y="457200"/>
            <a:ext cx="6513512" cy="640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4305300" y="6404292"/>
            <a:ext cx="533400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1pPr>
      <a:lvl2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2pPr>
      <a:lvl3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3pPr>
      <a:lvl4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4pPr>
      <a:lvl5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5pPr>
      <a:lvl6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6pPr>
      <a:lvl7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7pPr>
      <a:lvl8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8pPr>
      <a:lvl9pPr algn="ctr">
        <a:defRPr sz="4800">
          <a:solidFill>
            <a:srgbClr val="194431"/>
          </a:solidFill>
          <a:effectLst>
            <a:outerShdw blurRad="50800" dist="25400" dir="2700000" rotWithShape="0">
              <a:srgbClr val="FFFFFF">
                <a:alpha val="4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9pPr>
    </p:titleStyle>
    <p:bodyStyle>
      <a:lvl1pPr marL="342900" indent="-342900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1pPr>
      <a:lvl2pPr marL="716395" indent="-367145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2pPr>
      <a:lvl3pPr marL="1104900" indent="-419100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3pPr>
      <a:lvl4pPr marL="1483783" indent="-448733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4pPr>
      <a:lvl5pPr marL="1837266" indent="-465666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5pPr>
      <a:lvl6pPr marL="2170642" indent="-459317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6pPr>
      <a:lvl7pPr marL="2513542" indent="-459317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7pPr>
      <a:lvl8pPr marL="2858029" indent="-459317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8pPr>
      <a:lvl9pPr marL="3202517" indent="-459317">
        <a:spcBef>
          <a:spcPts val="2000"/>
        </a:spcBef>
        <a:buSzPct val="100000"/>
        <a:buFont typeface="Wingdings 2"/>
        <a:buChar char="●"/>
        <a:defRPr sz="2400">
          <a:solidFill>
            <a:srgbClr val="FFFFFF"/>
          </a:solidFill>
          <a:effectLst>
            <a:outerShdw blurRad="63500" dist="50800" dir="2700000" rotWithShape="0">
              <a:srgbClr val="000000">
                <a:alpha val="50000"/>
              </a:srgbClr>
            </a:outerShdw>
          </a:effectLst>
          <a:latin typeface="Book Antiqua"/>
          <a:ea typeface="Book Antiqua"/>
          <a:cs typeface="Book Antiqua"/>
          <a:sym typeface="Book Antiqua"/>
        </a:defRPr>
      </a:lvl9pPr>
    </p:bodyStyle>
    <p:otherStyle>
      <a:lvl1pPr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1pPr>
      <a:lvl2pPr indent="4572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2pPr>
      <a:lvl3pPr indent="9144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3pPr>
      <a:lvl4pPr indent="13716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4pPr>
      <a:lvl5pPr indent="18288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5pPr>
      <a:lvl6pPr indent="22860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6pPr>
      <a:lvl7pPr indent="27432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7pPr>
      <a:lvl8pPr indent="32004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8pPr>
      <a:lvl9pPr indent="3657600" algn="ctr">
        <a:defRPr sz="1200">
          <a:solidFill>
            <a:schemeClr val="tx1"/>
          </a:solidFill>
          <a:latin typeface="+mn-lt"/>
          <a:ea typeface="+mn-ea"/>
          <a:cs typeface="+mn-cs"/>
          <a:sym typeface="Book Antiqu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uni.cz/o-univerzite/fakulty-a-pracoviste/rady-a-komise/eticka-komise-pro-vyzkum/" TargetMode="External"/><Relationship Id="rId3" Type="http://schemas.openxmlformats.org/officeDocument/2006/relationships/hyperlink" Target="https://is.muni.cz/auth/do/rect/metodika/VaV/vyzkum/etika/vzor_souhlas_s_ucasti_ve_vyzkumu_vc._osobnich_udaju_dospeli_STUDENT_v09022020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kuk.muni.cz/animace/eiz/pdf.php?file=publikacni_etika/citace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xfrm>
            <a:off x="493775" y="3090259"/>
            <a:ext cx="7196330" cy="164006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Etické aspekty výzkumu v psychologii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493775" y="5257799"/>
            <a:ext cx="7196330" cy="9875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/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Informovaný souhlas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 smtClean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údaje </a:t>
            </a: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o </a:t>
            </a:r>
            <a:r>
              <a:rPr sz="2328" u="sng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všech rizicích spojených s účastí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údaje o kompenzaci vynaložené námahy a času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kontakty na výzkumníky a kontrolní orgány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údaje o debriefingu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údaje o využití dat a výsledků </a:t>
            </a:r>
            <a:r>
              <a:rPr lang="cs-CZ" sz="2328" dirty="0" smtClean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(včetně souhlasu se zpracováním osobních údajů)</a:t>
            </a:r>
            <a:endParaRPr sz="2328" dirty="0">
              <a:solidFill>
                <a:srgbClr val="FFFFFF"/>
              </a:solidFill>
              <a:effectLst>
                <a:outerShdw blurRad="61595" dist="49276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potencionální přínos </a:t>
            </a:r>
            <a:r>
              <a:rPr sz="2328" dirty="0" smtClean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výzkum</a:t>
            </a:r>
            <a:r>
              <a:rPr lang="cs-CZ" sz="2328" dirty="0" smtClean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u </a:t>
            </a:r>
            <a:endParaRPr lang="cs-CZ" sz="2328" dirty="0" smtClean="0">
              <a:solidFill>
                <a:schemeClr val="bg1"/>
              </a:solidFill>
              <a:effectLst>
                <a:outerShdw blurRad="61595" dist="49276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lang="cs-CZ" sz="2328" dirty="0" smtClean="0">
                <a:solidFill>
                  <a:schemeClr val="bg1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zprostředkování výsledků výzkumu účastníkům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 souhlasu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hlinkClick r:id="rId2"/>
              </a:rPr>
              <a:t>Etická komise pro výzkum MU</a:t>
            </a:r>
            <a:endParaRPr lang="cs-CZ" dirty="0" smtClean="0">
              <a:solidFill>
                <a:schemeClr val="bg1"/>
              </a:solidFill>
            </a:endParaRPr>
          </a:p>
          <a:p>
            <a:pPr fontAlgn="t"/>
            <a:r>
              <a:rPr lang="cs-CZ" u="sng" dirty="0">
                <a:solidFill>
                  <a:schemeClr val="bg1"/>
                </a:solidFill>
                <a:effectLst/>
                <a:hlinkClick r:id="rId3"/>
              </a:rPr>
              <a:t>Souhlas s účastí ve výzkumu a zpracováním osobních údajů pro výzkum prováděný studenty</a:t>
            </a:r>
            <a:endParaRPr lang="cs-CZ" dirty="0">
              <a:solidFill>
                <a:schemeClr val="bg1"/>
              </a:solidFill>
              <a:effectLst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2800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Důvěrnost informací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všechny informace brány jako důvěrné, pokud není dohodnuto předem jinak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znemožnit identifikaci účastníků při publikaci výsledků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možné narušení práva na důvěrnost sdělení – upozornit předem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Poskytování rad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někdy intervence součástí výzkumu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jindy se objeví problém, kterého si účastník nemusí být vědom a který intervenci vyžaduje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vyžadování pomoci účastníkem – otázka dvojí role a kompetence výzkumníka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Klamání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zatajení pravého účelu výzkumu 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klamání o pravém účelu výzkumu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</a:rPr>
              <a:t>před použitím klamu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</a:rPr>
              <a:t>uvážit alternativní postupy bez klamu</a:t>
            </a:r>
            <a:endParaRPr sz="220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</a:rPr>
              <a:t>poskytnout účastníkům co nejvíce informací v první fázi</a:t>
            </a:r>
            <a:endParaRPr sz="220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</a:rPr>
              <a:t>uvažovat o dopadu zatajení</a:t>
            </a:r>
            <a:endParaRPr sz="220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</a:rPr>
              <a:t>odhalit co nejdříve </a:t>
            </a:r>
          </a:p>
        </p:txBody>
      </p:sp>
      <p:pic>
        <p:nvPicPr>
          <p:cNvPr id="115" name="image12.jpg" descr="milgram-experimen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59265" y="1140233"/>
            <a:ext cx="2993170" cy="22420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Debriefing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důležitý zvláště u výzkumů, kde došlo ke klamání účastníků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nejen verbální popis situace, ale i zpracování emocí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není ospravedlněním pro neetické postupy</a:t>
            </a:r>
          </a:p>
        </p:txBody>
      </p:sp>
      <p:pic>
        <p:nvPicPr>
          <p:cNvPr id="119" name="image13.jpg" descr="drunk subway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70746" y="4257116"/>
            <a:ext cx="3373254" cy="25299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59536">
              <a:defRPr sz="4512">
                <a:effectLst>
                  <a:outerShdw blurRad="47752" dist="23876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512">
                <a:solidFill>
                  <a:srgbClr val="194431"/>
                </a:solidFill>
                <a:effectLst>
                  <a:outerShdw blurRad="47752" dist="23876" dir="2700000" rotWithShape="0">
                    <a:srgbClr val="FFFFFF">
                      <a:alpha val="40000"/>
                    </a:srgbClr>
                  </a:outerShdw>
                </a:effectLst>
              </a:rPr>
              <a:t>Publikace výsledků výzkumu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vědecké podvody: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zkreslená data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vymyšlená data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plagiátorství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vícenásobná publikace výsledků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poskytnutí dat pro ověření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autorství publikace</a:t>
            </a:r>
          </a:p>
        </p:txBody>
      </p:sp>
      <p:pic>
        <p:nvPicPr>
          <p:cNvPr id="123" name="image14.jpg" descr="subliminal-movie-theatre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73384" y="4341274"/>
            <a:ext cx="3370616" cy="25167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Vědecké podvody</a:t>
            </a:r>
          </a:p>
        </p:txBody>
      </p:sp>
      <p:graphicFrame>
        <p:nvGraphicFramePr>
          <p:cNvPr id="126" name="Table 126"/>
          <p:cNvGraphicFramePr/>
          <p:nvPr/>
        </p:nvGraphicFramePr>
        <p:xfrm>
          <a:off x="765175" y="2070100"/>
          <a:ext cx="7612063" cy="488244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6744200"/>
                <a:gridCol w="867863"/>
              </a:tblGrid>
              <a:tr h="461715">
                <a:tc>
                  <a:txBody>
                    <a:bodyPr/>
                    <a:lstStyle/>
                    <a:p>
                      <a:pPr lvl="0" algn="l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Book Antiqua"/>
                          <a:ea typeface="Book Antiqua"/>
                          <a:cs typeface="Book Antiqua"/>
                        </a:rPr>
                        <a:t>Procenta vědců, kteří připouštějí, že se dopustili daného chování v posledních třech letech (N=3247) </a:t>
                      </a:r>
                    </a:p>
                    <a:p>
                      <a:pPr lvl="0" algn="l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Book Antiqua"/>
                          <a:ea typeface="Book Antiqua"/>
                          <a:cs typeface="Book Antiqua"/>
                        </a:rPr>
                        <a:t>(Martinson, B.C., Anderson, M. S., de Vries, R. (2005). Scientist Behaving Badly</a:t>
                      </a:r>
                      <a:r>
                        <a:rPr i="1">
                          <a:solidFill>
                            <a:srgbClr val="FFFFFF"/>
                          </a:solidFill>
                          <a:sym typeface="Book Antiqua Bold"/>
                        </a:rPr>
                        <a:t>. Nature</a:t>
                      </a:r>
                      <a:r>
                        <a:rPr b="1">
                          <a:solidFill>
                            <a:srgbClr val="FFFFFF"/>
                          </a:solidFill>
                          <a:latin typeface="Book Antiqua"/>
                          <a:ea typeface="Book Antiqua"/>
                          <a:cs typeface="Book Antiqua"/>
                        </a:rPr>
                        <a:t>, </a:t>
                      </a:r>
                      <a:r>
                        <a:rPr i="1">
                          <a:solidFill>
                            <a:srgbClr val="FFFFFF"/>
                          </a:solidFill>
                          <a:sym typeface="Book Antiqua Bold"/>
                        </a:rPr>
                        <a:t>435, 737-8</a:t>
                      </a:r>
                      <a:r>
                        <a:rPr b="1">
                          <a:solidFill>
                            <a:srgbClr val="FFFFFF"/>
                          </a:solidFill>
                          <a:latin typeface="Book Antiqua"/>
                          <a:ea typeface="Book Antiqua"/>
                          <a:cs typeface="Book Antiqua"/>
                        </a:rPr>
                        <a:t>) 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lvl="0" algn="l">
                        <a:defRPr sz="1800" b="0" i="0">
                          <a:solidFill>
                            <a:srgbClr val="000000"/>
                          </a:solidFill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Falšování nebo fabrikování vědeckých dat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+mj-lt"/>
                          <a:ea typeface="+mj-ea"/>
                          <a:cs typeface="+mj-cs"/>
                          <a:sym typeface="Helvetica"/>
                        </a:rPr>
                        <a:t>Nedostatečné přiznání zapojení ve firmách, jejichž produkty jsou založené na výzkumu dané osoby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Vztahy se studenty, subjekty výzkumu nebo klienty, které by mohly být interpretovány jako pochybné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1,4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Použití nápadu jiné osoby bez řádného povolení nebo povinného uznání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1,4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Neautorizované použití tajných informací ve spojitosti s vlastním výzkumem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1,7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Neschopnost prezentovat data, která jsou v rozporu s vlastním předchozím výzkumem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6,0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Přehlížení používání špatných dat nebo rozporuplných interpretací dat u jiných vědců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12,5</a:t>
                      </a:r>
                    </a:p>
                  </a:txBody>
                  <a:tcPr marL="12700" marR="12700" marT="12700" marB="12700" anchor="ctr" horzOverflow="overflow"/>
                </a:tc>
              </a:tr>
              <a:tr h="461715"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Změna designu, metodologie nebo výsledků studie v reakci na tlak poskytovatele dotace</a:t>
                      </a:r>
                    </a:p>
                  </a:txBody>
                  <a:tcPr marL="12700" marR="12700" marT="12700" marB="12700" anchor="ctr" horzOverflow="overflow"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ts val="1200"/>
                        </a:lnSpc>
                        <a:defRPr sz="1800" b="0" i="0"/>
                      </a:pPr>
                      <a:r>
                        <a:rPr sz="900" b="1" i="1">
                          <a:solidFill>
                            <a:srgbClr val="545454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15,5</a:t>
                      </a:r>
                    </a:p>
                  </a:txBody>
                  <a:tcPr marL="12700" marR="12700" marT="12700" marB="12700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Citační etika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vždy uvést zdroj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poznatky a názory jiných autorů uvádět nezkresleně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odkazovat i na práce, které jsou v rozporu s našimi </a:t>
            </a:r>
            <a:r>
              <a:rPr sz="24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závěry</a:t>
            </a:r>
            <a:endParaRPr lang="cs-CZ" sz="2400" dirty="0" smtClean="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lang="cs-CZ" sz="2200" dirty="0" smtClean="0">
                <a:solidFill>
                  <a:schemeClr val="bg1"/>
                </a:solidFill>
                <a:effectLst/>
              </a:rPr>
              <a:t>skvělá příručka Jiřího Kratochvíla </a:t>
            </a:r>
            <a:r>
              <a:rPr lang="cs-CZ" sz="2200" dirty="0" smtClean="0">
                <a:solidFill>
                  <a:schemeClr val="bg1"/>
                </a:solidFill>
                <a:effectLst/>
                <a:hlinkClick r:id="rId2"/>
              </a:rPr>
              <a:t>Jak citovat</a:t>
            </a:r>
            <a:endParaRPr lang="cs-CZ" sz="2200" dirty="0" smtClean="0">
              <a:solidFill>
                <a:schemeClr val="bg1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endParaRPr sz="2400" dirty="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Plagiátorství?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1"/>
          </p:nvPr>
        </p:nvSpPr>
        <p:spPr>
          <a:xfrm>
            <a:off x="765173" y="2070846"/>
            <a:ext cx="7986563" cy="4182036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originální práce – nové poznatky, nebyla dosud publikována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odvozená publikace – shodná data, ale rozšíření interpretace, jiný okruh čtenářů; cituje původní práci!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nadbytečná publikace – shodná data a interpretace, neodkazuje na původní práci, liší se jen málo; včetně umělého rozčlenění publikace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duplicitní publikace – shodná práce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autoplagiát – shodný text, změna názvu nebo pořadí autorů, není odkaz na původní práci</a:t>
            </a: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  <a:effectLst/>
              </a:defRPr>
            </a:pPr>
            <a:r>
              <a:rPr sz="16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plagiát - </a:t>
            </a:r>
            <a:r>
              <a:rPr sz="1600">
                <a:solidFill>
                  <a:srgbClr val="FFFFFF"/>
                </a:solidFill>
              </a:rPr>
              <a:t>doslovné přebírání textu, který není dán do uvozovek a není řádně odkázán na původní zdroj (včetně konkrétní stránky)</a:t>
            </a:r>
            <a:endParaRPr sz="160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685800" lvl="1" indent="-336550">
              <a:lnSpc>
                <a:spcPct val="80000"/>
              </a:lnSpc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1500">
                <a:solidFill>
                  <a:srgbClr val="FFFFFF"/>
                </a:solidFill>
              </a:rPr>
              <a:t>přebírání myšlenek, výsledků výzkumu nebo zjištění od jiného autora bez řádného a jednoznačného uvedení jejich zdroje, a to i v případech, kdy je původní text přepsán vlastními slovy anebo je přeložen z cizího jazyka a přepsán vlastními slovy.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Výzkum v psychologii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výzkum prováděn na živých bytostech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závěry výzkumu mají dopad na společnost jako celek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zneužitelnost výsledků výzkumu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defTabSz="832104">
              <a:defRPr sz="1800">
                <a:solidFill>
                  <a:srgbClr val="000000"/>
                </a:solidFill>
                <a:effectLst/>
              </a:defRPr>
            </a:pPr>
            <a:r>
              <a:rPr sz="4368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  <a:t>Regulace výzkumu </a:t>
            </a:r>
            <a:br>
              <a:rPr sz="4368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</a:br>
            <a:r>
              <a:rPr sz="4368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  <a:t>v psychologii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zásady pro experimenty s lidskými subjekty – vychází z pravidel pokusů v medicíně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Norimberský kodex (1947)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etické kodexy psychologických společností (APA – 1953)</a:t>
            </a:r>
          </a:p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postupné revize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 dirty="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Norimberský kodex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1. Základní podmínkou provedení experimentu je dobrovolný souhlas pokusné osoby.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2. Pokus by měl přinést plodné výsledky, jež slouží dobru společnosti a jichž nelze dosáhnout jinými metodami či způsoby studia. Pokus by měl mít jasný vytyčený cíl a smysl.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3. Předpokládané výsledky pokusu by měly dostatečně zdůvodnit jeho uskutečnění. Proto je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třeba pokus plánovat a vycházet z výsledků pokusů na zvířatech a ze znalosti přirozeného vývoje nemoci nebo ostatních studovaných </a:t>
            </a:r>
            <a:r>
              <a:rPr sz="2200" dirty="0" smtClean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problém</a:t>
            </a:r>
            <a:r>
              <a:rPr lang="cs-CZ" sz="2200" dirty="0" err="1" smtClean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ů</a:t>
            </a:r>
            <a:r>
              <a:rPr sz="2200" dirty="0" smtClean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.</a:t>
            </a:r>
            <a:endParaRPr sz="2200" dirty="0">
              <a:solidFill>
                <a:srgbClr val="FFFFFF"/>
              </a:solidFill>
              <a:uFill>
                <a:solidFill/>
              </a:uFill>
              <a:latin typeface="Cambria"/>
              <a:ea typeface="Cambria"/>
              <a:cs typeface="Cambria"/>
              <a:sym typeface="Cambria"/>
            </a:endParaRP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4. Při pokusu je třeba dbát na to, abychom se vyhnuli zbytečnému fyzickému a duševnímu utrpení nebo poškození.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4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Norimberský kodex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5. Je třeba upustit od pokusů, o nichž se lze předem domnívat, že způsobí smrt nebo poškození s trvalými následky. Výjimkou mohou snad být jen takové pokusy, při nichž experimentující lékaři slouží zároveň jako pokusné osoby.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6. Velikost podstoupeného nebezpečí by nikdy neměla přesáhnout stupeň daný humanitární důležitostí řešeného problému.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7. Je třeba učinit potřebná opatření a zajistit patřičné podmínky na ochranu pokusné osoby proti sebemenší možnosti ublížení na těle, trvalému poškození nebo smrti.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1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8. Je třeba, aby pokus řídily pouze vědecky kvalifikované osoby. Ve všech stádiích pokusu musí osoby, které jej řídí nebo provádějí, pracovat na vysoké vědecké úrovni a pečlivě.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5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765173" y="0"/>
            <a:ext cx="7612065" cy="1576575"/>
          </a:xfrm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Norimberský kodex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9. Je třeba, aby v průběhu pokusu měla pokusná osoba možnost žádat ukončení pokusu, jestliže dosáhla takového duševního či fyzického stadia, jež podle jejího názoru nedovoluje pokračovat v pokusu.</a:t>
            </a:r>
          </a:p>
          <a:p>
            <a:pPr marL="457200" lvl="0" indent="0" defTabSz="457200">
              <a:spcBef>
                <a:spcPts val="0"/>
              </a:spcBef>
              <a:buSzTx/>
              <a:buFont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>
                <a:solidFill>
                  <a:srgbClr val="FFFFFF"/>
                </a:solidFill>
                <a:uFill>
                  <a:solidFill/>
                </a:uFill>
                <a:latin typeface="Cambria"/>
                <a:ea typeface="Cambria"/>
                <a:cs typeface="Cambria"/>
                <a:sym typeface="Cambria"/>
              </a:rPr>
              <a:t>10. Vědecký pracovník musí být připraven ukončit pokus v kterékoli fázi, jestliže i přes vynaloženou snahu, nejvyšší zručnost a po důkladném zvážení má důvod se domnívat, že by pokračování v pokusu vedlo k ublížení na těle, trvalému poškození nebo smrti pokusné osoby.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200">
                <a:solidFill>
                  <a:srgbClr val="FFFFFF"/>
                </a:solidFill>
              </a:rPr>
              <a:t>6</a:t>
            </a:fld>
            <a:endParaRPr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APA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Ethics</a:t>
            </a:r>
            <a:r>
              <a:rPr lang="cs-CZ" dirty="0" smtClean="0"/>
              <a:t> (2016)</a:t>
            </a:r>
            <a:br>
              <a:rPr lang="cs-CZ" dirty="0" smtClean="0"/>
            </a:br>
            <a:r>
              <a:rPr lang="cs-CZ" sz="4000" dirty="0" err="1" smtClean="0"/>
              <a:t>Research</a:t>
            </a:r>
            <a:r>
              <a:rPr lang="cs-CZ" sz="4000" dirty="0" smtClean="0"/>
              <a:t> and </a:t>
            </a:r>
            <a:r>
              <a:rPr lang="cs-CZ" sz="4000" dirty="0" err="1" smtClean="0"/>
              <a:t>Publication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65175" y="1890445"/>
            <a:ext cx="8091149" cy="4967555"/>
          </a:xfrm>
        </p:spPr>
        <p:txBody>
          <a:bodyPr numCol="2">
            <a:normAutofit fontScale="92500" lnSpcReduction="10000"/>
          </a:bodyPr>
          <a:lstStyle/>
          <a:p>
            <a:r>
              <a:rPr lang="cs-CZ" dirty="0" smtClean="0"/>
              <a:t>souhlas instituce</a:t>
            </a:r>
          </a:p>
          <a:p>
            <a:r>
              <a:rPr lang="cs-CZ" dirty="0" smtClean="0"/>
              <a:t>informovaný souhlas</a:t>
            </a:r>
          </a:p>
          <a:p>
            <a:r>
              <a:rPr lang="cs-CZ" dirty="0" smtClean="0"/>
              <a:t>informovaný souhlas s nahráváním (zvuk i obraz)</a:t>
            </a:r>
          </a:p>
          <a:p>
            <a:r>
              <a:rPr lang="cs-CZ" dirty="0" smtClean="0"/>
              <a:t>pacient, klient, student, podřízený coby účastník výzkumu</a:t>
            </a:r>
          </a:p>
          <a:p>
            <a:r>
              <a:rPr lang="cs-CZ" dirty="0" smtClean="0"/>
              <a:t>kdy není souhlas nutný</a:t>
            </a:r>
          </a:p>
          <a:p>
            <a:r>
              <a:rPr lang="cs-CZ" dirty="0" smtClean="0"/>
              <a:t>pobídky k účasti</a:t>
            </a:r>
          </a:p>
          <a:p>
            <a:r>
              <a:rPr lang="cs-CZ" dirty="0" smtClean="0"/>
              <a:t>klamání</a:t>
            </a:r>
          </a:p>
          <a:p>
            <a:r>
              <a:rPr lang="cs-CZ" dirty="0" err="1" smtClean="0"/>
              <a:t>debriefing</a:t>
            </a:r>
            <a:endParaRPr lang="cs-CZ" dirty="0" smtClean="0"/>
          </a:p>
          <a:p>
            <a:r>
              <a:rPr lang="cs-CZ" dirty="0" smtClean="0"/>
              <a:t>využití zvířat ve výzkumu</a:t>
            </a:r>
          </a:p>
          <a:p>
            <a:r>
              <a:rPr lang="cs-CZ" dirty="0" smtClean="0"/>
              <a:t>výsledky výzkumu</a:t>
            </a:r>
          </a:p>
          <a:p>
            <a:r>
              <a:rPr lang="cs-CZ" dirty="0" smtClean="0"/>
              <a:t>plagiátorství</a:t>
            </a:r>
          </a:p>
          <a:p>
            <a:r>
              <a:rPr lang="cs-CZ" dirty="0" smtClean="0"/>
              <a:t>publikační kredit</a:t>
            </a:r>
          </a:p>
          <a:p>
            <a:r>
              <a:rPr lang="cs-CZ" dirty="0" smtClean="0"/>
              <a:t>duplicitní publikace</a:t>
            </a:r>
          </a:p>
          <a:p>
            <a:r>
              <a:rPr lang="cs-CZ" dirty="0" smtClean="0"/>
              <a:t>sdílení dat pro ověření</a:t>
            </a:r>
          </a:p>
          <a:p>
            <a:r>
              <a:rPr lang="cs-CZ" dirty="0" smtClean="0"/>
              <a:t>recenzenti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3266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832104">
              <a:defRPr sz="4368"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368" dirty="0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  <a:hlinkClick r:id="rId2" invalidUrl="https://www.bps.org.uk/sites/www.bps.org.uk/files/Policy/Policy - Files/BPS Code of Human Research Ethics.pdf"/>
              </a:rPr>
              <a:t>Code of Human Research Ethics </a:t>
            </a:r>
            <a:r>
              <a:rPr sz="4368" dirty="0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  <a:t>(BPS, </a:t>
            </a:r>
            <a:r>
              <a:rPr lang="cs-CZ" sz="4368" dirty="0" smtClean="0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  <a:t>2021</a:t>
            </a:r>
            <a:r>
              <a:rPr sz="4368" dirty="0" smtClean="0">
                <a:solidFill>
                  <a:srgbClr val="194431"/>
                </a:solidFill>
                <a:effectLst>
                  <a:outerShdw blurRad="46228" dist="23114" dir="2700000" rotWithShape="0">
                    <a:srgbClr val="FFFFFF">
                      <a:alpha val="40000"/>
                    </a:srgbClr>
                  </a:outerShdw>
                </a:effectLst>
              </a:rPr>
              <a:t>)</a:t>
            </a:r>
            <a:endParaRPr sz="4368" dirty="0">
              <a:solidFill>
                <a:srgbClr val="194431"/>
              </a:solidFill>
              <a:effectLst>
                <a:outerShdw blurRad="46228" dist="23114" dir="2700000" rotWithShape="0">
                  <a:srgbClr val="FFFFFF">
                    <a:alpha val="40000"/>
                  </a:srgbClr>
                </a:outerShdw>
              </a:effectLst>
            </a:endParaRP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/>
          <a:lstStyle/>
          <a:p>
            <a:pPr marL="0" lvl="0" indent="0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4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Základní principy:</a:t>
            </a:r>
          </a:p>
          <a:p>
            <a:pPr marL="0" lvl="0" indent="0"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endParaRPr sz="2400" dirty="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respektování </a:t>
            </a:r>
            <a:r>
              <a:rPr sz="22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autonomie</a:t>
            </a:r>
            <a:r>
              <a:rPr lang="cs-CZ" sz="22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, soukromí</a:t>
            </a:r>
            <a:r>
              <a:rPr sz="22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a důstojnosti zúčastněných </a:t>
            </a:r>
            <a:r>
              <a:rPr sz="22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osob</a:t>
            </a:r>
            <a:r>
              <a:rPr lang="cs-CZ" sz="2200" dirty="0" smtClean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 a komunit</a:t>
            </a:r>
            <a:endParaRPr sz="2200" dirty="0">
              <a:solidFill>
                <a:srgbClr val="FFFFFF"/>
              </a:solidFill>
              <a:effectLst>
                <a:outerShdw blurRad="63500" dist="50800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vědecká hodnota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společenská odpovědnost</a:t>
            </a:r>
          </a:p>
          <a:p>
            <a:pPr marL="685800" lvl="1" indent="-336550">
              <a:spcBef>
                <a:spcPts val="6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maximalizace přínosu a </a:t>
            </a:r>
          </a:p>
          <a:p>
            <a:pPr marL="0" lvl="1" indent="349250">
              <a:spcBef>
                <a:spcPts val="600"/>
              </a:spcBef>
              <a:buSzTx/>
              <a:buNone/>
              <a:defRPr sz="1800">
                <a:solidFill>
                  <a:srgbClr val="000000"/>
                </a:solidFill>
                <a:effectLst/>
              </a:defRPr>
            </a:pPr>
            <a:r>
              <a:rPr sz="2200" dirty="0">
                <a:solidFill>
                  <a:srgbClr val="FFFFFF"/>
                </a:solidFill>
                <a:effectLst>
                  <a:outerShdw blurRad="63500" dist="50800" dir="2700000" rotWithShape="0">
                    <a:srgbClr val="000000">
                      <a:alpha val="50000"/>
                    </a:srgbClr>
                  </a:outerShdw>
                </a:effectLst>
              </a:rPr>
              <a:t>	minimalizace škod</a:t>
            </a:r>
          </a:p>
        </p:txBody>
      </p:sp>
      <p:pic>
        <p:nvPicPr>
          <p:cNvPr id="95" name="image10.gif" descr="zimbardo.g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04000" y="4521200"/>
            <a:ext cx="2540000" cy="2336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765173" y="79468"/>
            <a:ext cx="7612065" cy="14176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4800">
                <a:solidFill>
                  <a:srgbClr val="194431"/>
                </a:solidFill>
                <a:effectLst>
                  <a:outerShdw blurRad="50800" dist="25400" dir="2700000" rotWithShape="0">
                    <a:srgbClr val="FFFFFF">
                      <a:alpha val="40000"/>
                    </a:srgbClr>
                  </a:outerShdw>
                </a:effectLst>
              </a:rPr>
              <a:t>Informovaný souhlas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765174" y="2070846"/>
            <a:ext cx="7612066" cy="418203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cíl projektu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typ shromažďovaných dat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metoda získání dat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důvěrnost a anonymita informací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časové závazky účastníků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právo odmítnout sdílet informace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sz="2328" dirty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právo odstoupit kdykoli ze studie (bez následků</a:t>
            </a:r>
            <a:r>
              <a:rPr sz="2328" dirty="0" smtClean="0">
                <a:solidFill>
                  <a:srgbClr val="FFFFFF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)</a:t>
            </a:r>
            <a:endParaRPr lang="cs-CZ" sz="2328" dirty="0" smtClean="0">
              <a:solidFill>
                <a:srgbClr val="FFFFFF"/>
              </a:solidFill>
              <a:effectLst>
                <a:outerShdw blurRad="61595" dist="49276" dir="2700000" rotWithShape="0">
                  <a:srgbClr val="000000">
                    <a:alpha val="50000"/>
                  </a:srgbClr>
                </a:outerShdw>
              </a:effectLst>
            </a:endParaRP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r>
              <a:rPr lang="cs-CZ" sz="2200" dirty="0">
                <a:solidFill>
                  <a:schemeClr val="bg1"/>
                </a:solidFill>
                <a:effectLst>
                  <a:outerShdw blurRad="61595" dist="49276" dir="2700000" rotWithShape="0">
                    <a:srgbClr val="000000">
                      <a:alpha val="50000"/>
                    </a:srgbClr>
                  </a:outerShdw>
                </a:effectLst>
              </a:rPr>
              <a:t>právo nechat odstranit údaje z databáze (do určitého data)</a:t>
            </a:r>
          </a:p>
          <a:p>
            <a:pPr marL="332613" lvl="0" indent="-332613" defTabSz="886968">
              <a:spcBef>
                <a:spcPts val="1900"/>
              </a:spcBef>
              <a:defRPr sz="1800">
                <a:solidFill>
                  <a:srgbClr val="000000"/>
                </a:solidFill>
                <a:effectLst/>
              </a:defRPr>
            </a:pPr>
            <a:endParaRPr sz="2328" dirty="0">
              <a:solidFill>
                <a:srgbClr val="FFFFFF"/>
              </a:solidFill>
              <a:effectLst>
                <a:outerShdw blurRad="61595" dist="49276" dir="2700000" rotWithShape="0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" name="image11.jpg" descr="little_albert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19299" y="1599848"/>
            <a:ext cx="2496620" cy="34036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r="42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88900" dir="4200000" rotWithShape="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E0AD00"/>
          </a:solidFill>
          <a:prstDash val="solid"/>
          <a:bevel/>
        </a:ln>
        <a:effectLst>
          <a:outerShdw blurRad="88900" dir="42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E0AD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88900" dir="42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88900" dir="4200000" rotWithShape="0">
              <a:srgbClr val="000000">
                <a:alpha val="4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E0AD00"/>
          </a:solidFill>
          <a:prstDash val="solid"/>
          <a:bevel/>
        </a:ln>
        <a:effectLst>
          <a:outerShdw blurRad="88900" dir="4200000" rotWithShape="0">
            <a:srgbClr val="000000">
              <a:alpha val="40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E0AD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Book Antiqua"/>
            <a:ea typeface="Book Antiqua"/>
            <a:cs typeface="Book Antiqua"/>
            <a:sym typeface="Book Antiqu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996</Words>
  <Application>Microsoft Macintosh PowerPoint</Application>
  <PresentationFormat>Předvádění na obrazovce (4:3)</PresentationFormat>
  <Paragraphs>131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7" baseType="lpstr">
      <vt:lpstr>Arial</vt:lpstr>
      <vt:lpstr>Book Antiqua</vt:lpstr>
      <vt:lpstr>Book Antiqua Bold</vt:lpstr>
      <vt:lpstr>Cambria</vt:lpstr>
      <vt:lpstr>Helvetica</vt:lpstr>
      <vt:lpstr>Helvetica Neue</vt:lpstr>
      <vt:lpstr>Wingdings 2</vt:lpstr>
      <vt:lpstr>Default</vt:lpstr>
      <vt:lpstr>Etické aspekty výzkumu v psychologii</vt:lpstr>
      <vt:lpstr>Výzkum v psychologii</vt:lpstr>
      <vt:lpstr>Regulace výzkumu  v psychologii</vt:lpstr>
      <vt:lpstr>Norimberský kodex</vt:lpstr>
      <vt:lpstr>Norimberský kodex</vt:lpstr>
      <vt:lpstr>Norimberský kodex</vt:lpstr>
      <vt:lpstr>APA Code of Ethics (2016) Research and Publication</vt:lpstr>
      <vt:lpstr>Code of Human Research Ethics (BPS, 2021)</vt:lpstr>
      <vt:lpstr>Informovaný souhlas</vt:lpstr>
      <vt:lpstr>Informovaný souhlas</vt:lpstr>
      <vt:lpstr>Vzor souhlasu</vt:lpstr>
      <vt:lpstr>Důvěrnost informací</vt:lpstr>
      <vt:lpstr>Poskytování rad</vt:lpstr>
      <vt:lpstr>Klamání</vt:lpstr>
      <vt:lpstr>Debriefing</vt:lpstr>
      <vt:lpstr>Publikace výsledků výzkumu</vt:lpstr>
      <vt:lpstr>Vědecké podvody</vt:lpstr>
      <vt:lpstr>Citační etika</vt:lpstr>
      <vt:lpstr>Plagiátorství?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aspekty výzkumu v psychologii</dc:title>
  <cp:lastModifiedBy>Uživatel Microsoft Office</cp:lastModifiedBy>
  <cp:revision>19</cp:revision>
  <dcterms:modified xsi:type="dcterms:W3CDTF">2022-05-16T12:26:04Z</dcterms:modified>
</cp:coreProperties>
</file>