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306" r:id="rId3"/>
    <p:sldId id="304" r:id="rId4"/>
    <p:sldId id="302" r:id="rId5"/>
    <p:sldId id="307" r:id="rId6"/>
    <p:sldId id="257" r:id="rId7"/>
    <p:sldId id="258" r:id="rId8"/>
    <p:sldId id="259" r:id="rId9"/>
    <p:sldId id="29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99" r:id="rId26"/>
    <p:sldId id="300" r:id="rId27"/>
    <p:sldId id="275" r:id="rId28"/>
    <p:sldId id="276" r:id="rId29"/>
    <p:sldId id="277" r:id="rId30"/>
    <p:sldId id="278" r:id="rId31"/>
    <p:sldId id="279" r:id="rId32"/>
    <p:sldId id="281" r:id="rId33"/>
    <p:sldId id="282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01" r:id="rId49"/>
    <p:sldId id="296" r:id="rId50"/>
    <p:sldId id="297" r:id="rId5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41"/>
    <p:restoredTop sz="94530"/>
  </p:normalViewPr>
  <p:slideViewPr>
    <p:cSldViewPr snapToGrid="0" snapToObjects="1">
      <p:cViewPr varScale="1">
        <p:scale>
          <a:sx n="108" d="100"/>
          <a:sy n="108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itaaworl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-cata.cz/wp-content/uploads/2017/03/tajdisk-v3-article-list.pdf" TargetMode="External"/><Relationship Id="rId2" Type="http://schemas.openxmlformats.org/officeDocument/2006/relationships/hyperlink" Target="https://tacata.cz/vzdelavani/knihovna/#KNIH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05F40-D149-43ED-AF99-35E23BCA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175658-E0FB-E42D-4F56-4FAC9A1D6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r>
              <a:rPr lang="sk-SK" dirty="0"/>
              <a:t>TRANSAKČNÍ ANALÝZA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00F70E-281F-AD5F-FDDA-2F8782EBE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/>
              <a:t>BAKALÁŘSKÉ STUDIUM PSYCHOLOGIE NA FF MU</a:t>
            </a:r>
          </a:p>
          <a:p>
            <a:pPr>
              <a:lnSpc>
                <a:spcPct val="90000"/>
              </a:lnSpc>
            </a:pPr>
            <a:r>
              <a:rPr lang="sk-SK" sz="2000"/>
              <a:t>Doc. PHDR. JAROSLAVA DOSLEDLOVÁ, DR.</a:t>
            </a:r>
          </a:p>
        </p:txBody>
      </p:sp>
      <p:pic>
        <p:nvPicPr>
          <p:cNvPr id="4" name="Picture 3" descr="Sieť prepojených bodov">
            <a:extLst>
              <a:ext uri="{FF2B5EF4-FFF2-40B4-BE49-F238E27FC236}">
                <a16:creationId xmlns:a16="http://schemas.microsoft.com/office/drawing/2014/main" id="{A216F6E6-DDC7-E00D-5921-0BD090CD3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6" r="189" b="1"/>
          <a:stretch/>
        </p:blipFill>
        <p:spPr>
          <a:xfrm>
            <a:off x="5980803" y="571811"/>
            <a:ext cx="4840494" cy="2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1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432DA-8F16-52BA-A4FA-721FEB1E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Kulturní pravidla ovlivňující proces přijímání a udělování sociálních podnětů ve smyslu </a:t>
            </a:r>
            <a:r>
              <a:rPr lang="cs-CZ" sz="2800" b="1" dirty="0" err="1">
                <a:solidFill>
                  <a:srgbClr val="FF0000"/>
                </a:solidFill>
              </a:rPr>
              <a:t>strokes</a:t>
            </a:r>
            <a:endParaRPr lang="sk-SK" sz="2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5C80F1-3DDB-B086-BB04-5E28FC99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Neříkej si o pozornost, i když ji chceš</a:t>
            </a:r>
          </a:p>
          <a:p>
            <a:pPr lvl="1">
              <a:defRPr/>
            </a:pPr>
            <a:r>
              <a:rPr lang="cs-CZ" b="1" dirty="0"/>
              <a:t>Namlouvání, vztahy, rodina</a:t>
            </a:r>
          </a:p>
          <a:p>
            <a:pPr lvl="2">
              <a:defRPr/>
            </a:pPr>
            <a:r>
              <a:rPr lang="cs-CZ" dirty="0"/>
              <a:t>Zachovat kulturně sdílenou potřebu „být dobývána“, nebýt „stíhačka“:  „Kéž by tak zavolal (napsal), já mu nechci volat (psát) první.“</a:t>
            </a:r>
          </a:p>
          <a:p>
            <a:pPr lvl="2">
              <a:defRPr/>
            </a:pPr>
            <a:r>
              <a:rPr lang="cs-CZ" dirty="0"/>
              <a:t>Zachovat (sebe)obraz silného muže a otce</a:t>
            </a:r>
          </a:p>
          <a:p>
            <a:pPr lvl="1">
              <a:defRPr/>
            </a:pPr>
            <a:r>
              <a:rPr lang="cs-CZ" b="1" dirty="0"/>
              <a:t>Pracovní oblast</a:t>
            </a:r>
          </a:p>
          <a:p>
            <a:pPr lvl="2">
              <a:defRPr/>
            </a:pPr>
            <a:r>
              <a:rPr lang="cs-CZ" dirty="0"/>
              <a:t>Po 40 letech v práci pracovník odchází, aniž by mu kdokoliv byť jen poděkoval. Zůstává mlčky ve své hořkosti.</a:t>
            </a:r>
          </a:p>
          <a:p>
            <a:pPr lvl="2">
              <a:defRPr/>
            </a:pPr>
            <a:r>
              <a:rPr lang="cs-CZ" dirty="0"/>
              <a:t>Zachovat (sebe)obraz silného vedoucího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14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80D33-3885-B39F-C4B1-9F8FE989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Kulturní pravidla ovlivňující proces přijímání a udělování sociálních podnětů ve smyslu </a:t>
            </a:r>
            <a:r>
              <a:rPr lang="cs-CZ" b="1" dirty="0" err="1">
                <a:solidFill>
                  <a:srgbClr val="FF0000"/>
                </a:solidFill>
              </a:rPr>
              <a:t>strokes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BEC435-EC13-375F-4198-3C54BCEA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Nedávej pozornost, i když ji chceš dát</a:t>
            </a:r>
          </a:p>
          <a:p>
            <a:pPr lvl="1">
              <a:defRPr/>
            </a:pPr>
            <a:r>
              <a:rPr lang="cs-CZ" b="1" dirty="0"/>
              <a:t>Vztahy</a:t>
            </a:r>
          </a:p>
          <a:p>
            <a:pPr lvl="2">
              <a:defRPr/>
            </a:pPr>
            <a:r>
              <a:rPr lang="cs-CZ" dirty="0"/>
              <a:t>sebeprezentace ve smyslu být vzácný/vzácná, nedostupný/ nedostupná, těžce dosažitelný/dosažitelná</a:t>
            </a:r>
          </a:p>
          <a:p>
            <a:pPr lvl="1">
              <a:defRPr/>
            </a:pPr>
            <a:r>
              <a:rPr lang="cs-CZ" b="1" dirty="0"/>
              <a:t>Smlouvání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175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67F69-F541-4B44-7946-FC5BCD33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Kulturní pravidla ovlivňující proces přijímání a udělování sociálních podnětů ve smyslu </a:t>
            </a:r>
            <a:r>
              <a:rPr lang="cs-CZ" b="1" dirty="0" err="1">
                <a:solidFill>
                  <a:srgbClr val="FF0000"/>
                </a:solidFill>
              </a:rPr>
              <a:t>strokes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DA7B71-D1D6-590F-4AFA-3B16BE6C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Dej pozornost, i když ji nechceš dát, přijmi pozornost, i když o ni nemáš zájem</a:t>
            </a:r>
          </a:p>
          <a:p>
            <a:pPr lvl="1">
              <a:defRPr/>
            </a:pPr>
            <a:r>
              <a:rPr lang="cs-CZ" b="1" dirty="0"/>
              <a:t>Vztahy</a:t>
            </a:r>
          </a:p>
          <a:p>
            <a:pPr lvl="2">
              <a:defRPr/>
            </a:pPr>
            <a:r>
              <a:rPr lang="cs-CZ" dirty="0"/>
              <a:t>Reciprocita – oplacení návštěvy, i když se moc nechce</a:t>
            </a:r>
          </a:p>
          <a:p>
            <a:pPr lvl="1">
              <a:defRPr/>
            </a:pPr>
            <a:r>
              <a:rPr lang="cs-CZ" b="1" dirty="0"/>
              <a:t>Pracovní oblast</a:t>
            </a:r>
          </a:p>
          <a:p>
            <a:pPr lvl="2">
              <a:defRPr/>
            </a:pPr>
            <a:r>
              <a:rPr lang="cs-CZ" dirty="0"/>
              <a:t>spolupráce pracovníků s negativními vztahy mezi sebou</a:t>
            </a:r>
          </a:p>
          <a:p>
            <a:pPr lvl="2">
              <a:defRPr/>
            </a:pPr>
            <a:r>
              <a:rPr lang="cs-CZ" dirty="0"/>
              <a:t>situace vyžadující slušnost vůči spolupracovníkům na stejné úrovni, nadřízeným, (služebně) starším, i podřízeným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599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15FD5-B612-CD74-41EA-7BF301D0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Kulturní pravidla ovlivňující proces přijímání a udělování sociálních podnětů ve smyslu </a:t>
            </a:r>
            <a:r>
              <a:rPr lang="cs-CZ" b="1" dirty="0" err="1">
                <a:solidFill>
                  <a:srgbClr val="FF0000"/>
                </a:solidFill>
              </a:rPr>
              <a:t>strokes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D11641-AD2D-8847-7974-8699335E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Nevěnuj pozornost sám/sama sobě</a:t>
            </a:r>
          </a:p>
          <a:p>
            <a:pPr marL="0" indent="0">
              <a:buNone/>
            </a:pPr>
            <a:r>
              <a:rPr lang="cs-CZ" dirty="0"/>
              <a:t> (nebuď sobecký/sobecká, jsi tady pro druhé, buď citlivý/citlivá pro jejich potřeby…)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643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4CA9-AD7C-0095-AB02-E54572B7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5" y="238643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5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49D6C-4324-3DFE-481C-19CE85E4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CA89673-44FB-0F16-01AC-34B1AA08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104231"/>
            <a:ext cx="8420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03C08-A5AF-7B84-7ADC-D0605BEC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A04658B-1AF0-E33E-B4B6-61E3CAB0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00" y="2135981"/>
            <a:ext cx="8407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B04E5-F8E5-C390-A2D7-98304883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51CABED8-03D3-3E69-027E-7C7AF750A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2104231"/>
            <a:ext cx="83566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2F923-48D9-DD34-4A46-E029665F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51E5A05-04E2-EBC5-1235-7A07686AF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2148681"/>
            <a:ext cx="8356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0D2F3-8B75-9557-5607-A125827D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pozice (postoje) a komunikace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2E57AFA-EFF3-7F5B-AB03-1C9F2A9F9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110581"/>
            <a:ext cx="838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9D8F6-A93F-4184-B5AF-F65E990B1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Transakční analýza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4C4E44-4857-8058-6581-D3F055C1C0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Co o ní víte, co si představujete?</a:t>
            </a:r>
          </a:p>
        </p:txBody>
      </p:sp>
    </p:spTree>
    <p:extLst>
      <p:ext uri="{BB962C8B-B14F-4D97-AF65-F5344CB8AC3E}">
        <p14:creationId xmlns:p14="http://schemas.microsoft.com/office/powerpoint/2010/main" val="190474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DE7BC-380C-F29F-4FAA-79293A96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Pozice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DC078C-C3A1-9F4E-54E1-23DB9CBD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4000" dirty="0"/>
              <a:t>Já jsem OK, ty jsi OK.</a:t>
            </a:r>
          </a:p>
          <a:p>
            <a:pPr>
              <a:defRPr/>
            </a:pPr>
            <a:r>
              <a:rPr lang="cs-CZ" altLang="cs-CZ" sz="4000" dirty="0"/>
              <a:t>Já jsem OK, ty nejsi OK.</a:t>
            </a:r>
            <a:r>
              <a:rPr lang="cs-CZ" altLang="cs-CZ" dirty="0"/>
              <a:t> Arogance jako obranný mechanismus, v podvědomí pocit vlastní </a:t>
            </a:r>
            <a:r>
              <a:rPr lang="cs-CZ" altLang="cs-CZ" dirty="0" err="1"/>
              <a:t>nedostačivosti</a:t>
            </a:r>
            <a:r>
              <a:rPr lang="cs-CZ" altLang="cs-CZ" dirty="0"/>
              <a:t>.</a:t>
            </a:r>
          </a:p>
          <a:p>
            <a:pPr>
              <a:defRPr/>
            </a:pPr>
            <a:r>
              <a:rPr lang="cs-CZ" altLang="cs-CZ" sz="4000" dirty="0"/>
              <a:t>Já nejsem OK, ty jsi OK.</a:t>
            </a:r>
            <a:r>
              <a:rPr lang="cs-CZ" altLang="cs-CZ" dirty="0"/>
              <a:t> Lidi mají větší právo na štěstí, potřebuju jejich souhlas.</a:t>
            </a:r>
          </a:p>
          <a:p>
            <a:pPr>
              <a:defRPr/>
            </a:pPr>
            <a:r>
              <a:rPr lang="cs-CZ" altLang="cs-CZ" sz="4000" dirty="0"/>
              <a:t>Já nejsem OK, ty nejsi OK.</a:t>
            </a:r>
            <a:r>
              <a:rPr lang="cs-CZ" altLang="cs-CZ" dirty="0"/>
              <a:t> Vražda, sebevražda, psychóza.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218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52067-8EEF-6F7F-8F73-1D7A173B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Strukturální</a:t>
            </a:r>
            <a:r>
              <a:rPr lang="sk-SK" b="1" dirty="0"/>
              <a:t> analýza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71F65A-E684-D063-984E-074A2297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Osobnost každého člověka v sobě zahrnuje (a navenek projevuje) 3 různé stavy ega:</a:t>
            </a:r>
          </a:p>
          <a:p>
            <a:endParaRPr lang="sk-SK" dirty="0"/>
          </a:p>
          <a:p>
            <a:r>
              <a:rPr lang="sk-SK" b="1" dirty="0"/>
              <a:t>Rodič </a:t>
            </a:r>
          </a:p>
          <a:p>
            <a:r>
              <a:rPr lang="sk-SK" b="1" dirty="0" err="1"/>
              <a:t>Dospělý</a:t>
            </a:r>
            <a:r>
              <a:rPr lang="sk-SK" b="1" dirty="0"/>
              <a:t> 	</a:t>
            </a:r>
          </a:p>
          <a:p>
            <a:r>
              <a:rPr lang="sk-SK" b="1" dirty="0" err="1"/>
              <a:t>Dítě</a:t>
            </a:r>
            <a:r>
              <a:rPr lang="sk-SK" dirty="0"/>
              <a:t>	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DA6C74CA-DAE2-DF9E-05A7-0F0084D0C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141663"/>
            <a:ext cx="719138" cy="719137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Tx/>
              <a:buSzTx/>
              <a:buFontTx/>
              <a:buNone/>
            </a:pPr>
            <a:r>
              <a:rPr lang="cs-CZ" altLang="cs-CZ" sz="1400" b="1"/>
              <a:t>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B6A7173B-B085-E1B7-E5CB-244E9359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933825"/>
            <a:ext cx="719138" cy="719138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Tx/>
              <a:buSzTx/>
              <a:buFontTx/>
              <a:buNone/>
            </a:pPr>
            <a:r>
              <a:rPr lang="cs-CZ" altLang="cs-CZ" sz="1400" b="1" dirty="0"/>
              <a:t>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90F463C1-03A5-DE5A-174D-B43CB232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724400"/>
            <a:ext cx="719138" cy="7191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ClrTx/>
              <a:buSzTx/>
              <a:buFontTx/>
              <a:buNone/>
            </a:pPr>
            <a:r>
              <a:rPr lang="cs-CZ" altLang="cs-CZ" sz="1400" b="1"/>
              <a:t>Dí</a:t>
            </a:r>
          </a:p>
          <a:p>
            <a:pPr eaLnBrk="1" hangingPunct="1">
              <a:spcBef>
                <a:spcPts val="300"/>
              </a:spcBef>
              <a:buClrTx/>
              <a:buSzTx/>
              <a:buFontTx/>
              <a:buNone/>
            </a:pPr>
            <a:endParaRPr lang="cs-CZ" altLang="cs-CZ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60983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E172-8110-8E35-E628-75CE4BB1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Rodičovský </a:t>
            </a:r>
            <a:r>
              <a:rPr lang="sk-SK" b="1" dirty="0" err="1"/>
              <a:t>egostav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C4ACCD-6771-27BB-D810-D17DA551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/>
              <a:t>uvažujeme a chováme se tak, jak jsme to převzali od rodičů a jiných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b="1" dirty="0"/>
              <a:t> důležitých postav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(je to soubor pravd, zásad, nařízení, limitů, předem stanovených pravidel,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 žádoucích způsobů chování a jednání) </a:t>
            </a:r>
            <a:endParaRPr lang="cs-CZ" altLang="cs-CZ" i="1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b="1" i="1" dirty="0">
                <a:solidFill>
                  <a:srgbClr val="0000CC"/>
                </a:solidFill>
              </a:rPr>
              <a:t>neverbální projev:</a:t>
            </a:r>
            <a:endParaRPr lang="cs-CZ" altLang="cs-CZ" sz="3600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karatelská, ochranitelská pozice, pohled přes brýle, vztyčený prst, úsměv, obejmutí, kritický,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 autoritativní, uklidňující, chlácholivý hlas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3600" b="1" i="1" dirty="0">
                <a:solidFill>
                  <a:srgbClr val="0000CC"/>
                </a:solidFill>
              </a:rPr>
              <a:t>typické verbální výrazy:</a:t>
            </a:r>
            <a:r>
              <a:rPr lang="cs-CZ" altLang="cs-CZ" sz="3600" i="1" dirty="0">
                <a:solidFill>
                  <a:srgbClr val="0000CC"/>
                </a:solidFill>
              </a:rPr>
              <a:t> </a:t>
            </a:r>
            <a:endParaRPr lang="cs-CZ" altLang="cs-CZ" sz="36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3200" dirty="0"/>
              <a:t>	</a:t>
            </a:r>
            <a:r>
              <a:rPr lang="cs-CZ" altLang="cs-CZ" dirty="0"/>
              <a:t>rozkazovací způsob </a:t>
            </a:r>
            <a:r>
              <a:rPr lang="cs-CZ" altLang="cs-CZ" i="1" dirty="0"/>
              <a:t>(“nedělejte”, “měli byste”, “musíte”, “buďte”), </a:t>
            </a:r>
            <a:r>
              <a:rPr lang="cs-CZ" altLang="cs-CZ" dirty="0"/>
              <a:t>hodnotící přídavná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 jména a příslovce </a:t>
            </a:r>
            <a:r>
              <a:rPr lang="cs-CZ" altLang="cs-CZ" i="1" dirty="0"/>
              <a:t>(“dobrý”, “špatně”)</a:t>
            </a:r>
            <a:r>
              <a:rPr lang="cs-CZ" altLang="cs-CZ" dirty="0"/>
              <a:t>, generalizace </a:t>
            </a:r>
            <a:r>
              <a:rPr lang="cs-CZ" altLang="cs-CZ" i="1" dirty="0"/>
              <a:t>(“vždy”, “nikdy”)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v rámci tohoto stavu rozlišujeme polohu: </a:t>
            </a:r>
            <a:endParaRPr lang="cs-CZ" altLang="cs-CZ" sz="32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3200" b="1" dirty="0"/>
              <a:t>	a) kritického rodiče</a:t>
            </a:r>
            <a:r>
              <a:rPr lang="cs-CZ" altLang="cs-CZ" sz="3200" i="1" dirty="0"/>
              <a:t>  </a:t>
            </a:r>
            <a:endParaRPr lang="cs-CZ" altLang="cs-CZ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3200" b="1" dirty="0"/>
              <a:t>	b) pečujícího rodiče</a:t>
            </a:r>
            <a:r>
              <a:rPr lang="cs-CZ" altLang="cs-CZ" sz="320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76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A4583-B2DF-C81D-A7A9-B96C6336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Dospělý</a:t>
            </a:r>
            <a:r>
              <a:rPr lang="sk-SK" b="1" dirty="0"/>
              <a:t> </a:t>
            </a:r>
            <a:r>
              <a:rPr lang="sk-SK" b="1" dirty="0" err="1"/>
              <a:t>egostav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C2EA13-2F5B-9065-BE8E-69F9378E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/>
              <a:t>reprezentuje logickou, racionální, neemocionální, řešící,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b="1" dirty="0"/>
              <a:t> předvídající složku našeho já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řídí se objektivní skutečností – pracuje s informacemi, myslí, analyzuje,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 zařizuje, rozhoduje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sz="3200" i="1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b="1" i="1" dirty="0">
                <a:solidFill>
                  <a:srgbClr val="0000CC"/>
                </a:solidFill>
              </a:rPr>
              <a:t>neverbální projev:</a:t>
            </a:r>
            <a:endParaRPr lang="cs-CZ" altLang="cs-CZ" sz="3200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3200" dirty="0"/>
              <a:t>	</a:t>
            </a:r>
            <a:r>
              <a:rPr lang="cs-CZ" altLang="cs-CZ" dirty="0"/>
              <a:t>vzpřímené držení těla, soustředěný, klidný výraz ve tváři, cílevědomý projev,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 kontakt očima, “otevřená” gesta, výrazný, jasný, neemocionální hlas</a:t>
            </a:r>
            <a:endParaRPr lang="cs-CZ" altLang="cs-CZ" i="1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b="1" i="1" dirty="0">
                <a:solidFill>
                  <a:srgbClr val="0000CC"/>
                </a:solidFill>
              </a:rPr>
              <a:t>typické verbální výrazy:</a:t>
            </a:r>
            <a:endParaRPr lang="cs-CZ" altLang="cs-CZ" sz="3200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3200" dirty="0"/>
              <a:t>	</a:t>
            </a:r>
            <a:r>
              <a:rPr lang="cs-CZ" altLang="cs-CZ" dirty="0"/>
              <a:t>slovesa v 1. osobě </a:t>
            </a:r>
            <a:r>
              <a:rPr lang="cs-CZ" altLang="cs-CZ" dirty="0" err="1"/>
              <a:t>jedn</a:t>
            </a:r>
            <a:r>
              <a:rPr lang="cs-CZ" altLang="cs-CZ" dirty="0"/>
              <a:t>. čísla </a:t>
            </a:r>
            <a:r>
              <a:rPr lang="cs-CZ" altLang="cs-CZ" i="1" dirty="0"/>
              <a:t>(“myslím si …”, “domnívám se …”, “předpokládám …”)</a:t>
            </a:r>
            <a:r>
              <a:rPr lang="cs-CZ" altLang="cs-CZ" dirty="0"/>
              <a:t>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odpovědi na otázky </a:t>
            </a:r>
            <a:r>
              <a:rPr lang="cs-CZ" altLang="cs-CZ" i="1" dirty="0"/>
              <a:t>“kdo”, “co”, “jak”, “kde”, </a:t>
            </a:r>
            <a:r>
              <a:rPr lang="cs-CZ" altLang="cs-CZ" dirty="0"/>
              <a:t>konkrétní vyjádření, specifikace,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 fakta, motivační výzvy </a:t>
            </a:r>
            <a:r>
              <a:rPr lang="cs-CZ" altLang="cs-CZ" i="1" dirty="0"/>
              <a:t>(“Pojďme …”)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821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88DB6-D24D-D4E8-266D-64E8E903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Dětský</a:t>
            </a:r>
            <a:r>
              <a:rPr lang="sk-SK" b="1" dirty="0"/>
              <a:t> </a:t>
            </a:r>
            <a:r>
              <a:rPr lang="sk-SK" b="1" dirty="0" err="1"/>
              <a:t>egostav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B93565-EF68-7C4D-C715-EF43FA71D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/>
              <a:t>představuje energetizující a citovou složku, s prvky hravosti,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zvídavosti, závislosti, nejistot nebo zkratkovitého, nelogického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přístupu</a:t>
            </a:r>
          </a:p>
          <a:p>
            <a:pPr>
              <a:lnSpc>
                <a:spcPct val="80000"/>
              </a:lnSpc>
              <a:defRPr/>
            </a:pPr>
            <a:endParaRPr lang="cs-CZ" altLang="cs-CZ" b="1" i="1" dirty="0"/>
          </a:p>
          <a:p>
            <a:pPr>
              <a:lnSpc>
                <a:spcPct val="80000"/>
              </a:lnSpc>
              <a:defRPr/>
            </a:pPr>
            <a:r>
              <a:rPr lang="cs-CZ" altLang="cs-CZ" b="1" i="1" dirty="0">
                <a:solidFill>
                  <a:srgbClr val="0000CC"/>
                </a:solidFill>
              </a:rPr>
              <a:t>neverbální projev:</a:t>
            </a:r>
            <a:endParaRPr lang="cs-CZ" altLang="cs-CZ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cs-CZ" altLang="cs-CZ" sz="2400" dirty="0"/>
              <a:t>neklid, pobíhání, nekontrolovaná gesta, smích, pláč, zvědavý výraz v obličeji</a:t>
            </a:r>
            <a:endParaRPr lang="cs-CZ" altLang="cs-CZ" sz="2400" i="1" dirty="0"/>
          </a:p>
          <a:p>
            <a:pPr>
              <a:lnSpc>
                <a:spcPct val="80000"/>
              </a:lnSpc>
              <a:defRPr/>
            </a:pPr>
            <a:r>
              <a:rPr lang="cs-CZ" altLang="cs-CZ" b="1" i="1" dirty="0">
                <a:solidFill>
                  <a:srgbClr val="0000CC"/>
                </a:solidFill>
              </a:rPr>
              <a:t>typické verbální výrazy:</a:t>
            </a:r>
            <a:endParaRPr lang="cs-CZ" altLang="cs-CZ" b="1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/>
              <a:t>	</a:t>
            </a:r>
            <a:r>
              <a:rPr lang="cs-CZ" altLang="cs-CZ" sz="2400" dirty="0"/>
              <a:t>množství citoslovcí </a:t>
            </a:r>
            <a:r>
              <a:rPr lang="cs-CZ" altLang="cs-CZ" sz="2400" i="1" dirty="0"/>
              <a:t>(“</a:t>
            </a:r>
            <a:r>
              <a:rPr lang="cs-CZ" altLang="cs-CZ" sz="2400" i="1" dirty="0" err="1"/>
              <a:t>Jů</a:t>
            </a:r>
            <a:r>
              <a:rPr lang="cs-CZ" altLang="cs-CZ" sz="2400" i="1" dirty="0"/>
              <a:t>.”, “Hele.”, “Bezva.”)</a:t>
            </a:r>
            <a:r>
              <a:rPr lang="cs-CZ" altLang="cs-CZ" sz="2400" dirty="0"/>
              <a:t>, subjektivně zabarvená slovesa </a:t>
            </a:r>
            <a:r>
              <a:rPr lang="cs-CZ" altLang="cs-CZ" sz="2400" i="1" dirty="0"/>
              <a:t>(“Chci.” 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i="1" dirty="0"/>
              <a:t> “Nemohu.”, “Rád bych …”.)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v rámci tohoto stavu rozlišujeme polohu: </a:t>
            </a:r>
            <a:endParaRPr lang="cs-CZ" altLang="cs-CZ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/>
              <a:t>	a) adaptovaného dítěte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/>
              <a:t>	b) spontánního dítěte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355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977D1-4752-48DA-4CD7-45C928C0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Zvědomění</a:t>
            </a:r>
            <a:r>
              <a:rPr lang="cs-CZ" dirty="0"/>
              <a:t> rodičovského </a:t>
            </a:r>
            <a:r>
              <a:rPr lang="cs-CZ" dirty="0" err="1"/>
              <a:t>egostavu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363F3-EFBB-8CFC-00EA-A9E1AA33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Jaký měli(mají) rodiče vztah k penězům? Co říkali? Co dělali?</a:t>
            </a:r>
          </a:p>
          <a:p>
            <a:r>
              <a:rPr lang="cs-CZ" dirty="0"/>
              <a:t>Jak se chovali partnersky? Poselství o sexuální roli (jak je dobré být mužem nebo ženou)?</a:t>
            </a:r>
          </a:p>
          <a:p>
            <a:r>
              <a:rPr lang="cs-CZ" dirty="0"/>
              <a:t>Jaké hodnoty vyznávala matka? Jaké otec? Co říkali o životě? Jaký byl jejich vztah ke vzdělání? Čím jsem je potěšil(a), čím rozzlobil(a)? Jaké byly jejich názory na odlišnosti (etnické, v oblékání)?</a:t>
            </a:r>
          </a:p>
          <a:p>
            <a:r>
              <a:rPr lang="cs-CZ" dirty="0"/>
              <a:t>Tradované odstrašující příklady v rodině</a:t>
            </a:r>
          </a:p>
          <a:p>
            <a:r>
              <a:rPr lang="cs-CZ" dirty="0"/>
              <a:t>Co bych doporučil(a) svým rodičům, že měli dělat jinak? </a:t>
            </a:r>
          </a:p>
          <a:p>
            <a:r>
              <a:rPr lang="cs-CZ" dirty="0"/>
              <a:t>Co jsem vědomě přijal(a), co odmítl(a), co nevědomě přejal(a)?</a:t>
            </a:r>
          </a:p>
        </p:txBody>
      </p:sp>
    </p:spTree>
    <p:extLst>
      <p:ext uri="{BB962C8B-B14F-4D97-AF65-F5344CB8AC3E}">
        <p14:creationId xmlns:p14="http://schemas.microsoft.com/office/powerpoint/2010/main" val="249351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6C882-F2C2-99D5-203F-6D2DA960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zásadním životním rozhodnutí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0DA4B-8FB7-D853-CACB-C75A2174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Cíl: uvědomit si podíl dětského a rodičovského </a:t>
            </a:r>
            <a:r>
              <a:rPr lang="cs-CZ" dirty="0" err="1">
                <a:solidFill>
                  <a:srgbClr val="FF0000"/>
                </a:solidFill>
              </a:rPr>
              <a:t>egostavu</a:t>
            </a:r>
            <a:r>
              <a:rPr lang="cs-CZ" dirty="0">
                <a:solidFill>
                  <a:srgbClr val="FF0000"/>
                </a:solidFill>
              </a:rPr>
              <a:t>, rozhodovat v dospělém </a:t>
            </a:r>
            <a:r>
              <a:rPr lang="cs-CZ" dirty="0" err="1">
                <a:solidFill>
                  <a:srgbClr val="FF0000"/>
                </a:solidFill>
              </a:rPr>
              <a:t>egostavu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Otec: Co by si pomyslel, kdybych mu to všechno řekl(a)? Co by chtěl, řekl, udělal?</a:t>
            </a:r>
          </a:p>
          <a:p>
            <a:r>
              <a:rPr lang="cs-CZ" dirty="0"/>
              <a:t>Matka: Co by si pomyslela, chtěla, řekla, udělala?</a:t>
            </a:r>
          </a:p>
          <a:p>
            <a:r>
              <a:rPr lang="cs-CZ" dirty="0"/>
              <a:t>Jaké mám k danému bodu informace? Jsou nějaké informace, které mi scházejí? Kde si je mohu doplnit?</a:t>
            </a:r>
          </a:p>
          <a:p>
            <a:r>
              <a:rPr lang="cs-CZ" dirty="0"/>
              <a:t>Jaké jsou mé pocity? Jaké jsou mé pocity z pocitů?</a:t>
            </a:r>
          </a:p>
          <a:p>
            <a:r>
              <a:rPr lang="cs-CZ" dirty="0">
                <a:solidFill>
                  <a:srgbClr val="0070C0"/>
                </a:solidFill>
              </a:rPr>
              <a:t>Co já myslím, chci a co udělám?</a:t>
            </a:r>
          </a:p>
        </p:txBody>
      </p:sp>
    </p:spTree>
    <p:extLst>
      <p:ext uri="{BB962C8B-B14F-4D97-AF65-F5344CB8AC3E}">
        <p14:creationId xmlns:p14="http://schemas.microsoft.com/office/powerpoint/2010/main" val="108708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863AC-5B30-9C97-CDD0-818F3FCF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Funkční analýza (analýza komunikačních transakcí)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665FAB-1A83-E2A3-9119-EE3688E0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Transakce komplementární (rovnoběžné)</a:t>
            </a:r>
          </a:p>
          <a:p>
            <a:pPr>
              <a:defRPr/>
            </a:pPr>
            <a:r>
              <a:rPr lang="cs-CZ" altLang="cs-CZ" dirty="0"/>
              <a:t>Transakce zkřížené</a:t>
            </a:r>
          </a:p>
          <a:p>
            <a:pPr>
              <a:defRPr/>
            </a:pPr>
            <a:r>
              <a:rPr lang="cs-CZ" altLang="cs-CZ" dirty="0"/>
              <a:t>Transakce skryté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585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B8CD1-EDFD-4030-B9A6-72DC22E3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Komplementární (rovnoběžné) transakce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CDFE3E-2857-4498-2FCD-887D6952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6FA49DEA-4C96-D9B8-BCC1-F4A63DF92917}"/>
              </a:ext>
            </a:extLst>
          </p:cNvPr>
          <p:cNvSpPr/>
          <p:nvPr/>
        </p:nvSpPr>
        <p:spPr>
          <a:xfrm>
            <a:off x="1779579" y="2023712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5FC2225E-D0C9-FC09-9315-45CF7213467C}"/>
              </a:ext>
            </a:extLst>
          </p:cNvPr>
          <p:cNvSpPr/>
          <p:nvPr/>
        </p:nvSpPr>
        <p:spPr>
          <a:xfrm>
            <a:off x="1779585" y="4698649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43F11D03-3EAD-28EA-4230-C8ECA7C1C0BC}"/>
              </a:ext>
            </a:extLst>
          </p:cNvPr>
          <p:cNvSpPr/>
          <p:nvPr/>
        </p:nvSpPr>
        <p:spPr>
          <a:xfrm>
            <a:off x="8232109" y="4686617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CBF20570-D697-034E-F82E-B23715A950E5}"/>
              </a:ext>
            </a:extLst>
          </p:cNvPr>
          <p:cNvSpPr/>
          <p:nvPr/>
        </p:nvSpPr>
        <p:spPr>
          <a:xfrm>
            <a:off x="8232110" y="327074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B66D8656-678F-76DB-D604-25676D9EE1F1}"/>
              </a:ext>
            </a:extLst>
          </p:cNvPr>
          <p:cNvSpPr/>
          <p:nvPr/>
        </p:nvSpPr>
        <p:spPr>
          <a:xfrm>
            <a:off x="8232111" y="2089150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3F30B8AD-FC69-57DE-F9B2-2FA6D4B20988}"/>
              </a:ext>
            </a:extLst>
          </p:cNvPr>
          <p:cNvSpPr/>
          <p:nvPr/>
        </p:nvSpPr>
        <p:spPr>
          <a:xfrm>
            <a:off x="1795606" y="327074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255BCB23-E0C7-0E97-438E-7DF01200A975}"/>
              </a:ext>
            </a:extLst>
          </p:cNvPr>
          <p:cNvSpPr/>
          <p:nvPr/>
        </p:nvSpPr>
        <p:spPr>
          <a:xfrm>
            <a:off x="2760658" y="2613357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: doleva 47">
            <a:extLst>
              <a:ext uri="{FF2B5EF4-FFF2-40B4-BE49-F238E27FC236}">
                <a16:creationId xmlns:a16="http://schemas.microsoft.com/office/drawing/2014/main" id="{E64B4506-B811-0BD6-00B0-EB577B7C5F31}"/>
              </a:ext>
            </a:extLst>
          </p:cNvPr>
          <p:cNvSpPr/>
          <p:nvPr/>
        </p:nvSpPr>
        <p:spPr>
          <a:xfrm>
            <a:off x="2760659" y="2360647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: doleva 47">
            <a:extLst>
              <a:ext uri="{FF2B5EF4-FFF2-40B4-BE49-F238E27FC236}">
                <a16:creationId xmlns:a16="http://schemas.microsoft.com/office/drawing/2014/main" id="{67020BF5-556E-A275-DBCB-0D3C62C95065}"/>
              </a:ext>
            </a:extLst>
          </p:cNvPr>
          <p:cNvSpPr/>
          <p:nvPr/>
        </p:nvSpPr>
        <p:spPr>
          <a:xfrm>
            <a:off x="2760654" y="3549982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: doleva 47">
            <a:extLst>
              <a:ext uri="{FF2B5EF4-FFF2-40B4-BE49-F238E27FC236}">
                <a16:creationId xmlns:a16="http://schemas.microsoft.com/office/drawing/2014/main" id="{DA966889-502A-04E0-4A19-2FC9CA1B37A1}"/>
              </a:ext>
            </a:extLst>
          </p:cNvPr>
          <p:cNvSpPr/>
          <p:nvPr/>
        </p:nvSpPr>
        <p:spPr>
          <a:xfrm>
            <a:off x="2776681" y="3776501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: doleva 47">
            <a:extLst>
              <a:ext uri="{FF2B5EF4-FFF2-40B4-BE49-F238E27FC236}">
                <a16:creationId xmlns:a16="http://schemas.microsoft.com/office/drawing/2014/main" id="{F6590D1E-2C85-3554-6B9C-E24C773DB9C2}"/>
              </a:ext>
            </a:extLst>
          </p:cNvPr>
          <p:cNvSpPr/>
          <p:nvPr/>
        </p:nvSpPr>
        <p:spPr>
          <a:xfrm>
            <a:off x="2760653" y="5100714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: doleva 47">
            <a:extLst>
              <a:ext uri="{FF2B5EF4-FFF2-40B4-BE49-F238E27FC236}">
                <a16:creationId xmlns:a16="http://schemas.microsoft.com/office/drawing/2014/main" id="{EF625340-5D90-93A7-2DCD-ACFC5573A36E}"/>
              </a:ext>
            </a:extLst>
          </p:cNvPr>
          <p:cNvSpPr/>
          <p:nvPr/>
        </p:nvSpPr>
        <p:spPr>
          <a:xfrm>
            <a:off x="2760652" y="5296789"/>
            <a:ext cx="5471449" cy="10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3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3E09F-8698-20E4-7DBC-20B6BCF2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Komplementární (rovnoběžné) transakce</a:t>
            </a:r>
            <a:endParaRPr lang="sk-SK" b="1" dirty="0"/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D8F7679B-122B-E3A5-CD90-2700985A5F43}"/>
              </a:ext>
            </a:extLst>
          </p:cNvPr>
          <p:cNvSpPr/>
          <p:nvPr/>
        </p:nvSpPr>
        <p:spPr>
          <a:xfrm>
            <a:off x="2561631" y="2159671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35DF99EE-893E-54FF-D891-5132863A3870}"/>
              </a:ext>
            </a:extLst>
          </p:cNvPr>
          <p:cNvSpPr/>
          <p:nvPr/>
        </p:nvSpPr>
        <p:spPr>
          <a:xfrm>
            <a:off x="7873576" y="206390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F2EB298C-DA55-D1C8-D2B1-F2FDF739FFE2}"/>
              </a:ext>
            </a:extLst>
          </p:cNvPr>
          <p:cNvSpPr/>
          <p:nvPr/>
        </p:nvSpPr>
        <p:spPr>
          <a:xfrm>
            <a:off x="2541742" y="329339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535B04AB-C9AD-5EFB-43FF-52CB382E4334}"/>
              </a:ext>
            </a:extLst>
          </p:cNvPr>
          <p:cNvSpPr/>
          <p:nvPr/>
        </p:nvSpPr>
        <p:spPr>
          <a:xfrm>
            <a:off x="7918125" y="329339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1B1E2F78-CA74-FAAA-6F0E-36D06302FCF5}"/>
              </a:ext>
            </a:extLst>
          </p:cNvPr>
          <p:cNvSpPr/>
          <p:nvPr/>
        </p:nvSpPr>
        <p:spPr>
          <a:xfrm>
            <a:off x="2541741" y="4547432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10" name="Vývojový diagram: spojnice 32">
            <a:extLst>
              <a:ext uri="{FF2B5EF4-FFF2-40B4-BE49-F238E27FC236}">
                <a16:creationId xmlns:a16="http://schemas.microsoft.com/office/drawing/2014/main" id="{005CE967-DCBE-2D29-2127-D37DDCBF0CC6}"/>
              </a:ext>
            </a:extLst>
          </p:cNvPr>
          <p:cNvSpPr/>
          <p:nvPr/>
        </p:nvSpPr>
        <p:spPr>
          <a:xfrm>
            <a:off x="7918124" y="4547432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C4006D43-1CED-C8FE-ABF0-ED574F8FEBFB}"/>
              </a:ext>
            </a:extLst>
          </p:cNvPr>
          <p:cNvSpPr/>
          <p:nvPr/>
        </p:nvSpPr>
        <p:spPr>
          <a:xfrm rot="19703961">
            <a:off x="3120283" y="3623772"/>
            <a:ext cx="5051614" cy="13903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: doleva 47">
            <a:extLst>
              <a:ext uri="{FF2B5EF4-FFF2-40B4-BE49-F238E27FC236}">
                <a16:creationId xmlns:a16="http://schemas.microsoft.com/office/drawing/2014/main" id="{B01BBDF4-06AE-9F89-4556-68D559B8BD15}"/>
              </a:ext>
            </a:extLst>
          </p:cNvPr>
          <p:cNvSpPr/>
          <p:nvPr/>
        </p:nvSpPr>
        <p:spPr>
          <a:xfrm rot="8884841">
            <a:off x="3217429" y="3816055"/>
            <a:ext cx="5051614" cy="13903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06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4076B-D300-A7D2-D189-6411016E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Berne (1910 – 1970)</a:t>
            </a:r>
          </a:p>
        </p:txBody>
      </p:sp>
      <p:pic>
        <p:nvPicPr>
          <p:cNvPr id="3074" name="Picture 2" descr="Eric Berne – Wikipedie">
            <a:extLst>
              <a:ext uri="{FF2B5EF4-FFF2-40B4-BE49-F238E27FC236}">
                <a16:creationId xmlns:a16="http://schemas.microsoft.com/office/drawing/2014/main" id="{ECE6C66E-2359-0ECA-EDD6-931499EFC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95" y="2011363"/>
            <a:ext cx="3317610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28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BF46C-F882-CB8F-7C7E-ECF4A117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Zkřížené transakce</a:t>
            </a:r>
            <a:endParaRPr lang="sk-SK" b="1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A0FE529A-90CB-2E04-C6B0-6ADC1A158EF1}"/>
              </a:ext>
            </a:extLst>
          </p:cNvPr>
          <p:cNvSpPr/>
          <p:nvPr/>
        </p:nvSpPr>
        <p:spPr>
          <a:xfrm>
            <a:off x="2776681" y="2103921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F4F34CBE-4321-53B0-0ECD-13574CC9062E}"/>
              </a:ext>
            </a:extLst>
          </p:cNvPr>
          <p:cNvSpPr/>
          <p:nvPr/>
        </p:nvSpPr>
        <p:spPr>
          <a:xfrm>
            <a:off x="7699119" y="2029410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800" b="1" dirty="0"/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00453193-0B5E-5E34-564C-4B5C906403F7}"/>
              </a:ext>
            </a:extLst>
          </p:cNvPr>
          <p:cNvSpPr/>
          <p:nvPr/>
        </p:nvSpPr>
        <p:spPr>
          <a:xfrm>
            <a:off x="2760660" y="319946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6C0062C4-10F5-A758-1854-F27BFFFDC9B5}"/>
              </a:ext>
            </a:extLst>
          </p:cNvPr>
          <p:cNvSpPr/>
          <p:nvPr/>
        </p:nvSpPr>
        <p:spPr>
          <a:xfrm>
            <a:off x="7699121" y="4454006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C4CFD9C7-8CF5-2678-1490-09057F3DE188}"/>
              </a:ext>
            </a:extLst>
          </p:cNvPr>
          <p:cNvSpPr/>
          <p:nvPr/>
        </p:nvSpPr>
        <p:spPr>
          <a:xfrm>
            <a:off x="2776681" y="4454007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DE1D98FA-897C-BA7D-7EBB-E303923CAD4C}"/>
              </a:ext>
            </a:extLst>
          </p:cNvPr>
          <p:cNvSpPr/>
          <p:nvPr/>
        </p:nvSpPr>
        <p:spPr>
          <a:xfrm>
            <a:off x="7699120" y="319946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D14AB9D-9D06-23F8-EED0-CABD11033C48}"/>
              </a:ext>
            </a:extLst>
          </p:cNvPr>
          <p:cNvSpPr txBox="1"/>
          <p:nvPr/>
        </p:nvSpPr>
        <p:spPr>
          <a:xfrm>
            <a:off x="8089543" y="2663576"/>
            <a:ext cx="461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err="1">
                <a:solidFill>
                  <a:schemeClr val="dk1"/>
                </a:solidFill>
              </a:rPr>
              <a:t>Pe</a:t>
            </a:r>
            <a:r>
              <a:rPr lang="sk-SK" sz="800" b="1" dirty="0">
                <a:solidFill>
                  <a:schemeClr val="dk1"/>
                </a:solidFill>
              </a:rPr>
              <a:t> </a:t>
            </a:r>
            <a:r>
              <a:rPr lang="sk-SK" sz="800" b="1" dirty="0" err="1">
                <a:solidFill>
                  <a:schemeClr val="dk1"/>
                </a:solidFill>
              </a:rPr>
              <a:t>Ro</a:t>
            </a:r>
            <a:endParaRPr lang="sk-SK" sz="800" b="1" dirty="0">
              <a:solidFill>
                <a:schemeClr val="dk1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049F135-8AA9-119A-F652-A06BFBE5D8BA}"/>
              </a:ext>
            </a:extLst>
          </p:cNvPr>
          <p:cNvSpPr txBox="1"/>
          <p:nvPr/>
        </p:nvSpPr>
        <p:spPr>
          <a:xfrm>
            <a:off x="7829170" y="2203668"/>
            <a:ext cx="434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err="1">
                <a:solidFill>
                  <a:schemeClr val="dk1"/>
                </a:solidFill>
              </a:rPr>
              <a:t>Kr</a:t>
            </a:r>
            <a:r>
              <a:rPr lang="sk-SK" sz="800" b="1" dirty="0">
                <a:solidFill>
                  <a:schemeClr val="dk1"/>
                </a:solidFill>
              </a:rPr>
              <a:t> </a:t>
            </a:r>
            <a:r>
              <a:rPr lang="sk-SK" sz="800" b="1" dirty="0" err="1">
                <a:solidFill>
                  <a:schemeClr val="dk1"/>
                </a:solidFill>
              </a:rPr>
              <a:t>Ro</a:t>
            </a:r>
            <a:endParaRPr lang="sk-SK" sz="800" b="1" dirty="0">
              <a:solidFill>
                <a:schemeClr val="dk1"/>
              </a:solidFill>
            </a:endParaRPr>
          </a:p>
        </p:txBody>
      </p:sp>
      <p:cxnSp>
        <p:nvCxnSpPr>
          <p:cNvPr id="15" name="Priama spojnica 14">
            <a:extLst>
              <a:ext uri="{FF2B5EF4-FFF2-40B4-BE49-F238E27FC236}">
                <a16:creationId xmlns:a16="http://schemas.microsoft.com/office/drawing/2014/main" id="{C1DD78FB-802A-D83F-1C84-86F0D46E55DF}"/>
              </a:ext>
            </a:extLst>
          </p:cNvPr>
          <p:cNvCxnSpPr>
            <a:stCxn id="5" idx="3"/>
            <a:endCxn id="5" idx="7"/>
          </p:cNvCxnSpPr>
          <p:nvPr/>
        </p:nvCxnSpPr>
        <p:spPr>
          <a:xfrm flipV="1">
            <a:off x="7842794" y="2166576"/>
            <a:ext cx="693725" cy="662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Šipka: doleva 47">
            <a:extLst>
              <a:ext uri="{FF2B5EF4-FFF2-40B4-BE49-F238E27FC236}">
                <a16:creationId xmlns:a16="http://schemas.microsoft.com/office/drawing/2014/main" id="{73DAC0CD-BA71-1E9B-03A7-431F4A563E65}"/>
              </a:ext>
            </a:extLst>
          </p:cNvPr>
          <p:cNvSpPr/>
          <p:nvPr/>
        </p:nvSpPr>
        <p:spPr>
          <a:xfrm rot="19615662" flipV="1">
            <a:off x="3440959" y="3731615"/>
            <a:ext cx="4602412" cy="4571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: doleva 47">
            <a:extLst>
              <a:ext uri="{FF2B5EF4-FFF2-40B4-BE49-F238E27FC236}">
                <a16:creationId xmlns:a16="http://schemas.microsoft.com/office/drawing/2014/main" id="{EAF9A5B7-6F6A-3B16-3540-1DBA57134B20}"/>
              </a:ext>
            </a:extLst>
          </p:cNvPr>
          <p:cNvSpPr/>
          <p:nvPr/>
        </p:nvSpPr>
        <p:spPr>
          <a:xfrm rot="9636386" flipV="1">
            <a:off x="3421581" y="3732894"/>
            <a:ext cx="4801552" cy="4571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4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32878-C5C7-3D8C-4652-8497C043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Zkřížené transakce</a:t>
            </a:r>
            <a:endParaRPr lang="sk-SK" b="1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DBB7B8A0-C7D2-5268-B6E9-282863458299}"/>
              </a:ext>
            </a:extLst>
          </p:cNvPr>
          <p:cNvSpPr/>
          <p:nvPr/>
        </p:nvSpPr>
        <p:spPr>
          <a:xfrm>
            <a:off x="2913060" y="2018419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A08CCD1C-BDEB-07BC-3C70-382828F34F05}"/>
              </a:ext>
            </a:extLst>
          </p:cNvPr>
          <p:cNvSpPr/>
          <p:nvPr/>
        </p:nvSpPr>
        <p:spPr>
          <a:xfrm>
            <a:off x="8297865" y="2018418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66119D1A-04C8-3C91-CB3E-562EBCA046B8}"/>
              </a:ext>
            </a:extLst>
          </p:cNvPr>
          <p:cNvSpPr/>
          <p:nvPr/>
        </p:nvSpPr>
        <p:spPr>
          <a:xfrm>
            <a:off x="2857077" y="3282775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634B71E1-90EB-2AD1-9A74-454B48EAFEE3}"/>
              </a:ext>
            </a:extLst>
          </p:cNvPr>
          <p:cNvSpPr/>
          <p:nvPr/>
        </p:nvSpPr>
        <p:spPr>
          <a:xfrm>
            <a:off x="8297864" y="4686617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B1DB77EE-157B-CC50-2980-77A5D6D54CB0}"/>
              </a:ext>
            </a:extLst>
          </p:cNvPr>
          <p:cNvSpPr/>
          <p:nvPr/>
        </p:nvSpPr>
        <p:spPr>
          <a:xfrm>
            <a:off x="2857076" y="4686617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8114BA56-48A6-00D3-82D2-92176D20E65B}"/>
              </a:ext>
            </a:extLst>
          </p:cNvPr>
          <p:cNvSpPr/>
          <p:nvPr/>
        </p:nvSpPr>
        <p:spPr>
          <a:xfrm>
            <a:off x="8297863" y="3282775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0" name="Šipka: doleva 47">
            <a:extLst>
              <a:ext uri="{FF2B5EF4-FFF2-40B4-BE49-F238E27FC236}">
                <a16:creationId xmlns:a16="http://schemas.microsoft.com/office/drawing/2014/main" id="{A4E97A61-B8F4-A707-5DF9-1BABF98A2128}"/>
              </a:ext>
            </a:extLst>
          </p:cNvPr>
          <p:cNvSpPr/>
          <p:nvPr/>
        </p:nvSpPr>
        <p:spPr>
          <a:xfrm rot="19865002">
            <a:off x="3543923" y="3894085"/>
            <a:ext cx="5132077" cy="4571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5EC76B36-B8EA-C1CB-47A9-3940E19AF240}"/>
              </a:ext>
            </a:extLst>
          </p:cNvPr>
          <p:cNvSpPr/>
          <p:nvPr/>
        </p:nvSpPr>
        <p:spPr>
          <a:xfrm rot="10800000">
            <a:off x="3885604" y="3751087"/>
            <a:ext cx="4412259" cy="7400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8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03AA5-4A7D-1E69-D566-018C2C35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Zkřížené transakce</a:t>
            </a:r>
            <a:endParaRPr lang="sk-SK" b="1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E02CEBD1-4CB7-C1DF-1E05-4BFC673551C6}"/>
              </a:ext>
            </a:extLst>
          </p:cNvPr>
          <p:cNvSpPr/>
          <p:nvPr/>
        </p:nvSpPr>
        <p:spPr>
          <a:xfrm>
            <a:off x="2904528" y="211996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EFE65B9A-58DF-F49F-C6FF-ADEE37CD8D13}"/>
              </a:ext>
            </a:extLst>
          </p:cNvPr>
          <p:cNvSpPr/>
          <p:nvPr/>
        </p:nvSpPr>
        <p:spPr>
          <a:xfrm>
            <a:off x="8142620" y="211996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9B6D415D-59F8-AD41-98E2-7375EEE49A37}"/>
              </a:ext>
            </a:extLst>
          </p:cNvPr>
          <p:cNvSpPr/>
          <p:nvPr/>
        </p:nvSpPr>
        <p:spPr>
          <a:xfrm>
            <a:off x="2913060" y="3357880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6CBAF45A-8703-0C30-8338-1ADB98EF9027}"/>
              </a:ext>
            </a:extLst>
          </p:cNvPr>
          <p:cNvSpPr/>
          <p:nvPr/>
        </p:nvSpPr>
        <p:spPr>
          <a:xfrm>
            <a:off x="8142618" y="4686616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4C60F028-6F4D-7481-8EE0-32DFB56C1AEE}"/>
              </a:ext>
            </a:extLst>
          </p:cNvPr>
          <p:cNvSpPr/>
          <p:nvPr/>
        </p:nvSpPr>
        <p:spPr>
          <a:xfrm>
            <a:off x="2913059" y="4686617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0B113894-EA7B-9D39-5FD6-7E79183F1B43}"/>
              </a:ext>
            </a:extLst>
          </p:cNvPr>
          <p:cNvSpPr/>
          <p:nvPr/>
        </p:nvSpPr>
        <p:spPr>
          <a:xfrm>
            <a:off x="8142619" y="3357879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0" name="Šipka: doleva 47">
            <a:extLst>
              <a:ext uri="{FF2B5EF4-FFF2-40B4-BE49-F238E27FC236}">
                <a16:creationId xmlns:a16="http://schemas.microsoft.com/office/drawing/2014/main" id="{308EF279-7F47-6FFD-E0DD-645DE3F9B328}"/>
              </a:ext>
            </a:extLst>
          </p:cNvPr>
          <p:cNvSpPr/>
          <p:nvPr/>
        </p:nvSpPr>
        <p:spPr>
          <a:xfrm rot="1917352">
            <a:off x="3536422" y="3900377"/>
            <a:ext cx="4972442" cy="720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1A1E5AAC-773A-307B-B118-AEC3F9657BE4}"/>
              </a:ext>
            </a:extLst>
          </p:cNvPr>
          <p:cNvSpPr/>
          <p:nvPr/>
        </p:nvSpPr>
        <p:spPr>
          <a:xfrm rot="8851537">
            <a:off x="3516170" y="3900376"/>
            <a:ext cx="4972442" cy="720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63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F286C-BE94-A5A9-2B58-9E38F36E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Zkřížené transakce</a:t>
            </a:r>
            <a:endParaRPr lang="sk-SK" b="1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A13E3C97-CE6C-9053-749E-058EDFF0C7DD}"/>
              </a:ext>
            </a:extLst>
          </p:cNvPr>
          <p:cNvSpPr/>
          <p:nvPr/>
        </p:nvSpPr>
        <p:spPr>
          <a:xfrm>
            <a:off x="2913060" y="201898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D64A0CC1-3AFD-7E2C-8AD7-9C5218BA854C}"/>
              </a:ext>
            </a:extLst>
          </p:cNvPr>
          <p:cNvSpPr/>
          <p:nvPr/>
        </p:nvSpPr>
        <p:spPr>
          <a:xfrm>
            <a:off x="8297865" y="201898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BA1B3F07-AED6-3BF8-7924-005EF9897A99}"/>
              </a:ext>
            </a:extLst>
          </p:cNvPr>
          <p:cNvSpPr/>
          <p:nvPr/>
        </p:nvSpPr>
        <p:spPr>
          <a:xfrm>
            <a:off x="2913058" y="3352799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8EDE5E43-25CA-BDFE-2224-2F774B0BA9B8}"/>
              </a:ext>
            </a:extLst>
          </p:cNvPr>
          <p:cNvSpPr/>
          <p:nvPr/>
        </p:nvSpPr>
        <p:spPr>
          <a:xfrm>
            <a:off x="8297864" y="4637721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79786594-4DA5-5939-88B0-C8EB72C371BD}"/>
              </a:ext>
            </a:extLst>
          </p:cNvPr>
          <p:cNvSpPr/>
          <p:nvPr/>
        </p:nvSpPr>
        <p:spPr>
          <a:xfrm>
            <a:off x="2913059" y="4686616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CDA6DC4C-2180-36CD-CD4F-2FCB12194EA2}"/>
              </a:ext>
            </a:extLst>
          </p:cNvPr>
          <p:cNvSpPr/>
          <p:nvPr/>
        </p:nvSpPr>
        <p:spPr>
          <a:xfrm>
            <a:off x="8297864" y="3328352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0" name="Šipka: doleva 47">
            <a:extLst>
              <a:ext uri="{FF2B5EF4-FFF2-40B4-BE49-F238E27FC236}">
                <a16:creationId xmlns:a16="http://schemas.microsoft.com/office/drawing/2014/main" id="{F22F02E9-547D-6B2A-C413-723C8BA633DE}"/>
              </a:ext>
            </a:extLst>
          </p:cNvPr>
          <p:cNvSpPr/>
          <p:nvPr/>
        </p:nvSpPr>
        <p:spPr>
          <a:xfrm rot="9097168">
            <a:off x="3609779" y="3905471"/>
            <a:ext cx="4972442" cy="720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C2CD1FEF-56D5-033C-1388-79B6562F3DCB}"/>
              </a:ext>
            </a:extLst>
          </p:cNvPr>
          <p:cNvSpPr/>
          <p:nvPr/>
        </p:nvSpPr>
        <p:spPr>
          <a:xfrm rot="1784343">
            <a:off x="3581893" y="3805463"/>
            <a:ext cx="4972442" cy="720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23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98EEC-95B7-6051-EA5B-29A94F0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Skryté transakce</a:t>
            </a:r>
            <a:endParaRPr lang="sk-SK" b="1" dirty="0"/>
          </a:p>
        </p:txBody>
      </p:sp>
      <p:sp>
        <p:nvSpPr>
          <p:cNvPr id="4" name="Vývojový diagram: spojnice 32">
            <a:extLst>
              <a:ext uri="{FF2B5EF4-FFF2-40B4-BE49-F238E27FC236}">
                <a16:creationId xmlns:a16="http://schemas.microsoft.com/office/drawing/2014/main" id="{82B52ACA-2981-4B8A-FB7F-11A23BB64146}"/>
              </a:ext>
            </a:extLst>
          </p:cNvPr>
          <p:cNvSpPr/>
          <p:nvPr/>
        </p:nvSpPr>
        <p:spPr>
          <a:xfrm>
            <a:off x="2913060" y="2119964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5" name="Vývojový diagram: spojnice 32">
            <a:extLst>
              <a:ext uri="{FF2B5EF4-FFF2-40B4-BE49-F238E27FC236}">
                <a16:creationId xmlns:a16="http://schemas.microsoft.com/office/drawing/2014/main" id="{53C35E8D-A005-D3B1-4282-236BDC298D6B}"/>
              </a:ext>
            </a:extLst>
          </p:cNvPr>
          <p:cNvSpPr/>
          <p:nvPr/>
        </p:nvSpPr>
        <p:spPr>
          <a:xfrm>
            <a:off x="7598852" y="2119963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Ro</a:t>
            </a:r>
          </a:p>
        </p:txBody>
      </p:sp>
      <p:sp>
        <p:nvSpPr>
          <p:cNvPr id="6" name="Vývojový diagram: spojnice 32">
            <a:extLst>
              <a:ext uri="{FF2B5EF4-FFF2-40B4-BE49-F238E27FC236}">
                <a16:creationId xmlns:a16="http://schemas.microsoft.com/office/drawing/2014/main" id="{8528445C-DB0E-0EB1-8878-83CE98C632A5}"/>
              </a:ext>
            </a:extLst>
          </p:cNvPr>
          <p:cNvSpPr/>
          <p:nvPr/>
        </p:nvSpPr>
        <p:spPr>
          <a:xfrm>
            <a:off x="2913059" y="3293210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7" name="Vývojový diagram: spojnice 32">
            <a:extLst>
              <a:ext uri="{FF2B5EF4-FFF2-40B4-BE49-F238E27FC236}">
                <a16:creationId xmlns:a16="http://schemas.microsoft.com/office/drawing/2014/main" id="{7626BDDA-B89C-4010-66AB-6C17A6759468}"/>
              </a:ext>
            </a:extLst>
          </p:cNvPr>
          <p:cNvSpPr/>
          <p:nvPr/>
        </p:nvSpPr>
        <p:spPr>
          <a:xfrm>
            <a:off x="7598850" y="4577492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8" name="Vývojový diagram: spojnice 32">
            <a:extLst>
              <a:ext uri="{FF2B5EF4-FFF2-40B4-BE49-F238E27FC236}">
                <a16:creationId xmlns:a16="http://schemas.microsoft.com/office/drawing/2014/main" id="{4F8842A3-1748-0CAC-7B66-D73165671B53}"/>
              </a:ext>
            </a:extLst>
          </p:cNvPr>
          <p:cNvSpPr/>
          <p:nvPr/>
        </p:nvSpPr>
        <p:spPr>
          <a:xfrm>
            <a:off x="2913058" y="4659111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/>
              <a:t>Dí</a:t>
            </a:r>
            <a:endParaRPr lang="cs-CZ" dirty="0"/>
          </a:p>
        </p:txBody>
      </p:sp>
      <p:sp>
        <p:nvSpPr>
          <p:cNvPr id="9" name="Vývojový diagram: spojnice 32">
            <a:extLst>
              <a:ext uri="{FF2B5EF4-FFF2-40B4-BE49-F238E27FC236}">
                <a16:creationId xmlns:a16="http://schemas.microsoft.com/office/drawing/2014/main" id="{D401664A-19E4-CA88-2630-F8305D19B13E}"/>
              </a:ext>
            </a:extLst>
          </p:cNvPr>
          <p:cNvSpPr/>
          <p:nvPr/>
        </p:nvSpPr>
        <p:spPr>
          <a:xfrm>
            <a:off x="7598851" y="3280611"/>
            <a:ext cx="981075" cy="93662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Do</a:t>
            </a:r>
            <a:endParaRPr lang="cs-CZ" dirty="0"/>
          </a:p>
        </p:txBody>
      </p:sp>
      <p:sp>
        <p:nvSpPr>
          <p:cNvPr id="10" name="Šipka: doleva 47">
            <a:extLst>
              <a:ext uri="{FF2B5EF4-FFF2-40B4-BE49-F238E27FC236}">
                <a16:creationId xmlns:a16="http://schemas.microsoft.com/office/drawing/2014/main" id="{7FE473AE-C436-E75B-4668-F14C58260ED3}"/>
              </a:ext>
            </a:extLst>
          </p:cNvPr>
          <p:cNvSpPr/>
          <p:nvPr/>
        </p:nvSpPr>
        <p:spPr>
          <a:xfrm rot="10800000">
            <a:off x="3995221" y="3748923"/>
            <a:ext cx="3502542" cy="501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Šipka: doleva 47">
            <a:extLst>
              <a:ext uri="{FF2B5EF4-FFF2-40B4-BE49-F238E27FC236}">
                <a16:creationId xmlns:a16="http://schemas.microsoft.com/office/drawing/2014/main" id="{DD09ED69-CFAB-18FA-60B9-94416EE47390}"/>
              </a:ext>
            </a:extLst>
          </p:cNvPr>
          <p:cNvSpPr/>
          <p:nvPr/>
        </p:nvSpPr>
        <p:spPr>
          <a:xfrm rot="12707569">
            <a:off x="3625634" y="3809986"/>
            <a:ext cx="4250533" cy="125542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20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4B610-8A0D-D7E0-0798-8358495F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Manipulace ze strany dítěte nebo kritického rodiče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EA7F60-1168-AE39-34B1-CC9EBB00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3600" b="1" dirty="0"/>
              <a:t>Cíl: </a:t>
            </a:r>
            <a:r>
              <a:rPr lang="cs-CZ" sz="3600" b="1" dirty="0">
                <a:solidFill>
                  <a:srgbClr val="C00000"/>
                </a:solidFill>
              </a:rPr>
              <a:t>držet dospělý </a:t>
            </a:r>
            <a:r>
              <a:rPr lang="cs-CZ" sz="3600" b="1" dirty="0" err="1">
                <a:solidFill>
                  <a:srgbClr val="C00000"/>
                </a:solidFill>
              </a:rPr>
              <a:t>egostav</a:t>
            </a:r>
            <a:endParaRPr lang="cs-CZ" sz="3600" b="1" dirty="0">
              <a:solidFill>
                <a:srgbClr val="C00000"/>
              </a:solidFill>
            </a:endParaRP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3600" b="1" dirty="0"/>
              <a:t>Komunikační situace: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Váš/Vaše spolubydlící se na Vás zlobí, protože neplníte domluvený rozpis úklidu.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Vašemu příteli/Vaší přítelkyni se nechce jít venčit psa, kterého máte ve společné péči. Snaží se Vás přemluvit, že venčit půjdete Vy, i když na Vás není řada.</a:t>
            </a:r>
          </a:p>
          <a:p>
            <a:pPr>
              <a:lnSpc>
                <a:spcPct val="107000"/>
              </a:lnSpc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Váš přítel/Vaše přítelkyně si chce půjčit Vaše kolo (šaty, knihy, šperky….nebo cokoliv jiného subjektivně cenného), ale Vám se danou věc půjčit nechce. Snaží se Vás přemluvit…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Váš spolužák/Vaše spolužačka se Vás snaží přemluvit, abyste za něj/za ni vypracovali náročný úkol do určitého předmětu nebo aspoň jeho část.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přípravě skupinové prezentace jste se moc nepodílel, nechal jste to na jiných. Váš spolužák/Vaše spolužačka vyjadřuje vůči Vám svou frustraci a hněv.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Chcete přemluvit svého partnera/svou partnerku ke koupi drahé dovolené. Vlastně se ukazuje, že už jste zaplatili menší zálohu, ale nemáte na doplatek.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725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6FD5F-234E-DEE5-4360-774C55E2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třeba dělat pro udržení dospělého </a:t>
            </a:r>
            <a:r>
              <a:rPr lang="cs-CZ" b="1" dirty="0" err="1"/>
              <a:t>egostavu</a:t>
            </a:r>
            <a:r>
              <a:rPr lang="cs-CZ" b="1" dirty="0"/>
              <a:t>?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B17A2A-BF91-8AE9-1300-69AEC3B0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cs-CZ" b="1" dirty="0"/>
              <a:t>být asertivní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u="sng" dirty="0">
                <a:solidFill>
                  <a:srgbClr val="C00000"/>
                </a:solidFill>
              </a:rPr>
              <a:t>Základní asertivní techniky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Asertivní zpětná vazba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Asertivní NE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Technika otevřených dveří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Obehraná gramofonová deska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Negativní aserce</a:t>
            </a:r>
          </a:p>
          <a:p>
            <a:pPr marL="895350" indent="269875">
              <a:buFont typeface="Wingdings" pitchFamily="2" charset="2"/>
              <a:buChar char="ü"/>
              <a:defRPr/>
            </a:pPr>
            <a:r>
              <a:rPr lang="cs-CZ" dirty="0"/>
              <a:t>Negativní dotazování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9266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F6923-EA25-6AE3-A5FE-42AB95B5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Hry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27D6B9-7D35-CF2D-8B39-45CACC73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Hry jsou opakující se vzorce chování, které vedou k důvěrně známým „špatným“ pocitům. Přestože si zpravidla tyto vzorce do jisté míry uvědomujeme, nejsme si vědomi psychologických hnacích sil , které stojí v jejich pozadí. Hry posilují a udržují scénář jedince.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životní hry</a:t>
            </a:r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manželské a sexuální hry</a:t>
            </a:r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společenské hry</a:t>
            </a:r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hry podsvětí</a:t>
            </a:r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hry v poradnách</a:t>
            </a:r>
          </a:p>
          <a:p>
            <a:pPr>
              <a:defRPr/>
            </a:pPr>
            <a:r>
              <a:rPr lang="cs-CZ" sz="2400" dirty="0">
                <a:solidFill>
                  <a:srgbClr val="202124"/>
                </a:solidFill>
              </a:rPr>
              <a:t>neškodné hry.</a:t>
            </a:r>
            <a:endParaRPr lang="cs-CZ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6049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19D8E-588E-CB15-AEFC-CC25EC85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Charakteristiky zdravé komunikace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AA4AD0-1FE5-36DC-302A-81AE9A19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dirty="0"/>
              <a:t>Bezprostřednost reakce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Kognitivní přizpůsobování se partnerovi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Zájem o druhého (pozorné a aktivní naslouchání, otevřené otázky, trpělivost, přátelský pohled a hlas)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Oční kontakt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Reciprocita (vyváženost, symetrie)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Vyladěnost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Humor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Podpora vývoje a flexibility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Konzistence – trvalost vztahů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4202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10106-D501-2961-9F97-D5F15B93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Rodičovské příkazy-drivery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F61D93-ED22-7509-64E5-6CC1C290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Buď dokonalý (á)!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perfect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defRPr/>
            </a:pPr>
            <a:r>
              <a:rPr lang="cs-CZ" dirty="0"/>
              <a:t>Potěš mě!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Please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me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defRPr/>
            </a:pPr>
            <a:r>
              <a:rPr lang="cs-CZ" dirty="0"/>
              <a:t>Buď silný!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strong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defRPr/>
            </a:pPr>
            <a:r>
              <a:rPr lang="cs-CZ" dirty="0"/>
              <a:t>Vynasnaž se!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Try hard!</a:t>
            </a:r>
          </a:p>
          <a:p>
            <a:pPr>
              <a:defRPr/>
            </a:pPr>
            <a:r>
              <a:rPr lang="cs-CZ" dirty="0"/>
              <a:t>Pospěš si!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Hurry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up!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384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2A0FD627-D6DF-4ED8-8AFA-C1A9B57AF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D5FD594F-1A69-4F1D-A5C2-A199AB63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3" name="Freeform: Shape 1072">
            <a:extLst>
              <a:ext uri="{FF2B5EF4-FFF2-40B4-BE49-F238E27FC236}">
                <a16:creationId xmlns:a16="http://schemas.microsoft.com/office/drawing/2014/main" id="{CE6D8360-2DE7-4E5F-8612-6BBFB565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 h 6858000"/>
              <a:gd name="connsiteX1" fmla="*/ 5392866 w 12192000"/>
              <a:gd name="connsiteY1" fmla="*/ 1224 h 6858000"/>
              <a:gd name="connsiteX2" fmla="*/ 5281815 w 12192000"/>
              <a:gd name="connsiteY2" fmla="*/ 33229 h 6858000"/>
              <a:gd name="connsiteX3" fmla="*/ 5060816 w 12192000"/>
              <a:gd name="connsiteY3" fmla="*/ 130134 h 6858000"/>
              <a:gd name="connsiteX4" fmla="*/ 5019170 w 12192000"/>
              <a:gd name="connsiteY4" fmla="*/ 170109 h 6858000"/>
              <a:gd name="connsiteX5" fmla="*/ 4674779 w 12192000"/>
              <a:gd name="connsiteY5" fmla="*/ 431470 h 6858000"/>
              <a:gd name="connsiteX6" fmla="*/ 4740661 w 12192000"/>
              <a:gd name="connsiteY6" fmla="*/ 486881 h 6858000"/>
              <a:gd name="connsiteX7" fmla="*/ 4618372 w 12192000"/>
              <a:gd name="connsiteY7" fmla="*/ 553170 h 6858000"/>
              <a:gd name="connsiteX8" fmla="*/ 4590828 w 12192000"/>
              <a:gd name="connsiteY8" fmla="*/ 581002 h 6858000"/>
              <a:gd name="connsiteX9" fmla="*/ 4614185 w 12192000"/>
              <a:gd name="connsiteY9" fmla="*/ 614399 h 6858000"/>
              <a:gd name="connsiteX10" fmla="*/ 4664862 w 12192000"/>
              <a:gd name="connsiteY10" fmla="*/ 637676 h 6858000"/>
              <a:gd name="connsiteX11" fmla="*/ 4732066 w 12192000"/>
              <a:gd name="connsiteY11" fmla="*/ 696627 h 6858000"/>
              <a:gd name="connsiteX12" fmla="*/ 4729423 w 12192000"/>
              <a:gd name="connsiteY12" fmla="*/ 742676 h 6858000"/>
              <a:gd name="connsiteX13" fmla="*/ 4689540 w 12192000"/>
              <a:gd name="connsiteY13" fmla="*/ 826170 h 6858000"/>
              <a:gd name="connsiteX14" fmla="*/ 4749475 w 12192000"/>
              <a:gd name="connsiteY14" fmla="*/ 913459 h 6858000"/>
              <a:gd name="connsiteX15" fmla="*/ 4780322 w 12192000"/>
              <a:gd name="connsiteY15" fmla="*/ 939266 h 6858000"/>
              <a:gd name="connsiteX16" fmla="*/ 4720828 w 12192000"/>
              <a:gd name="connsiteY16" fmla="*/ 948121 h 6858000"/>
              <a:gd name="connsiteX17" fmla="*/ 4700119 w 12192000"/>
              <a:gd name="connsiteY17" fmla="*/ 984555 h 6858000"/>
              <a:gd name="connsiteX18" fmla="*/ 4690862 w 12192000"/>
              <a:gd name="connsiteY18" fmla="*/ 1002773 h 6858000"/>
              <a:gd name="connsiteX19" fmla="*/ 4634676 w 12192000"/>
              <a:gd name="connsiteY19" fmla="*/ 1116881 h 6858000"/>
              <a:gd name="connsiteX20" fmla="*/ 4644152 w 12192000"/>
              <a:gd name="connsiteY20" fmla="*/ 1148759 h 6858000"/>
              <a:gd name="connsiteX21" fmla="*/ 4737797 w 12192000"/>
              <a:gd name="connsiteY21" fmla="*/ 1302845 h 6858000"/>
              <a:gd name="connsiteX22" fmla="*/ 4638204 w 12192000"/>
              <a:gd name="connsiteY22" fmla="*/ 1345856 h 6858000"/>
              <a:gd name="connsiteX23" fmla="*/ 4632253 w 12192000"/>
              <a:gd name="connsiteY23" fmla="*/ 1418723 h 6858000"/>
              <a:gd name="connsiteX24" fmla="*/ 4581575 w 12192000"/>
              <a:gd name="connsiteY24" fmla="*/ 1500193 h 6858000"/>
              <a:gd name="connsiteX25" fmla="*/ 4470084 w 12192000"/>
              <a:gd name="connsiteY25" fmla="*/ 1614809 h 6858000"/>
              <a:gd name="connsiteX26" fmla="*/ 4406845 w 12192000"/>
              <a:gd name="connsiteY26" fmla="*/ 1691724 h 6858000"/>
              <a:gd name="connsiteX27" fmla="*/ 4515913 w 12192000"/>
              <a:gd name="connsiteY27" fmla="*/ 1712216 h 6858000"/>
              <a:gd name="connsiteX28" fmla="*/ 4532879 w 12192000"/>
              <a:gd name="connsiteY28" fmla="*/ 1724109 h 6858000"/>
              <a:gd name="connsiteX29" fmla="*/ 4519880 w 12192000"/>
              <a:gd name="connsiteY29" fmla="*/ 1764590 h 6858000"/>
              <a:gd name="connsiteX30" fmla="*/ 4502473 w 12192000"/>
              <a:gd name="connsiteY30" fmla="*/ 1804822 h 6858000"/>
              <a:gd name="connsiteX31" fmla="*/ 4514592 w 12192000"/>
              <a:gd name="connsiteY31" fmla="*/ 1836447 h 6858000"/>
              <a:gd name="connsiteX32" fmla="*/ 4599644 w 12192000"/>
              <a:gd name="connsiteY32" fmla="*/ 1973327 h 6858000"/>
              <a:gd name="connsiteX33" fmla="*/ 4669490 w 12192000"/>
              <a:gd name="connsiteY33" fmla="*/ 2027723 h 6858000"/>
              <a:gd name="connsiteX34" fmla="*/ 4828575 w 12192000"/>
              <a:gd name="connsiteY34" fmla="*/ 2274916 h 6858000"/>
              <a:gd name="connsiteX35" fmla="*/ 4878593 w 12192000"/>
              <a:gd name="connsiteY35" fmla="*/ 2355120 h 6858000"/>
              <a:gd name="connsiteX36" fmla="*/ 4841575 w 12192000"/>
              <a:gd name="connsiteY36" fmla="*/ 2383457 h 6858000"/>
              <a:gd name="connsiteX37" fmla="*/ 4912527 w 12192000"/>
              <a:gd name="connsiteY37" fmla="*/ 2467458 h 6858000"/>
              <a:gd name="connsiteX38" fmla="*/ 4996035 w 12192000"/>
              <a:gd name="connsiteY38" fmla="*/ 2560819 h 6858000"/>
              <a:gd name="connsiteX39" fmla="*/ 5017848 w 12192000"/>
              <a:gd name="connsiteY39" fmla="*/ 2585616 h 6858000"/>
              <a:gd name="connsiteX40" fmla="*/ 6739364 w 12192000"/>
              <a:gd name="connsiteY40" fmla="*/ 3418023 h 6858000"/>
              <a:gd name="connsiteX41" fmla="*/ 7193263 w 12192000"/>
              <a:gd name="connsiteY41" fmla="*/ 3295312 h 6858000"/>
              <a:gd name="connsiteX42" fmla="*/ 7372843 w 12192000"/>
              <a:gd name="connsiteY42" fmla="*/ 3199928 h 6858000"/>
              <a:gd name="connsiteX43" fmla="*/ 7602877 w 12192000"/>
              <a:gd name="connsiteY43" fmla="*/ 3046855 h 6858000"/>
              <a:gd name="connsiteX44" fmla="*/ 7848777 w 12192000"/>
              <a:gd name="connsiteY44" fmla="*/ 2923638 h 6858000"/>
              <a:gd name="connsiteX45" fmla="*/ 7932507 w 12192000"/>
              <a:gd name="connsiteY45" fmla="*/ 2810795 h 6858000"/>
              <a:gd name="connsiteX46" fmla="*/ 7961812 w 12192000"/>
              <a:gd name="connsiteY46" fmla="*/ 2779170 h 6858000"/>
              <a:gd name="connsiteX47" fmla="*/ 8035185 w 12192000"/>
              <a:gd name="connsiteY47" fmla="*/ 2737927 h 6858000"/>
              <a:gd name="connsiteX48" fmla="*/ 8163202 w 12192000"/>
              <a:gd name="connsiteY48" fmla="*/ 2648867 h 6858000"/>
              <a:gd name="connsiteX49" fmla="*/ 8116270 w 12192000"/>
              <a:gd name="connsiteY49" fmla="*/ 2628626 h 6858000"/>
              <a:gd name="connsiteX50" fmla="*/ 7981202 w 12192000"/>
              <a:gd name="connsiteY50" fmla="*/ 2682518 h 6858000"/>
              <a:gd name="connsiteX51" fmla="*/ 7882928 w 12192000"/>
              <a:gd name="connsiteY51" fmla="*/ 2696938 h 6858000"/>
              <a:gd name="connsiteX52" fmla="*/ 8021303 w 12192000"/>
              <a:gd name="connsiteY52" fmla="*/ 2602820 h 6858000"/>
              <a:gd name="connsiteX53" fmla="*/ 8155270 w 12192000"/>
              <a:gd name="connsiteY53" fmla="*/ 2480361 h 6858000"/>
              <a:gd name="connsiteX54" fmla="*/ 8051930 w 12192000"/>
              <a:gd name="connsiteY54" fmla="*/ 2503891 h 6858000"/>
              <a:gd name="connsiteX55" fmla="*/ 8047523 w 12192000"/>
              <a:gd name="connsiteY55" fmla="*/ 2487445 h 6858000"/>
              <a:gd name="connsiteX56" fmla="*/ 8136981 w 12192000"/>
              <a:gd name="connsiteY56" fmla="*/ 2341711 h 6858000"/>
              <a:gd name="connsiteX57" fmla="*/ 8181271 w 12192000"/>
              <a:gd name="connsiteY57" fmla="*/ 2283012 h 6858000"/>
              <a:gd name="connsiteX58" fmla="*/ 8380457 w 12192000"/>
              <a:gd name="connsiteY58" fmla="*/ 2106158 h 6858000"/>
              <a:gd name="connsiteX59" fmla="*/ 8191404 w 12192000"/>
              <a:gd name="connsiteY59" fmla="*/ 2185098 h 6858000"/>
              <a:gd name="connsiteX60" fmla="*/ 8386627 w 12192000"/>
              <a:gd name="connsiteY60" fmla="*/ 2013048 h 6858000"/>
              <a:gd name="connsiteX61" fmla="*/ 8481372 w 12192000"/>
              <a:gd name="connsiteY61" fmla="*/ 1949543 h 6858000"/>
              <a:gd name="connsiteX62" fmla="*/ 8505390 w 12192000"/>
              <a:gd name="connsiteY62" fmla="*/ 1912097 h 6858000"/>
              <a:gd name="connsiteX63" fmla="*/ 8463305 w 12192000"/>
              <a:gd name="connsiteY63" fmla="*/ 1904000 h 6858000"/>
              <a:gd name="connsiteX64" fmla="*/ 8334185 w 12192000"/>
              <a:gd name="connsiteY64" fmla="*/ 1918424 h 6858000"/>
              <a:gd name="connsiteX65" fmla="*/ 8493491 w 12192000"/>
              <a:gd name="connsiteY65" fmla="*/ 1802796 h 6858000"/>
              <a:gd name="connsiteX66" fmla="*/ 8374066 w 12192000"/>
              <a:gd name="connsiteY66" fmla="*/ 1820506 h 6858000"/>
              <a:gd name="connsiteX67" fmla="*/ 8339694 w 12192000"/>
              <a:gd name="connsiteY67" fmla="*/ 1774964 h 6858000"/>
              <a:gd name="connsiteX68" fmla="*/ 8284168 w 12192000"/>
              <a:gd name="connsiteY68" fmla="*/ 1701338 h 6858000"/>
              <a:gd name="connsiteX69" fmla="*/ 8245831 w 12192000"/>
              <a:gd name="connsiteY69" fmla="*/ 1660350 h 6858000"/>
              <a:gd name="connsiteX70" fmla="*/ 8229745 w 12192000"/>
              <a:gd name="connsiteY70" fmla="*/ 1531315 h 6858000"/>
              <a:gd name="connsiteX71" fmla="*/ 8262796 w 12192000"/>
              <a:gd name="connsiteY71" fmla="*/ 1390134 h 6858000"/>
              <a:gd name="connsiteX72" fmla="*/ 8352254 w 12192000"/>
              <a:gd name="connsiteY72" fmla="*/ 1318785 h 6858000"/>
              <a:gd name="connsiteX73" fmla="*/ 8326473 w 12192000"/>
              <a:gd name="connsiteY73" fmla="*/ 1238579 h 6858000"/>
              <a:gd name="connsiteX74" fmla="*/ 8136099 w 12192000"/>
              <a:gd name="connsiteY74" fmla="*/ 1287158 h 6858000"/>
              <a:gd name="connsiteX75" fmla="*/ 8420998 w 12192000"/>
              <a:gd name="connsiteY75" fmla="*/ 1096134 h 6858000"/>
              <a:gd name="connsiteX76" fmla="*/ 8373186 w 12192000"/>
              <a:gd name="connsiteY76" fmla="*/ 1086520 h 6858000"/>
              <a:gd name="connsiteX77" fmla="*/ 8375169 w 12192000"/>
              <a:gd name="connsiteY77" fmla="*/ 1071592 h 6858000"/>
              <a:gd name="connsiteX78" fmla="*/ 8372084 w 12192000"/>
              <a:gd name="connsiteY78" fmla="*/ 979748 h 6858000"/>
              <a:gd name="connsiteX79" fmla="*/ 8364151 w 12192000"/>
              <a:gd name="connsiteY79" fmla="*/ 937495 h 6858000"/>
              <a:gd name="connsiteX80" fmla="*/ 8376711 w 12192000"/>
              <a:gd name="connsiteY80" fmla="*/ 888916 h 6858000"/>
              <a:gd name="connsiteX81" fmla="*/ 8162981 w 12192000"/>
              <a:gd name="connsiteY81" fmla="*/ 907892 h 6858000"/>
              <a:gd name="connsiteX82" fmla="*/ 8069999 w 12192000"/>
              <a:gd name="connsiteY82" fmla="*/ 896759 h 6858000"/>
              <a:gd name="connsiteX83" fmla="*/ 7907827 w 12192000"/>
              <a:gd name="connsiteY83" fmla="*/ 893724 h 6858000"/>
              <a:gd name="connsiteX84" fmla="*/ 7832692 w 12192000"/>
              <a:gd name="connsiteY84" fmla="*/ 903085 h 6858000"/>
              <a:gd name="connsiteX85" fmla="*/ 7768573 w 12192000"/>
              <a:gd name="connsiteY85" fmla="*/ 890942 h 6858000"/>
              <a:gd name="connsiteX86" fmla="*/ 7830048 w 12192000"/>
              <a:gd name="connsiteY86" fmla="*/ 833761 h 6858000"/>
              <a:gd name="connsiteX87" fmla="*/ 7916642 w 12192000"/>
              <a:gd name="connsiteY87" fmla="*/ 834519 h 6858000"/>
              <a:gd name="connsiteX88" fmla="*/ 7978337 w 12192000"/>
              <a:gd name="connsiteY88" fmla="*/ 797328 h 6858000"/>
              <a:gd name="connsiteX89" fmla="*/ 8037167 w 12192000"/>
              <a:gd name="connsiteY89" fmla="*/ 730024 h 6858000"/>
              <a:gd name="connsiteX90" fmla="*/ 8244728 w 12192000"/>
              <a:gd name="connsiteY90" fmla="*/ 622748 h 6858000"/>
              <a:gd name="connsiteX91" fmla="*/ 8282626 w 12192000"/>
              <a:gd name="connsiteY91" fmla="*/ 582014 h 6858000"/>
              <a:gd name="connsiteX92" fmla="*/ 7689250 w 12192000"/>
              <a:gd name="connsiteY92" fmla="*/ 737616 h 6858000"/>
              <a:gd name="connsiteX93" fmla="*/ 7872573 w 12192000"/>
              <a:gd name="connsiteY93" fmla="*/ 672339 h 6858000"/>
              <a:gd name="connsiteX94" fmla="*/ 7748521 w 12192000"/>
              <a:gd name="connsiteY94" fmla="*/ 684231 h 6858000"/>
              <a:gd name="connsiteX95" fmla="*/ 7679775 w 12192000"/>
              <a:gd name="connsiteY95" fmla="*/ 640460 h 6858000"/>
              <a:gd name="connsiteX96" fmla="*/ 7680657 w 12192000"/>
              <a:gd name="connsiteY96" fmla="*/ 628062 h 6858000"/>
              <a:gd name="connsiteX97" fmla="*/ 7731115 w 12192000"/>
              <a:gd name="connsiteY97" fmla="*/ 587326 h 6858000"/>
              <a:gd name="connsiteX98" fmla="*/ 7760642 w 12192000"/>
              <a:gd name="connsiteY98" fmla="*/ 561014 h 6858000"/>
              <a:gd name="connsiteX99" fmla="*/ 7841505 w 12192000"/>
              <a:gd name="connsiteY99" fmla="*/ 466134 h 6858000"/>
              <a:gd name="connsiteX100" fmla="*/ 7783776 w 12192000"/>
              <a:gd name="connsiteY100" fmla="*/ 456014 h 6858000"/>
              <a:gd name="connsiteX101" fmla="*/ 7762403 w 12192000"/>
              <a:gd name="connsiteY101" fmla="*/ 436279 h 6858000"/>
              <a:gd name="connsiteX102" fmla="*/ 7778488 w 12192000"/>
              <a:gd name="connsiteY102" fmla="*/ 408448 h 6858000"/>
              <a:gd name="connsiteX103" fmla="*/ 7957184 w 12192000"/>
              <a:gd name="connsiteY103" fmla="*/ 322929 h 6858000"/>
              <a:gd name="connsiteX104" fmla="*/ 7971064 w 12192000"/>
              <a:gd name="connsiteY104" fmla="*/ 256639 h 6858000"/>
              <a:gd name="connsiteX105" fmla="*/ 7937572 w 12192000"/>
              <a:gd name="connsiteY105" fmla="*/ 246773 h 6858000"/>
              <a:gd name="connsiteX106" fmla="*/ 7898573 w 12192000"/>
              <a:gd name="connsiteY106" fmla="*/ 251326 h 6858000"/>
              <a:gd name="connsiteX107" fmla="*/ 7929642 w 12192000"/>
              <a:gd name="connsiteY107" fmla="*/ 199206 h 6858000"/>
              <a:gd name="connsiteX108" fmla="*/ 8056117 w 12192000"/>
              <a:gd name="connsiteY108" fmla="*/ 146580 h 6858000"/>
              <a:gd name="connsiteX109" fmla="*/ 8025270 w 12192000"/>
              <a:gd name="connsiteY109" fmla="*/ 98255 h 6858000"/>
              <a:gd name="connsiteX110" fmla="*/ 8167695 w 12192000"/>
              <a:gd name="connsiteY110" fmla="*/ 25407 h 6858000"/>
              <a:gd name="connsiteX111" fmla="*/ 8251347 w 12192000"/>
              <a:gd name="connsiteY111" fmla="*/ 1 h 6858000"/>
              <a:gd name="connsiteX112" fmla="*/ 0 w 12192000"/>
              <a:gd name="connsiteY112" fmla="*/ 0 h 6858000"/>
              <a:gd name="connsiteX113" fmla="*/ 10023511 w 12192000"/>
              <a:gd name="connsiteY113" fmla="*/ 0 h 6858000"/>
              <a:gd name="connsiteX114" fmla="*/ 10081290 w 12192000"/>
              <a:gd name="connsiteY114" fmla="*/ 36752 h 6858000"/>
              <a:gd name="connsiteX115" fmla="*/ 10208104 w 12192000"/>
              <a:gd name="connsiteY115" fmla="*/ 111776 h 6858000"/>
              <a:gd name="connsiteX116" fmla="*/ 9887339 w 12192000"/>
              <a:gd name="connsiteY116" fmla="*/ 194718 h 6858000"/>
              <a:gd name="connsiteX117" fmla="*/ 9575589 w 12192000"/>
              <a:gd name="connsiteY117" fmla="*/ 311942 h 6858000"/>
              <a:gd name="connsiteX118" fmla="*/ 9516842 w 12192000"/>
              <a:gd name="connsiteY118" fmla="*/ 360299 h 6858000"/>
              <a:gd name="connsiteX119" fmla="*/ 9031031 w 12192000"/>
              <a:gd name="connsiteY119" fmla="*/ 676463 h 6858000"/>
              <a:gd name="connsiteX120" fmla="*/ 9123967 w 12192000"/>
              <a:gd name="connsiteY120" fmla="*/ 743493 h 6858000"/>
              <a:gd name="connsiteX121" fmla="*/ 8951461 w 12192000"/>
              <a:gd name="connsiteY121" fmla="*/ 823681 h 6858000"/>
              <a:gd name="connsiteX122" fmla="*/ 8912607 w 12192000"/>
              <a:gd name="connsiteY122" fmla="*/ 857348 h 6858000"/>
              <a:gd name="connsiteX123" fmla="*/ 8945555 w 12192000"/>
              <a:gd name="connsiteY123" fmla="*/ 897749 h 6858000"/>
              <a:gd name="connsiteX124" fmla="*/ 9017042 w 12192000"/>
              <a:gd name="connsiteY124" fmla="*/ 925907 h 6858000"/>
              <a:gd name="connsiteX125" fmla="*/ 9111842 w 12192000"/>
              <a:gd name="connsiteY125" fmla="*/ 997218 h 6858000"/>
              <a:gd name="connsiteX126" fmla="*/ 9108115 w 12192000"/>
              <a:gd name="connsiteY126" fmla="*/ 1052922 h 6858000"/>
              <a:gd name="connsiteX127" fmla="*/ 9051854 w 12192000"/>
              <a:gd name="connsiteY127" fmla="*/ 1153924 h 6858000"/>
              <a:gd name="connsiteX128" fmla="*/ 9136399 w 12192000"/>
              <a:gd name="connsiteY128" fmla="*/ 1259517 h 6858000"/>
              <a:gd name="connsiteX129" fmla="*/ 9179914 w 12192000"/>
              <a:gd name="connsiteY129" fmla="*/ 1290735 h 6858000"/>
              <a:gd name="connsiteX130" fmla="*/ 9095990 w 12192000"/>
              <a:gd name="connsiteY130" fmla="*/ 1301447 h 6858000"/>
              <a:gd name="connsiteX131" fmla="*/ 9066775 w 12192000"/>
              <a:gd name="connsiteY131" fmla="*/ 1345520 h 6858000"/>
              <a:gd name="connsiteX132" fmla="*/ 9053719 w 12192000"/>
              <a:gd name="connsiteY132" fmla="*/ 1367557 h 6858000"/>
              <a:gd name="connsiteX133" fmla="*/ 8974460 w 12192000"/>
              <a:gd name="connsiteY133" fmla="*/ 1505592 h 6858000"/>
              <a:gd name="connsiteX134" fmla="*/ 8987827 w 12192000"/>
              <a:gd name="connsiteY134" fmla="*/ 1544155 h 6858000"/>
              <a:gd name="connsiteX135" fmla="*/ 9119926 w 12192000"/>
              <a:gd name="connsiteY135" fmla="*/ 1730550 h 6858000"/>
              <a:gd name="connsiteX136" fmla="*/ 8979435 w 12192000"/>
              <a:gd name="connsiteY136" fmla="*/ 1782580 h 6858000"/>
              <a:gd name="connsiteX137" fmla="*/ 8971042 w 12192000"/>
              <a:gd name="connsiteY137" fmla="*/ 1870725 h 6858000"/>
              <a:gd name="connsiteX138" fmla="*/ 8899553 w 12192000"/>
              <a:gd name="connsiteY138" fmla="*/ 1969279 h 6858000"/>
              <a:gd name="connsiteX139" fmla="*/ 8742279 w 12192000"/>
              <a:gd name="connsiteY139" fmla="*/ 2107927 h 6858000"/>
              <a:gd name="connsiteX140" fmla="*/ 8653074 w 12192000"/>
              <a:gd name="connsiteY140" fmla="*/ 2200970 h 6858000"/>
              <a:gd name="connsiteX141" fmla="*/ 8806929 w 12192000"/>
              <a:gd name="connsiteY141" fmla="*/ 2225759 h 6858000"/>
              <a:gd name="connsiteX142" fmla="*/ 8830862 w 12192000"/>
              <a:gd name="connsiteY142" fmla="*/ 2240145 h 6858000"/>
              <a:gd name="connsiteX143" fmla="*/ 8812524 w 12192000"/>
              <a:gd name="connsiteY143" fmla="*/ 2289115 h 6858000"/>
              <a:gd name="connsiteX144" fmla="*/ 8787969 w 12192000"/>
              <a:gd name="connsiteY144" fmla="*/ 2337782 h 6858000"/>
              <a:gd name="connsiteX145" fmla="*/ 8805064 w 12192000"/>
              <a:gd name="connsiteY145" fmla="*/ 2376038 h 6858000"/>
              <a:gd name="connsiteX146" fmla="*/ 8925043 w 12192000"/>
              <a:gd name="connsiteY146" fmla="*/ 2541620 h 6858000"/>
              <a:gd name="connsiteX147" fmla="*/ 9023571 w 12192000"/>
              <a:gd name="connsiteY147" fmla="*/ 2607422 h 6858000"/>
              <a:gd name="connsiteX148" fmla="*/ 9247982 w 12192000"/>
              <a:gd name="connsiteY148" fmla="*/ 2906447 h 6858000"/>
              <a:gd name="connsiteX149" fmla="*/ 9318539 w 12192000"/>
              <a:gd name="connsiteY149" fmla="*/ 3003469 h 6858000"/>
              <a:gd name="connsiteX150" fmla="*/ 9266320 w 12192000"/>
              <a:gd name="connsiteY150" fmla="*/ 3037747 h 6858000"/>
              <a:gd name="connsiteX151" fmla="*/ 9366406 w 12192000"/>
              <a:gd name="connsiteY151" fmla="*/ 3139362 h 6858000"/>
              <a:gd name="connsiteX152" fmla="*/ 9484207 w 12192000"/>
              <a:gd name="connsiteY152" fmla="*/ 3252299 h 6858000"/>
              <a:gd name="connsiteX153" fmla="*/ 9514977 w 12192000"/>
              <a:gd name="connsiteY153" fmla="*/ 3282295 h 6858000"/>
              <a:gd name="connsiteX154" fmla="*/ 11943411 w 12192000"/>
              <a:gd name="connsiteY154" fmla="*/ 4289244 h 6858000"/>
              <a:gd name="connsiteX155" fmla="*/ 12108408 w 12192000"/>
              <a:gd name="connsiteY155" fmla="*/ 4273195 h 6858000"/>
              <a:gd name="connsiteX156" fmla="*/ 12192000 w 12192000"/>
              <a:gd name="connsiteY156" fmla="*/ 4256362 h 6858000"/>
              <a:gd name="connsiteX157" fmla="*/ 12192000 w 12192000"/>
              <a:gd name="connsiteY157" fmla="*/ 6858000 h 6858000"/>
              <a:gd name="connsiteX158" fmla="*/ 0 w 12192000"/>
              <a:gd name="connsiteY158" fmla="*/ 6858000 h 6858000"/>
              <a:gd name="connsiteX159" fmla="*/ 0 w 12192000"/>
              <a:gd name="connsiteY159" fmla="*/ 6194880 h 6858000"/>
              <a:gd name="connsiteX160" fmla="*/ 31834 w 12192000"/>
              <a:gd name="connsiteY160" fmla="*/ 6201329 h 6858000"/>
              <a:gd name="connsiteX161" fmla="*/ 247714 w 12192000"/>
              <a:gd name="connsiteY161" fmla="*/ 6222455 h 6858000"/>
              <a:gd name="connsiteX162" fmla="*/ 3425038 w 12192000"/>
              <a:gd name="connsiteY162" fmla="*/ 4896951 h 6858000"/>
              <a:gd name="connsiteX163" fmla="*/ 3465296 w 12192000"/>
              <a:gd name="connsiteY163" fmla="*/ 4857465 h 6858000"/>
              <a:gd name="connsiteX164" fmla="*/ 3619425 w 12192000"/>
              <a:gd name="connsiteY164" fmla="*/ 4708800 h 6858000"/>
              <a:gd name="connsiteX165" fmla="*/ 3750377 w 12192000"/>
              <a:gd name="connsiteY165" fmla="*/ 4575039 h 6858000"/>
              <a:gd name="connsiteX166" fmla="*/ 3682054 w 12192000"/>
              <a:gd name="connsiteY166" fmla="*/ 4529916 h 6858000"/>
              <a:gd name="connsiteX167" fmla="*/ 3774370 w 12192000"/>
              <a:gd name="connsiteY167" fmla="*/ 4402201 h 6858000"/>
              <a:gd name="connsiteX168" fmla="*/ 4067986 w 12192000"/>
              <a:gd name="connsiteY168" fmla="*/ 4008578 h 6858000"/>
              <a:gd name="connsiteX169" fmla="*/ 4196899 w 12192000"/>
              <a:gd name="connsiteY169" fmla="*/ 3921958 h 6858000"/>
              <a:gd name="connsiteX170" fmla="*/ 4353877 w 12192000"/>
              <a:gd name="connsiteY170" fmla="*/ 3703994 h 6858000"/>
              <a:gd name="connsiteX171" fmla="*/ 4376244 w 12192000"/>
              <a:gd name="connsiteY171" fmla="*/ 3653635 h 6858000"/>
              <a:gd name="connsiteX172" fmla="*/ 4344116 w 12192000"/>
              <a:gd name="connsiteY172" fmla="*/ 3589571 h 6858000"/>
              <a:gd name="connsiteX173" fmla="*/ 4320122 w 12192000"/>
              <a:gd name="connsiteY173" fmla="*/ 3525109 h 6858000"/>
              <a:gd name="connsiteX174" fmla="*/ 4351436 w 12192000"/>
              <a:gd name="connsiteY174" fmla="*/ 3506172 h 6858000"/>
              <a:gd name="connsiteX175" fmla="*/ 4552738 w 12192000"/>
              <a:gd name="connsiteY175" fmla="*/ 3473540 h 6858000"/>
              <a:gd name="connsiteX176" fmla="*/ 4436023 w 12192000"/>
              <a:gd name="connsiteY176" fmla="*/ 3351063 h 6858000"/>
              <a:gd name="connsiteX177" fmla="*/ 4230249 w 12192000"/>
              <a:gd name="connsiteY177" fmla="*/ 3168552 h 6858000"/>
              <a:gd name="connsiteX178" fmla="*/ 4136714 w 12192000"/>
              <a:gd name="connsiteY178" fmla="*/ 3038821 h 6858000"/>
              <a:gd name="connsiteX179" fmla="*/ 4125732 w 12192000"/>
              <a:gd name="connsiteY179" fmla="*/ 2922790 h 6858000"/>
              <a:gd name="connsiteX180" fmla="*/ 3941916 w 12192000"/>
              <a:gd name="connsiteY180" fmla="*/ 2854300 h 6858000"/>
              <a:gd name="connsiteX181" fmla="*/ 4114752 w 12192000"/>
              <a:gd name="connsiteY181" fmla="*/ 2608938 h 6858000"/>
              <a:gd name="connsiteX182" fmla="*/ 4132241 w 12192000"/>
              <a:gd name="connsiteY182" fmla="*/ 2558175 h 6858000"/>
              <a:gd name="connsiteX183" fmla="*/ 4028540 w 12192000"/>
              <a:gd name="connsiteY183" fmla="*/ 2376472 h 6858000"/>
              <a:gd name="connsiteX184" fmla="*/ 4011458 w 12192000"/>
              <a:gd name="connsiteY184" fmla="*/ 2347463 h 6858000"/>
              <a:gd name="connsiteX185" fmla="*/ 3973233 w 12192000"/>
              <a:gd name="connsiteY185" fmla="*/ 2289447 h 6858000"/>
              <a:gd name="connsiteX186" fmla="*/ 3863429 w 12192000"/>
              <a:gd name="connsiteY186" fmla="*/ 2275346 h 6858000"/>
              <a:gd name="connsiteX187" fmla="*/ 3920363 w 12192000"/>
              <a:gd name="connsiteY187" fmla="*/ 2234252 h 6858000"/>
              <a:gd name="connsiteX188" fmla="*/ 4030981 w 12192000"/>
              <a:gd name="connsiteY188" fmla="*/ 2095254 h 6858000"/>
              <a:gd name="connsiteX189" fmla="*/ 3957370 w 12192000"/>
              <a:gd name="connsiteY189" fmla="*/ 1962300 h 6858000"/>
              <a:gd name="connsiteX190" fmla="*/ 3952493 w 12192000"/>
              <a:gd name="connsiteY190" fmla="*/ 1888974 h 6858000"/>
              <a:gd name="connsiteX191" fmla="*/ 4076527 w 12192000"/>
              <a:gd name="connsiteY191" fmla="*/ 1795102 h 6858000"/>
              <a:gd name="connsiteX192" fmla="*/ 4170061 w 12192000"/>
              <a:gd name="connsiteY192" fmla="*/ 1758036 h 6858000"/>
              <a:gd name="connsiteX193" fmla="*/ 4213168 w 12192000"/>
              <a:gd name="connsiteY193" fmla="*/ 1704855 h 6858000"/>
              <a:gd name="connsiteX194" fmla="*/ 4162334 w 12192000"/>
              <a:gd name="connsiteY194" fmla="*/ 1660537 h 6858000"/>
              <a:gd name="connsiteX195" fmla="*/ 3936629 w 12192000"/>
              <a:gd name="connsiteY195" fmla="*/ 1554980 h 6858000"/>
              <a:gd name="connsiteX196" fmla="*/ 4058225 w 12192000"/>
              <a:gd name="connsiteY196" fmla="*/ 1466745 h 6858000"/>
              <a:gd name="connsiteX197" fmla="*/ 3422598 w 12192000"/>
              <a:gd name="connsiteY197" fmla="*/ 1050561 h 6858000"/>
              <a:gd name="connsiteX198" fmla="*/ 3345734 w 12192000"/>
              <a:gd name="connsiteY198" fmla="*/ 986905 h 6858000"/>
              <a:gd name="connsiteX199" fmla="*/ 2937846 w 12192000"/>
              <a:gd name="connsiteY199" fmla="*/ 832596 h 6858000"/>
              <a:gd name="connsiteX200" fmla="*/ 2518162 w 12192000"/>
              <a:gd name="connsiteY200" fmla="*/ 723416 h 6858000"/>
              <a:gd name="connsiteX201" fmla="*/ 2809744 w 12192000"/>
              <a:gd name="connsiteY201" fmla="*/ 492962 h 6858000"/>
              <a:gd name="connsiteX202" fmla="*/ 2364438 w 12192000"/>
              <a:gd name="connsiteY202" fmla="*/ 439377 h 6858000"/>
              <a:gd name="connsiteX203" fmla="*/ 2320927 w 12192000"/>
              <a:gd name="connsiteY203" fmla="*/ 440989 h 6858000"/>
              <a:gd name="connsiteX204" fmla="*/ 1446580 w 12192000"/>
              <a:gd name="connsiteY204" fmla="*/ 405533 h 6858000"/>
              <a:gd name="connsiteX205" fmla="*/ 193217 w 12192000"/>
              <a:gd name="connsiteY205" fmla="*/ 287890 h 6858000"/>
              <a:gd name="connsiteX206" fmla="*/ 0 w 12192000"/>
              <a:gd name="connsiteY206" fmla="*/ 277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92000" h="6858000">
                <a:moveTo>
                  <a:pt x="5396758" y="1"/>
                </a:moveTo>
                <a:lnTo>
                  <a:pt x="5392866" y="1224"/>
                </a:lnTo>
                <a:cubicBezTo>
                  <a:pt x="5355355" y="12926"/>
                  <a:pt x="5318722" y="23868"/>
                  <a:pt x="5281815" y="33229"/>
                </a:cubicBezTo>
                <a:cubicBezTo>
                  <a:pt x="5203593" y="52964"/>
                  <a:pt x="5137272" y="106351"/>
                  <a:pt x="5060816" y="130134"/>
                </a:cubicBezTo>
                <a:cubicBezTo>
                  <a:pt x="5044508" y="135195"/>
                  <a:pt x="5024899" y="152905"/>
                  <a:pt x="5019170" y="170109"/>
                </a:cubicBezTo>
                <a:cubicBezTo>
                  <a:pt x="5000662" y="225773"/>
                  <a:pt x="4631152" y="381882"/>
                  <a:pt x="4674779" y="431470"/>
                </a:cubicBezTo>
                <a:cubicBezTo>
                  <a:pt x="4692846" y="451965"/>
                  <a:pt x="4716202" y="466640"/>
                  <a:pt x="4740661" y="486881"/>
                </a:cubicBezTo>
                <a:cubicBezTo>
                  <a:pt x="4703862" y="525086"/>
                  <a:pt x="4662440" y="541785"/>
                  <a:pt x="4618372" y="553170"/>
                </a:cubicBezTo>
                <a:cubicBezTo>
                  <a:pt x="4605150" y="556712"/>
                  <a:pt x="4592151" y="563796"/>
                  <a:pt x="4590828" y="581002"/>
                </a:cubicBezTo>
                <a:cubicBezTo>
                  <a:pt x="4589507" y="598965"/>
                  <a:pt x="4602948" y="606048"/>
                  <a:pt x="4614185" y="614399"/>
                </a:cubicBezTo>
                <a:cubicBezTo>
                  <a:pt x="4629828" y="626036"/>
                  <a:pt x="4645032" y="636159"/>
                  <a:pt x="4664862" y="637676"/>
                </a:cubicBezTo>
                <a:cubicBezTo>
                  <a:pt x="4697474" y="639954"/>
                  <a:pt x="4713117" y="672339"/>
                  <a:pt x="4732066" y="696627"/>
                </a:cubicBezTo>
                <a:cubicBezTo>
                  <a:pt x="4742642" y="710290"/>
                  <a:pt x="4747931" y="737867"/>
                  <a:pt x="4729423" y="742676"/>
                </a:cubicBezTo>
                <a:cubicBezTo>
                  <a:pt x="4684915" y="754315"/>
                  <a:pt x="4688440" y="787965"/>
                  <a:pt x="4689540" y="826170"/>
                </a:cubicBezTo>
                <a:cubicBezTo>
                  <a:pt x="4691083" y="873484"/>
                  <a:pt x="4717306" y="895241"/>
                  <a:pt x="4749475" y="913459"/>
                </a:cubicBezTo>
                <a:cubicBezTo>
                  <a:pt x="4760491" y="919784"/>
                  <a:pt x="4776134" y="919531"/>
                  <a:pt x="4780322" y="939266"/>
                </a:cubicBezTo>
                <a:cubicBezTo>
                  <a:pt x="4762254" y="957989"/>
                  <a:pt x="4740220" y="942810"/>
                  <a:pt x="4720828" y="948121"/>
                </a:cubicBezTo>
                <a:cubicBezTo>
                  <a:pt x="4704745" y="952422"/>
                  <a:pt x="4678083" y="950146"/>
                  <a:pt x="4700119" y="984555"/>
                </a:cubicBezTo>
                <a:cubicBezTo>
                  <a:pt x="4706508" y="994422"/>
                  <a:pt x="4699016" y="1002014"/>
                  <a:pt x="4690862" y="1002773"/>
                </a:cubicBezTo>
                <a:cubicBezTo>
                  <a:pt x="4625643" y="1010615"/>
                  <a:pt x="4655609" y="1080195"/>
                  <a:pt x="4634676" y="1116881"/>
                </a:cubicBezTo>
                <a:cubicBezTo>
                  <a:pt x="4628948" y="1127001"/>
                  <a:pt x="4635118" y="1144459"/>
                  <a:pt x="4644152" y="1148759"/>
                </a:cubicBezTo>
                <a:cubicBezTo>
                  <a:pt x="4701880" y="1177098"/>
                  <a:pt x="4709813" y="1244652"/>
                  <a:pt x="4737797" y="1302845"/>
                </a:cubicBezTo>
                <a:cubicBezTo>
                  <a:pt x="4707388" y="1325868"/>
                  <a:pt x="4671033" y="1330928"/>
                  <a:pt x="4638204" y="1345856"/>
                </a:cubicBezTo>
                <a:cubicBezTo>
                  <a:pt x="4604049" y="1361543"/>
                  <a:pt x="4604049" y="1373182"/>
                  <a:pt x="4632253" y="1418723"/>
                </a:cubicBezTo>
                <a:cubicBezTo>
                  <a:pt x="4558880" y="1428592"/>
                  <a:pt x="4558880" y="1428592"/>
                  <a:pt x="4581575" y="1500193"/>
                </a:cubicBezTo>
                <a:cubicBezTo>
                  <a:pt x="4520098" y="1506773"/>
                  <a:pt x="4479557" y="1540675"/>
                  <a:pt x="4470084" y="1614809"/>
                </a:cubicBezTo>
                <a:cubicBezTo>
                  <a:pt x="4465456" y="1650736"/>
                  <a:pt x="4437693" y="1667687"/>
                  <a:pt x="4406845" y="1691724"/>
                </a:cubicBezTo>
                <a:cubicBezTo>
                  <a:pt x="4445184" y="1715002"/>
                  <a:pt x="4471185" y="1763579"/>
                  <a:pt x="4515913" y="1712216"/>
                </a:cubicBezTo>
                <a:cubicBezTo>
                  <a:pt x="4532219" y="1693495"/>
                  <a:pt x="4530678" y="1717278"/>
                  <a:pt x="4532879" y="1724109"/>
                </a:cubicBezTo>
                <a:cubicBezTo>
                  <a:pt x="4538167" y="1740807"/>
                  <a:pt x="4527151" y="1751940"/>
                  <a:pt x="4519880" y="1764590"/>
                </a:cubicBezTo>
                <a:cubicBezTo>
                  <a:pt x="4512828" y="1777241"/>
                  <a:pt x="4504454" y="1790650"/>
                  <a:pt x="4502473" y="1804822"/>
                </a:cubicBezTo>
                <a:cubicBezTo>
                  <a:pt x="4501151" y="1814688"/>
                  <a:pt x="4507541" y="1829108"/>
                  <a:pt x="4514592" y="1836447"/>
                </a:cubicBezTo>
                <a:cubicBezTo>
                  <a:pt x="4551609" y="1875157"/>
                  <a:pt x="4529576" y="1962194"/>
                  <a:pt x="4599644" y="1973327"/>
                </a:cubicBezTo>
                <a:cubicBezTo>
                  <a:pt x="4631152" y="1978385"/>
                  <a:pt x="4646354" y="2010265"/>
                  <a:pt x="4669490" y="2027723"/>
                </a:cubicBezTo>
                <a:cubicBezTo>
                  <a:pt x="4749914" y="2088699"/>
                  <a:pt x="4803679" y="2167132"/>
                  <a:pt x="4828575" y="2274916"/>
                </a:cubicBezTo>
                <a:cubicBezTo>
                  <a:pt x="4835406" y="2304771"/>
                  <a:pt x="4861627" y="2328808"/>
                  <a:pt x="4878593" y="2355120"/>
                </a:cubicBezTo>
                <a:cubicBezTo>
                  <a:pt x="4870440" y="2374349"/>
                  <a:pt x="4825932" y="2332855"/>
                  <a:pt x="4841575" y="2383457"/>
                </a:cubicBezTo>
                <a:cubicBezTo>
                  <a:pt x="4853473" y="2421410"/>
                  <a:pt x="4883881" y="2444940"/>
                  <a:pt x="4912527" y="2467458"/>
                </a:cubicBezTo>
                <a:cubicBezTo>
                  <a:pt x="4945136" y="2493012"/>
                  <a:pt x="4981273" y="2513506"/>
                  <a:pt x="4996035" y="2560819"/>
                </a:cubicBezTo>
                <a:cubicBezTo>
                  <a:pt x="4999120" y="2570940"/>
                  <a:pt x="5009034" y="2581566"/>
                  <a:pt x="5017848" y="2585616"/>
                </a:cubicBezTo>
                <a:cubicBezTo>
                  <a:pt x="5477478" y="3418278"/>
                  <a:pt x="6608922" y="3423843"/>
                  <a:pt x="6739364" y="3418023"/>
                </a:cubicBezTo>
                <a:cubicBezTo>
                  <a:pt x="6897348" y="3410686"/>
                  <a:pt x="7046739" y="3359325"/>
                  <a:pt x="7193263" y="3295312"/>
                </a:cubicBezTo>
                <a:cubicBezTo>
                  <a:pt x="7255180" y="3268240"/>
                  <a:pt x="7312688" y="3229784"/>
                  <a:pt x="7372843" y="3199928"/>
                </a:cubicBezTo>
                <a:cubicBezTo>
                  <a:pt x="7455910" y="3158686"/>
                  <a:pt x="7520029" y="3080000"/>
                  <a:pt x="7602877" y="3046855"/>
                </a:cubicBezTo>
                <a:cubicBezTo>
                  <a:pt x="7688148" y="3012698"/>
                  <a:pt x="7761081" y="2950205"/>
                  <a:pt x="7848777" y="2923638"/>
                </a:cubicBezTo>
                <a:cubicBezTo>
                  <a:pt x="7895048" y="2909470"/>
                  <a:pt x="7939777" y="2883916"/>
                  <a:pt x="7932507" y="2810795"/>
                </a:cubicBezTo>
                <a:cubicBezTo>
                  <a:pt x="7930523" y="2790047"/>
                  <a:pt x="7942641" y="2773098"/>
                  <a:pt x="7961812" y="2779170"/>
                </a:cubicBezTo>
                <a:cubicBezTo>
                  <a:pt x="7998386" y="2790555"/>
                  <a:pt x="8014912" y="2760446"/>
                  <a:pt x="8035185" y="2737927"/>
                </a:cubicBezTo>
                <a:cubicBezTo>
                  <a:pt x="8071320" y="2697952"/>
                  <a:pt x="8105692" y="2655447"/>
                  <a:pt x="8163202" y="2648867"/>
                </a:cubicBezTo>
                <a:cubicBezTo>
                  <a:pt x="8152185" y="2617492"/>
                  <a:pt x="8133456" y="2622048"/>
                  <a:pt x="8116270" y="2628626"/>
                </a:cubicBezTo>
                <a:cubicBezTo>
                  <a:pt x="8071100" y="2645833"/>
                  <a:pt x="8026370" y="2665313"/>
                  <a:pt x="7981202" y="2682518"/>
                </a:cubicBezTo>
                <a:cubicBezTo>
                  <a:pt x="7951676" y="2693652"/>
                  <a:pt x="7922369" y="2709338"/>
                  <a:pt x="7882928" y="2696938"/>
                </a:cubicBezTo>
                <a:cubicBezTo>
                  <a:pt x="7916861" y="2633687"/>
                  <a:pt x="7974590" y="2622301"/>
                  <a:pt x="8021303" y="2602820"/>
                </a:cubicBezTo>
                <a:cubicBezTo>
                  <a:pt x="8079692" y="2578278"/>
                  <a:pt x="8114065" y="2531975"/>
                  <a:pt x="8155270" y="2480361"/>
                </a:cubicBezTo>
                <a:cubicBezTo>
                  <a:pt x="8112303" y="2467964"/>
                  <a:pt x="8085642" y="2505917"/>
                  <a:pt x="8051930" y="2503891"/>
                </a:cubicBezTo>
                <a:cubicBezTo>
                  <a:pt x="8050167" y="2497315"/>
                  <a:pt x="8047083" y="2487700"/>
                  <a:pt x="8047523" y="2487445"/>
                </a:cubicBezTo>
                <a:cubicBezTo>
                  <a:pt x="8102608" y="2459108"/>
                  <a:pt x="8128387" y="2405977"/>
                  <a:pt x="8136981" y="2341711"/>
                </a:cubicBezTo>
                <a:cubicBezTo>
                  <a:pt x="8141388" y="2308567"/>
                  <a:pt x="8161439" y="2298193"/>
                  <a:pt x="8181271" y="2283012"/>
                </a:cubicBezTo>
                <a:cubicBezTo>
                  <a:pt x="8250456" y="2229121"/>
                  <a:pt x="8323609" y="2180291"/>
                  <a:pt x="8380457" y="2106158"/>
                </a:cubicBezTo>
                <a:cubicBezTo>
                  <a:pt x="8314796" y="2116026"/>
                  <a:pt x="8262135" y="2164350"/>
                  <a:pt x="8191404" y="2185098"/>
                </a:cubicBezTo>
                <a:cubicBezTo>
                  <a:pt x="8247591" y="2103627"/>
                  <a:pt x="8320305" y="2062387"/>
                  <a:pt x="8386627" y="2013048"/>
                </a:cubicBezTo>
                <a:cubicBezTo>
                  <a:pt x="8416814" y="1990530"/>
                  <a:pt x="8444796" y="1961687"/>
                  <a:pt x="8481372" y="1949543"/>
                </a:cubicBezTo>
                <a:cubicBezTo>
                  <a:pt x="8494374" y="1945242"/>
                  <a:pt x="8515746" y="1936133"/>
                  <a:pt x="8505390" y="1912097"/>
                </a:cubicBezTo>
                <a:cubicBezTo>
                  <a:pt x="8496577" y="1892110"/>
                  <a:pt x="8479170" y="1898180"/>
                  <a:pt x="8463305" y="1904000"/>
                </a:cubicBezTo>
                <a:cubicBezTo>
                  <a:pt x="8425186" y="1918424"/>
                  <a:pt x="8385745" y="1918675"/>
                  <a:pt x="8334185" y="1918424"/>
                </a:cubicBezTo>
                <a:cubicBezTo>
                  <a:pt x="8377372" y="1852386"/>
                  <a:pt x="8456476" y="1872121"/>
                  <a:pt x="8493491" y="1802796"/>
                </a:cubicBezTo>
                <a:cubicBezTo>
                  <a:pt x="8447220" y="1790650"/>
                  <a:pt x="8411525" y="1815699"/>
                  <a:pt x="8374066" y="1820506"/>
                </a:cubicBezTo>
                <a:cubicBezTo>
                  <a:pt x="8340136" y="1824807"/>
                  <a:pt x="8331762" y="1813170"/>
                  <a:pt x="8339694" y="1774964"/>
                </a:cubicBezTo>
                <a:cubicBezTo>
                  <a:pt x="8352032" y="1715506"/>
                  <a:pt x="8333524" y="1685145"/>
                  <a:pt x="8284168" y="1701338"/>
                </a:cubicBezTo>
                <a:cubicBezTo>
                  <a:pt x="8238339" y="1716518"/>
                  <a:pt x="8233491" y="1694255"/>
                  <a:pt x="8245831" y="1660350"/>
                </a:cubicBezTo>
                <a:cubicBezTo>
                  <a:pt x="8263456" y="1611014"/>
                  <a:pt x="8243407" y="1572809"/>
                  <a:pt x="8229745" y="1531315"/>
                </a:cubicBezTo>
                <a:cubicBezTo>
                  <a:pt x="8208812" y="1468061"/>
                  <a:pt x="8217625" y="1437193"/>
                  <a:pt x="8262796" y="1390134"/>
                </a:cubicBezTo>
                <a:cubicBezTo>
                  <a:pt x="8288134" y="1363818"/>
                  <a:pt x="8315455" y="1341556"/>
                  <a:pt x="8352254" y="1318785"/>
                </a:cubicBezTo>
                <a:cubicBezTo>
                  <a:pt x="8267422" y="1306387"/>
                  <a:pt x="8356441" y="1264640"/>
                  <a:pt x="8326473" y="1238579"/>
                </a:cubicBezTo>
                <a:cubicBezTo>
                  <a:pt x="8266541" y="1227953"/>
                  <a:pt x="8217625" y="1310940"/>
                  <a:pt x="8136099" y="1287158"/>
                </a:cubicBezTo>
                <a:cubicBezTo>
                  <a:pt x="8236795" y="1215300"/>
                  <a:pt x="8348067" y="1191772"/>
                  <a:pt x="8420998" y="1096134"/>
                </a:cubicBezTo>
                <a:cubicBezTo>
                  <a:pt x="8404254" y="1074374"/>
                  <a:pt x="8387508" y="1094616"/>
                  <a:pt x="8373186" y="1086520"/>
                </a:cubicBezTo>
                <a:cubicBezTo>
                  <a:pt x="8373627" y="1081460"/>
                  <a:pt x="8372523" y="1073868"/>
                  <a:pt x="8375169" y="1071592"/>
                </a:cubicBezTo>
                <a:cubicBezTo>
                  <a:pt x="8429592" y="1019471"/>
                  <a:pt x="8430475" y="1018207"/>
                  <a:pt x="8372084" y="979748"/>
                </a:cubicBezTo>
                <a:cubicBezTo>
                  <a:pt x="8351592" y="966338"/>
                  <a:pt x="8353356" y="954446"/>
                  <a:pt x="8364151" y="937495"/>
                </a:cubicBezTo>
                <a:cubicBezTo>
                  <a:pt x="8371865" y="925603"/>
                  <a:pt x="8381118" y="914977"/>
                  <a:pt x="8376711" y="888916"/>
                </a:cubicBezTo>
                <a:cubicBezTo>
                  <a:pt x="8344763" y="922315"/>
                  <a:pt x="8190304" y="911434"/>
                  <a:pt x="8162981" y="907892"/>
                </a:cubicBezTo>
                <a:cubicBezTo>
                  <a:pt x="8132354" y="904098"/>
                  <a:pt x="8102167" y="887905"/>
                  <a:pt x="8069999" y="896759"/>
                </a:cubicBezTo>
                <a:cubicBezTo>
                  <a:pt x="8044219" y="903846"/>
                  <a:pt x="7924795" y="972411"/>
                  <a:pt x="7907827" y="893724"/>
                </a:cubicBezTo>
                <a:cubicBezTo>
                  <a:pt x="7906945" y="889928"/>
                  <a:pt x="7858693" y="898785"/>
                  <a:pt x="7832692" y="903085"/>
                </a:cubicBezTo>
                <a:cubicBezTo>
                  <a:pt x="7809776" y="906628"/>
                  <a:pt x="7783996" y="922315"/>
                  <a:pt x="7768573" y="890942"/>
                </a:cubicBezTo>
                <a:cubicBezTo>
                  <a:pt x="7759538" y="872471"/>
                  <a:pt x="7796776" y="836797"/>
                  <a:pt x="7830048" y="833761"/>
                </a:cubicBezTo>
                <a:cubicBezTo>
                  <a:pt x="7858913" y="830976"/>
                  <a:pt x="7889099" y="826928"/>
                  <a:pt x="7916642" y="834519"/>
                </a:cubicBezTo>
                <a:cubicBezTo>
                  <a:pt x="7950573" y="843629"/>
                  <a:pt x="7968860" y="828954"/>
                  <a:pt x="7978337" y="797328"/>
                </a:cubicBezTo>
                <a:cubicBezTo>
                  <a:pt x="7988911" y="762412"/>
                  <a:pt x="8009185" y="746217"/>
                  <a:pt x="8037167" y="730024"/>
                </a:cubicBezTo>
                <a:cubicBezTo>
                  <a:pt x="8105033" y="690810"/>
                  <a:pt x="8170253" y="645520"/>
                  <a:pt x="8244728" y="622748"/>
                </a:cubicBezTo>
                <a:cubicBezTo>
                  <a:pt x="8259491" y="618194"/>
                  <a:pt x="8275796" y="612121"/>
                  <a:pt x="8282626" y="582014"/>
                </a:cubicBezTo>
                <a:cubicBezTo>
                  <a:pt x="8081014" y="627049"/>
                  <a:pt x="7897251" y="744448"/>
                  <a:pt x="7689250" y="737616"/>
                </a:cubicBezTo>
                <a:cubicBezTo>
                  <a:pt x="7746098" y="700423"/>
                  <a:pt x="7811978" y="698398"/>
                  <a:pt x="7872573" y="672339"/>
                </a:cubicBezTo>
                <a:cubicBezTo>
                  <a:pt x="7829607" y="652856"/>
                  <a:pt x="7789284" y="673097"/>
                  <a:pt x="7748521" y="684231"/>
                </a:cubicBezTo>
                <a:cubicBezTo>
                  <a:pt x="7714368" y="693337"/>
                  <a:pt x="7683521" y="694856"/>
                  <a:pt x="7679775" y="640460"/>
                </a:cubicBezTo>
                <a:cubicBezTo>
                  <a:pt x="7681099" y="636918"/>
                  <a:pt x="7680878" y="632363"/>
                  <a:pt x="7680657" y="628062"/>
                </a:cubicBezTo>
                <a:cubicBezTo>
                  <a:pt x="7692117" y="605544"/>
                  <a:pt x="7709962" y="593905"/>
                  <a:pt x="7731115" y="587326"/>
                </a:cubicBezTo>
                <a:cubicBezTo>
                  <a:pt x="7743895" y="583278"/>
                  <a:pt x="7760860" y="577206"/>
                  <a:pt x="7760642" y="561014"/>
                </a:cubicBezTo>
                <a:cubicBezTo>
                  <a:pt x="7759980" y="501050"/>
                  <a:pt x="7800743" y="483591"/>
                  <a:pt x="7841505" y="466134"/>
                </a:cubicBezTo>
                <a:cubicBezTo>
                  <a:pt x="7818810" y="436279"/>
                  <a:pt x="7800963" y="458290"/>
                  <a:pt x="7783776" y="456014"/>
                </a:cubicBezTo>
                <a:cubicBezTo>
                  <a:pt x="7772539" y="454495"/>
                  <a:pt x="7762403" y="451713"/>
                  <a:pt x="7762403" y="436279"/>
                </a:cubicBezTo>
                <a:cubicBezTo>
                  <a:pt x="7762183" y="423374"/>
                  <a:pt x="7767472" y="408699"/>
                  <a:pt x="7778488" y="408448"/>
                </a:cubicBezTo>
                <a:cubicBezTo>
                  <a:pt x="7847454" y="406170"/>
                  <a:pt x="7885573" y="323182"/>
                  <a:pt x="7957184" y="322929"/>
                </a:cubicBezTo>
                <a:cubicBezTo>
                  <a:pt x="7999930" y="322929"/>
                  <a:pt x="7934928" y="276122"/>
                  <a:pt x="7971064" y="256639"/>
                </a:cubicBezTo>
                <a:cubicBezTo>
                  <a:pt x="7978998" y="252337"/>
                  <a:pt x="7950352" y="245762"/>
                  <a:pt x="7937572" y="246773"/>
                </a:cubicBezTo>
                <a:cubicBezTo>
                  <a:pt x="7925014" y="247784"/>
                  <a:pt x="7913777" y="260182"/>
                  <a:pt x="7898573" y="251326"/>
                </a:cubicBezTo>
                <a:cubicBezTo>
                  <a:pt x="7890201" y="219701"/>
                  <a:pt x="7911793" y="208061"/>
                  <a:pt x="7929642" y="199206"/>
                </a:cubicBezTo>
                <a:cubicBezTo>
                  <a:pt x="7970845" y="178712"/>
                  <a:pt x="8010947" y="153918"/>
                  <a:pt x="8056117" y="146580"/>
                </a:cubicBezTo>
                <a:cubicBezTo>
                  <a:pt x="8072200" y="144050"/>
                  <a:pt x="8032981" y="110146"/>
                  <a:pt x="8025270" y="98255"/>
                </a:cubicBezTo>
                <a:cubicBezTo>
                  <a:pt x="8070715" y="67008"/>
                  <a:pt x="8118460" y="43968"/>
                  <a:pt x="8167695" y="25407"/>
                </a:cubicBezTo>
                <a:lnTo>
                  <a:pt x="8251347" y="1"/>
                </a:lnTo>
                <a:close/>
                <a:moveTo>
                  <a:pt x="0" y="0"/>
                </a:moveTo>
                <a:lnTo>
                  <a:pt x="10023511" y="0"/>
                </a:lnTo>
                <a:lnTo>
                  <a:pt x="10081290" y="36752"/>
                </a:lnTo>
                <a:cubicBezTo>
                  <a:pt x="10124649" y="57526"/>
                  <a:pt x="10173137" y="74130"/>
                  <a:pt x="10208104" y="111776"/>
                </a:cubicBezTo>
                <a:cubicBezTo>
                  <a:pt x="10094034" y="141768"/>
                  <a:pt x="9991464" y="172070"/>
                  <a:pt x="9887339" y="194718"/>
                </a:cubicBezTo>
                <a:cubicBezTo>
                  <a:pt x="9776996" y="218591"/>
                  <a:pt x="9683441" y="283171"/>
                  <a:pt x="9575589" y="311942"/>
                </a:cubicBezTo>
                <a:cubicBezTo>
                  <a:pt x="9552585" y="318064"/>
                  <a:pt x="9524923" y="339488"/>
                  <a:pt x="9516842" y="360299"/>
                </a:cubicBezTo>
                <a:cubicBezTo>
                  <a:pt x="9490734" y="427634"/>
                  <a:pt x="8969489" y="616477"/>
                  <a:pt x="9031031" y="676463"/>
                </a:cubicBezTo>
                <a:cubicBezTo>
                  <a:pt x="9056518" y="701256"/>
                  <a:pt x="9089464" y="719007"/>
                  <a:pt x="9123967" y="743493"/>
                </a:cubicBezTo>
                <a:cubicBezTo>
                  <a:pt x="9072057" y="789708"/>
                  <a:pt x="9013626" y="809909"/>
                  <a:pt x="8951461" y="823681"/>
                </a:cubicBezTo>
                <a:cubicBezTo>
                  <a:pt x="8932810" y="827966"/>
                  <a:pt x="8914473" y="836535"/>
                  <a:pt x="8912607" y="857348"/>
                </a:cubicBezTo>
                <a:cubicBezTo>
                  <a:pt x="8910744" y="879078"/>
                  <a:pt x="8929704" y="887646"/>
                  <a:pt x="8945555" y="897749"/>
                </a:cubicBezTo>
                <a:cubicBezTo>
                  <a:pt x="8967622" y="911826"/>
                  <a:pt x="8989069" y="924071"/>
                  <a:pt x="9017042" y="925907"/>
                </a:cubicBezTo>
                <a:cubicBezTo>
                  <a:pt x="9063046" y="928661"/>
                  <a:pt x="9085112" y="967837"/>
                  <a:pt x="9111842" y="997218"/>
                </a:cubicBezTo>
                <a:cubicBezTo>
                  <a:pt x="9126761" y="1013747"/>
                  <a:pt x="9134223" y="1047106"/>
                  <a:pt x="9108115" y="1052922"/>
                </a:cubicBezTo>
                <a:cubicBezTo>
                  <a:pt x="9045328" y="1067003"/>
                  <a:pt x="9050302" y="1107708"/>
                  <a:pt x="9051854" y="1153924"/>
                </a:cubicBezTo>
                <a:cubicBezTo>
                  <a:pt x="9054030" y="1211159"/>
                  <a:pt x="9091019" y="1237479"/>
                  <a:pt x="9136399" y="1259517"/>
                </a:cubicBezTo>
                <a:cubicBezTo>
                  <a:pt x="9151940" y="1267167"/>
                  <a:pt x="9174006" y="1266862"/>
                  <a:pt x="9179914" y="1290735"/>
                </a:cubicBezTo>
                <a:cubicBezTo>
                  <a:pt x="9154426" y="1313384"/>
                  <a:pt x="9123344" y="1295021"/>
                  <a:pt x="9095990" y="1301447"/>
                </a:cubicBezTo>
                <a:cubicBezTo>
                  <a:pt x="9073302" y="1306649"/>
                  <a:pt x="9035692" y="1303896"/>
                  <a:pt x="9066775" y="1345520"/>
                </a:cubicBezTo>
                <a:cubicBezTo>
                  <a:pt x="9075790" y="1357456"/>
                  <a:pt x="9065221" y="1366640"/>
                  <a:pt x="9053719" y="1367557"/>
                </a:cubicBezTo>
                <a:cubicBezTo>
                  <a:pt x="8961718" y="1377045"/>
                  <a:pt x="9003989" y="1461214"/>
                  <a:pt x="8974460" y="1505592"/>
                </a:cubicBezTo>
                <a:cubicBezTo>
                  <a:pt x="8966381" y="1517834"/>
                  <a:pt x="8975084" y="1538952"/>
                  <a:pt x="8987827" y="1544155"/>
                </a:cubicBezTo>
                <a:cubicBezTo>
                  <a:pt x="9069261" y="1578436"/>
                  <a:pt x="9080451" y="1660155"/>
                  <a:pt x="9119926" y="1730550"/>
                </a:cubicBezTo>
                <a:cubicBezTo>
                  <a:pt x="9077031" y="1758400"/>
                  <a:pt x="9025747" y="1764521"/>
                  <a:pt x="8979435" y="1782580"/>
                </a:cubicBezTo>
                <a:cubicBezTo>
                  <a:pt x="8931257" y="1801556"/>
                  <a:pt x="8931257" y="1815635"/>
                  <a:pt x="8971042" y="1870725"/>
                </a:cubicBezTo>
                <a:cubicBezTo>
                  <a:pt x="8867539" y="1882663"/>
                  <a:pt x="8867539" y="1882663"/>
                  <a:pt x="8899553" y="1969279"/>
                </a:cubicBezTo>
                <a:cubicBezTo>
                  <a:pt x="8812832" y="1977237"/>
                  <a:pt x="8755644" y="2018249"/>
                  <a:pt x="8742279" y="2107927"/>
                </a:cubicBezTo>
                <a:cubicBezTo>
                  <a:pt x="8735751" y="2151388"/>
                  <a:pt x="8696588" y="2171892"/>
                  <a:pt x="8653074" y="2200970"/>
                </a:cubicBezTo>
                <a:cubicBezTo>
                  <a:pt x="8707155" y="2229129"/>
                  <a:pt x="8743833" y="2287892"/>
                  <a:pt x="8806929" y="2225759"/>
                </a:cubicBezTo>
                <a:cubicBezTo>
                  <a:pt x="8829929" y="2203112"/>
                  <a:pt x="8827757" y="2231882"/>
                  <a:pt x="8830862" y="2240145"/>
                </a:cubicBezTo>
                <a:cubicBezTo>
                  <a:pt x="8838321" y="2260344"/>
                  <a:pt x="8822781" y="2273813"/>
                  <a:pt x="8812524" y="2289115"/>
                </a:cubicBezTo>
                <a:cubicBezTo>
                  <a:pt x="8802578" y="2304419"/>
                  <a:pt x="8790765" y="2320639"/>
                  <a:pt x="8787969" y="2337782"/>
                </a:cubicBezTo>
                <a:cubicBezTo>
                  <a:pt x="8786105" y="2349717"/>
                  <a:pt x="8795118" y="2367161"/>
                  <a:pt x="8805064" y="2376038"/>
                </a:cubicBezTo>
                <a:cubicBezTo>
                  <a:pt x="8857283" y="2422866"/>
                  <a:pt x="8826201" y="2528152"/>
                  <a:pt x="8925043" y="2541620"/>
                </a:cubicBezTo>
                <a:cubicBezTo>
                  <a:pt x="8969489" y="2547739"/>
                  <a:pt x="8990934" y="2586304"/>
                  <a:pt x="9023571" y="2607422"/>
                </a:cubicBezTo>
                <a:cubicBezTo>
                  <a:pt x="9137020" y="2681183"/>
                  <a:pt x="9212861" y="2776063"/>
                  <a:pt x="9247982" y="2906447"/>
                </a:cubicBezTo>
                <a:cubicBezTo>
                  <a:pt x="9257617" y="2942562"/>
                  <a:pt x="9294606" y="2971640"/>
                  <a:pt x="9318539" y="3003469"/>
                </a:cubicBezTo>
                <a:cubicBezTo>
                  <a:pt x="9307037" y="3026730"/>
                  <a:pt x="9244252" y="2976535"/>
                  <a:pt x="9266320" y="3037747"/>
                </a:cubicBezTo>
                <a:cubicBezTo>
                  <a:pt x="9283104" y="3083658"/>
                  <a:pt x="9325999" y="3112122"/>
                  <a:pt x="9366406" y="3139362"/>
                </a:cubicBezTo>
                <a:cubicBezTo>
                  <a:pt x="9412407" y="3170274"/>
                  <a:pt x="9463381" y="3195065"/>
                  <a:pt x="9484207" y="3252299"/>
                </a:cubicBezTo>
                <a:cubicBezTo>
                  <a:pt x="9488559" y="3264542"/>
                  <a:pt x="9502544" y="3277397"/>
                  <a:pt x="9514977" y="3282295"/>
                </a:cubicBezTo>
                <a:cubicBezTo>
                  <a:pt x="10163348" y="4289552"/>
                  <a:pt x="11759406" y="4296285"/>
                  <a:pt x="11943411" y="4289244"/>
                </a:cubicBezTo>
                <a:cubicBezTo>
                  <a:pt x="11999126" y="4287025"/>
                  <a:pt x="12054083" y="4281478"/>
                  <a:pt x="12108408" y="4273195"/>
                </a:cubicBezTo>
                <a:lnTo>
                  <a:pt x="12192000" y="425636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194880"/>
                </a:lnTo>
                <a:lnTo>
                  <a:pt x="31834" y="6201329"/>
                </a:lnTo>
                <a:cubicBezTo>
                  <a:pt x="102913" y="6212232"/>
                  <a:pt x="174818" y="6219534"/>
                  <a:pt x="247714" y="6222455"/>
                </a:cubicBezTo>
                <a:cubicBezTo>
                  <a:pt x="488463" y="6231723"/>
                  <a:pt x="2576720" y="6222861"/>
                  <a:pt x="3425038" y="4896951"/>
                </a:cubicBezTo>
                <a:cubicBezTo>
                  <a:pt x="3441305" y="4890503"/>
                  <a:pt x="3459603" y="4873582"/>
                  <a:pt x="3465296" y="4857465"/>
                </a:cubicBezTo>
                <a:cubicBezTo>
                  <a:pt x="3492545" y="4782125"/>
                  <a:pt x="3559239" y="4749491"/>
                  <a:pt x="3619425" y="4708800"/>
                </a:cubicBezTo>
                <a:cubicBezTo>
                  <a:pt x="3672294" y="4672942"/>
                  <a:pt x="3728417" y="4635474"/>
                  <a:pt x="3750377" y="4575039"/>
                </a:cubicBezTo>
                <a:cubicBezTo>
                  <a:pt x="3779250" y="4494462"/>
                  <a:pt x="3697103" y="4560536"/>
                  <a:pt x="3682054" y="4529916"/>
                </a:cubicBezTo>
                <a:cubicBezTo>
                  <a:pt x="3713368" y="4488018"/>
                  <a:pt x="3761764" y="4449741"/>
                  <a:pt x="3774370" y="4402201"/>
                </a:cubicBezTo>
                <a:cubicBezTo>
                  <a:pt x="3820322" y="4230569"/>
                  <a:pt x="3919551" y="4105673"/>
                  <a:pt x="4067986" y="4008578"/>
                </a:cubicBezTo>
                <a:cubicBezTo>
                  <a:pt x="4110687" y="3980778"/>
                  <a:pt x="4138745" y="3930013"/>
                  <a:pt x="4196899" y="3921958"/>
                </a:cubicBezTo>
                <a:cubicBezTo>
                  <a:pt x="4326221" y="3904229"/>
                  <a:pt x="4285554" y="3765635"/>
                  <a:pt x="4353877" y="3703994"/>
                </a:cubicBezTo>
                <a:cubicBezTo>
                  <a:pt x="4366890" y="3692307"/>
                  <a:pt x="4378682" y="3669346"/>
                  <a:pt x="4376244" y="3653635"/>
                </a:cubicBezTo>
                <a:cubicBezTo>
                  <a:pt x="4372586" y="3631068"/>
                  <a:pt x="4357130" y="3609716"/>
                  <a:pt x="4344116" y="3589571"/>
                </a:cubicBezTo>
                <a:cubicBezTo>
                  <a:pt x="4330695" y="3569428"/>
                  <a:pt x="4310365" y="3551699"/>
                  <a:pt x="4320122" y="3525109"/>
                </a:cubicBezTo>
                <a:cubicBezTo>
                  <a:pt x="4324186" y="3514233"/>
                  <a:pt x="4321344" y="3476360"/>
                  <a:pt x="4351436" y="3506172"/>
                </a:cubicBezTo>
                <a:cubicBezTo>
                  <a:pt x="4433989" y="3587961"/>
                  <a:pt x="4481978" y="3510608"/>
                  <a:pt x="4552738" y="3473540"/>
                </a:cubicBezTo>
                <a:cubicBezTo>
                  <a:pt x="4495805" y="3435264"/>
                  <a:pt x="4444564" y="3408272"/>
                  <a:pt x="4436023" y="3351063"/>
                </a:cubicBezTo>
                <a:cubicBezTo>
                  <a:pt x="4418537" y="3233014"/>
                  <a:pt x="4343713" y="3179029"/>
                  <a:pt x="4230249" y="3168552"/>
                </a:cubicBezTo>
                <a:cubicBezTo>
                  <a:pt x="4272135" y="3054536"/>
                  <a:pt x="4272135" y="3054536"/>
                  <a:pt x="4136714" y="3038821"/>
                </a:cubicBezTo>
                <a:cubicBezTo>
                  <a:pt x="4188768" y="2966303"/>
                  <a:pt x="4188768" y="2947770"/>
                  <a:pt x="4125732" y="2922790"/>
                </a:cubicBezTo>
                <a:cubicBezTo>
                  <a:pt x="4065138" y="2899019"/>
                  <a:pt x="3998039" y="2890960"/>
                  <a:pt x="3941916" y="2854300"/>
                </a:cubicBezTo>
                <a:cubicBezTo>
                  <a:pt x="3993565" y="2761635"/>
                  <a:pt x="4008205" y="2654064"/>
                  <a:pt x="4114752" y="2608938"/>
                </a:cubicBezTo>
                <a:cubicBezTo>
                  <a:pt x="4131425" y="2602090"/>
                  <a:pt x="4142812" y="2574290"/>
                  <a:pt x="4132241" y="2558175"/>
                </a:cubicBezTo>
                <a:cubicBezTo>
                  <a:pt x="4093606" y="2499757"/>
                  <a:pt x="4148913" y="2388961"/>
                  <a:pt x="4028540" y="2376472"/>
                </a:cubicBezTo>
                <a:cubicBezTo>
                  <a:pt x="4013491" y="2375264"/>
                  <a:pt x="3999664" y="2363176"/>
                  <a:pt x="4011458" y="2347463"/>
                </a:cubicBezTo>
                <a:cubicBezTo>
                  <a:pt x="4052127" y="2292671"/>
                  <a:pt x="4002918" y="2296296"/>
                  <a:pt x="3973233" y="2289447"/>
                </a:cubicBezTo>
                <a:cubicBezTo>
                  <a:pt x="3937444" y="2280989"/>
                  <a:pt x="3896777" y="2305160"/>
                  <a:pt x="3863429" y="2275346"/>
                </a:cubicBezTo>
                <a:cubicBezTo>
                  <a:pt x="3871158" y="2243921"/>
                  <a:pt x="3900029" y="2244323"/>
                  <a:pt x="3920363" y="2234252"/>
                </a:cubicBezTo>
                <a:cubicBezTo>
                  <a:pt x="3979737" y="2205242"/>
                  <a:pt x="4028133" y="2170596"/>
                  <a:pt x="4030981" y="2095254"/>
                </a:cubicBezTo>
                <a:cubicBezTo>
                  <a:pt x="4033011" y="2034418"/>
                  <a:pt x="4039518" y="1980835"/>
                  <a:pt x="3957370" y="1962300"/>
                </a:cubicBezTo>
                <a:cubicBezTo>
                  <a:pt x="3923211" y="1954644"/>
                  <a:pt x="3932973" y="1910731"/>
                  <a:pt x="3952493" y="1888974"/>
                </a:cubicBezTo>
                <a:cubicBezTo>
                  <a:pt x="3987466" y="1850298"/>
                  <a:pt x="4016337" y="1798729"/>
                  <a:pt x="4076527" y="1795102"/>
                </a:cubicBezTo>
                <a:cubicBezTo>
                  <a:pt x="4113127" y="1792686"/>
                  <a:pt x="4141188" y="1776567"/>
                  <a:pt x="4170061" y="1758036"/>
                </a:cubicBezTo>
                <a:cubicBezTo>
                  <a:pt x="4190800" y="1744738"/>
                  <a:pt x="4215607" y="1733459"/>
                  <a:pt x="4213168" y="1704855"/>
                </a:cubicBezTo>
                <a:cubicBezTo>
                  <a:pt x="4210729" y="1677458"/>
                  <a:pt x="4186736" y="1666177"/>
                  <a:pt x="4162334" y="1660537"/>
                </a:cubicBezTo>
                <a:cubicBezTo>
                  <a:pt x="4080998" y="1642407"/>
                  <a:pt x="4004547" y="1615816"/>
                  <a:pt x="3936629" y="1554980"/>
                </a:cubicBezTo>
                <a:cubicBezTo>
                  <a:pt x="3981773" y="1522748"/>
                  <a:pt x="4024878" y="1499381"/>
                  <a:pt x="4058225" y="1466745"/>
                </a:cubicBezTo>
                <a:cubicBezTo>
                  <a:pt x="4138745" y="1387782"/>
                  <a:pt x="3456757" y="1139198"/>
                  <a:pt x="3422598" y="1050561"/>
                </a:cubicBezTo>
                <a:cubicBezTo>
                  <a:pt x="3412025" y="1023165"/>
                  <a:pt x="3375832" y="994964"/>
                  <a:pt x="3345734" y="986905"/>
                </a:cubicBezTo>
                <a:cubicBezTo>
                  <a:pt x="3204622" y="949033"/>
                  <a:pt x="3082216" y="864022"/>
                  <a:pt x="2937846" y="832596"/>
                </a:cubicBezTo>
                <a:cubicBezTo>
                  <a:pt x="2801610" y="802784"/>
                  <a:pt x="2667409" y="762896"/>
                  <a:pt x="2518162" y="723416"/>
                </a:cubicBezTo>
                <a:cubicBezTo>
                  <a:pt x="2609662" y="624304"/>
                  <a:pt x="2771925" y="635989"/>
                  <a:pt x="2809744" y="492962"/>
                </a:cubicBezTo>
                <a:cubicBezTo>
                  <a:pt x="2662121" y="455896"/>
                  <a:pt x="2506776" y="498201"/>
                  <a:pt x="2364438" y="439377"/>
                </a:cubicBezTo>
                <a:cubicBezTo>
                  <a:pt x="2352239" y="434141"/>
                  <a:pt x="2335563" y="439377"/>
                  <a:pt x="2320927" y="440989"/>
                </a:cubicBezTo>
                <a:cubicBezTo>
                  <a:pt x="2027715" y="472415"/>
                  <a:pt x="1735723" y="445019"/>
                  <a:pt x="1446580" y="405533"/>
                </a:cubicBezTo>
                <a:cubicBezTo>
                  <a:pt x="1030148" y="349132"/>
                  <a:pt x="612089" y="313274"/>
                  <a:pt x="193217" y="287890"/>
                </a:cubicBezTo>
                <a:lnTo>
                  <a:pt x="0" y="2774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E8FCAF-E2D3-BC39-1BE7-9D020FD4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3598185"/>
            <a:ext cx="6402790" cy="1437839"/>
          </a:xfrm>
        </p:spPr>
        <p:txBody>
          <a:bodyPr anchor="b">
            <a:normAutofit/>
          </a:bodyPr>
          <a:lstStyle/>
          <a:p>
            <a:r>
              <a:rPr lang="cs-CZ" sz="4400"/>
              <a:t>Výběr ze studijní literatury</a:t>
            </a:r>
          </a:p>
        </p:txBody>
      </p:sp>
      <p:pic>
        <p:nvPicPr>
          <p:cNvPr id="1026" name="Picture 2" descr="Transakční analýza - Hennig Gudrun | Knihy Grada">
            <a:extLst>
              <a:ext uri="{FF2B5EF4-FFF2-40B4-BE49-F238E27FC236}">
                <a16:creationId xmlns:a16="http://schemas.microsoft.com/office/drawing/2014/main" id="{AD53B336-C6CE-5AA4-49A2-481A0535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23" y="1424913"/>
            <a:ext cx="2428268" cy="35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k si lidé hrají - Eric Berne od 234 Kč - Heureka.cz">
            <a:extLst>
              <a:ext uri="{FF2B5EF4-FFF2-40B4-BE49-F238E27FC236}">
                <a16:creationId xmlns:a16="http://schemas.microsoft.com/office/drawing/2014/main" id="{34FA79D1-FC6A-1147-8407-EAA57195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373" y="501650"/>
            <a:ext cx="2427981" cy="24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ansakční analýza v poradenství a psychoterapii bazar knih | Databáze knih">
            <a:extLst>
              <a:ext uri="{FF2B5EF4-FFF2-40B4-BE49-F238E27FC236}">
                <a16:creationId xmlns:a16="http://schemas.microsoft.com/office/drawing/2014/main" id="{DCA810BE-18AA-7F29-0AFB-EBCBBBF7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221" y="634310"/>
            <a:ext cx="1942874" cy="26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Content Placeholder 1045">
            <a:extLst>
              <a:ext uri="{FF2B5EF4-FFF2-40B4-BE49-F238E27FC236}">
                <a16:creationId xmlns:a16="http://schemas.microsoft.com/office/drawing/2014/main" id="{738ADBDF-C825-0FF7-829F-46090E45C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0" y="5104263"/>
            <a:ext cx="6402790" cy="125208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34585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33790-1B64-F0F4-025D-894141E4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Rodičovské </a:t>
            </a:r>
            <a:r>
              <a:rPr lang="cs-CZ" b="1" dirty="0" err="1"/>
              <a:t>příkazy_povolení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29FA2B-E393-EC16-7CC6-CA52509C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400" dirty="0"/>
              <a:t>Buď dokonalý (á)!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!</a:t>
            </a:r>
          </a:p>
          <a:p>
            <a:pPr lvl="1">
              <a:defRPr/>
            </a:pPr>
            <a:r>
              <a:rPr lang="cs-CZ" b="1" dirty="0">
                <a:solidFill>
                  <a:srgbClr val="FF0000"/>
                </a:solidFill>
              </a:rPr>
              <a:t>Jsi dobrý (á) takový, jaký (á) jsi!</a:t>
            </a:r>
          </a:p>
          <a:p>
            <a:pPr>
              <a:defRPr/>
            </a:pPr>
            <a:r>
              <a:rPr lang="cs-CZ" sz="2400" dirty="0"/>
              <a:t>Potěš mě! </a:t>
            </a:r>
            <a:r>
              <a:rPr lang="cs-CZ" sz="2400" dirty="0" err="1"/>
              <a:t>Please</a:t>
            </a:r>
            <a:r>
              <a:rPr lang="cs-CZ" sz="2400" dirty="0"/>
              <a:t> </a:t>
            </a:r>
            <a:r>
              <a:rPr lang="cs-CZ" sz="2400" dirty="0" err="1"/>
              <a:t>me</a:t>
            </a:r>
            <a:r>
              <a:rPr lang="cs-CZ" sz="2400" dirty="0"/>
              <a:t>!</a:t>
            </a:r>
          </a:p>
          <a:p>
            <a:pPr lvl="1">
              <a:defRPr/>
            </a:pPr>
            <a:r>
              <a:rPr lang="cs-CZ" b="1" dirty="0">
                <a:solidFill>
                  <a:srgbClr val="FF0000"/>
                </a:solidFill>
              </a:rPr>
              <a:t>Potěš sám sebe!</a:t>
            </a:r>
          </a:p>
          <a:p>
            <a:pPr>
              <a:defRPr/>
            </a:pPr>
            <a:r>
              <a:rPr lang="cs-CZ" sz="2400" dirty="0"/>
              <a:t>Buď silný!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strong</a:t>
            </a:r>
            <a:r>
              <a:rPr lang="cs-CZ" sz="2400" dirty="0"/>
              <a:t>!</a:t>
            </a:r>
          </a:p>
          <a:p>
            <a:pPr lvl="1">
              <a:defRPr/>
            </a:pPr>
            <a:r>
              <a:rPr lang="cs-CZ" b="1" dirty="0">
                <a:solidFill>
                  <a:srgbClr val="FF0000"/>
                </a:solidFill>
              </a:rPr>
              <a:t>Vyjadřuj svobodně své emoce, buď otevřený(á)!</a:t>
            </a:r>
          </a:p>
          <a:p>
            <a:pPr>
              <a:defRPr/>
            </a:pPr>
            <a:r>
              <a:rPr lang="cs-CZ" sz="2400" dirty="0"/>
              <a:t>Vynasnaž se! Try hard!</a:t>
            </a:r>
          </a:p>
          <a:p>
            <a:pPr lvl="1">
              <a:defRPr/>
            </a:pPr>
            <a:r>
              <a:rPr lang="cs-CZ" b="1" dirty="0">
                <a:solidFill>
                  <a:srgbClr val="FF0000"/>
                </a:solidFill>
              </a:rPr>
              <a:t>Běž a udělej to!</a:t>
            </a:r>
          </a:p>
          <a:p>
            <a:pPr>
              <a:defRPr/>
            </a:pPr>
            <a:r>
              <a:rPr lang="cs-CZ" sz="2400" dirty="0"/>
              <a:t>Pospěš si! </a:t>
            </a:r>
            <a:r>
              <a:rPr lang="cs-CZ" sz="2400" dirty="0" err="1"/>
              <a:t>Hurry</a:t>
            </a:r>
            <a:r>
              <a:rPr lang="cs-CZ" sz="2400" dirty="0"/>
              <a:t> up!</a:t>
            </a:r>
          </a:p>
          <a:p>
            <a:pPr lvl="1">
              <a:defRPr/>
            </a:pPr>
            <a:r>
              <a:rPr lang="cs-CZ" b="1" dirty="0">
                <a:solidFill>
                  <a:srgbClr val="FF0000"/>
                </a:solidFill>
              </a:rPr>
              <a:t>Využij v klidu svůj čas!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8201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3D91F-0B23-8A6D-8DD1-DA504B1A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Rodičovské zákazy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6EA6A9-D2ED-D411-D8F5-2C9E017D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Nebuď!</a:t>
            </a:r>
          </a:p>
          <a:p>
            <a:pPr>
              <a:defRPr/>
            </a:pPr>
            <a:r>
              <a:rPr lang="cs-CZ" dirty="0"/>
              <a:t>Nebuď sám/sama sebou!</a:t>
            </a:r>
          </a:p>
          <a:p>
            <a:pPr>
              <a:defRPr/>
            </a:pPr>
            <a:r>
              <a:rPr lang="cs-CZ" dirty="0"/>
              <a:t>Nebuď důležitý(á)!</a:t>
            </a:r>
          </a:p>
          <a:p>
            <a:pPr>
              <a:defRPr/>
            </a:pPr>
            <a:r>
              <a:rPr lang="cs-CZ" dirty="0"/>
              <a:t>Nepatři nikam! Nikomu nevěř! Nebuď blízký(á)!</a:t>
            </a:r>
          </a:p>
          <a:p>
            <a:pPr>
              <a:defRPr/>
            </a:pPr>
            <a:r>
              <a:rPr lang="cs-CZ" dirty="0"/>
              <a:t>Nemysli!</a:t>
            </a:r>
          </a:p>
          <a:p>
            <a:pPr>
              <a:defRPr/>
            </a:pPr>
            <a:r>
              <a:rPr lang="cs-CZ" dirty="0"/>
              <a:t>Nebuď dítětem! Nedospívej!</a:t>
            </a:r>
          </a:p>
          <a:p>
            <a:pPr>
              <a:defRPr/>
            </a:pPr>
            <a:r>
              <a:rPr lang="cs-CZ" dirty="0"/>
              <a:t>Nebuď zdravý(á)! Nebuď normální!</a:t>
            </a:r>
          </a:p>
          <a:p>
            <a:pPr>
              <a:defRPr/>
            </a:pPr>
            <a:r>
              <a:rPr lang="cs-CZ" dirty="0"/>
              <a:t>Nepouštěj se do ničeho! Nedělej! Nedosahuj!</a:t>
            </a:r>
          </a:p>
          <a:p>
            <a:pPr>
              <a:defRPr/>
            </a:pPr>
            <a:r>
              <a:rPr lang="cs-CZ" dirty="0"/>
              <a:t>Nepociťuj! Nepociťuj to, co cítíš!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5762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99530-8A8F-C486-45C2-62C201C8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Rodičovské </a:t>
            </a:r>
            <a:r>
              <a:rPr lang="cs-CZ" b="1" dirty="0" err="1"/>
              <a:t>zákazy_povolení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D55ED6-F3E9-FDBB-EF49-23180171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/>
              <a:t>Nebuď! </a:t>
            </a:r>
            <a:r>
              <a:rPr lang="cs-CZ" b="1" dirty="0">
                <a:solidFill>
                  <a:srgbClr val="FF0000"/>
                </a:solidFill>
              </a:rPr>
              <a:t>Těší nás, že jsi tady!</a:t>
            </a:r>
          </a:p>
          <a:p>
            <a:pPr>
              <a:defRPr/>
            </a:pPr>
            <a:r>
              <a:rPr lang="cs-CZ" dirty="0"/>
              <a:t>Nebuď sám/sama sebou! </a:t>
            </a:r>
            <a:r>
              <a:rPr lang="cs-CZ" b="1" dirty="0">
                <a:solidFill>
                  <a:srgbClr val="FF0000"/>
                </a:solidFill>
              </a:rPr>
              <a:t>Jsem rád(a), že jsi kluk/děvče. Zjisti, kdo skutečně jsi!</a:t>
            </a:r>
          </a:p>
          <a:p>
            <a:pPr>
              <a:defRPr/>
            </a:pPr>
            <a:r>
              <a:rPr lang="cs-CZ" dirty="0"/>
              <a:t>Nebuď důležitý(á)! </a:t>
            </a:r>
            <a:r>
              <a:rPr lang="cs-CZ" b="1" dirty="0">
                <a:solidFill>
                  <a:srgbClr val="FF0000"/>
                </a:solidFill>
              </a:rPr>
              <a:t>Tvoje bytí tady, tvoje potřeby, tvoje pocity, tvoje myšlení, tvůj postoj a zkušenosti jsou pro nás důležité!</a:t>
            </a:r>
          </a:p>
          <a:p>
            <a:pPr>
              <a:defRPr/>
            </a:pPr>
            <a:r>
              <a:rPr lang="cs-CZ" dirty="0"/>
              <a:t>Nepatři nikam! </a:t>
            </a:r>
            <a:r>
              <a:rPr lang="cs-CZ" b="1" dirty="0">
                <a:solidFill>
                  <a:srgbClr val="FF0000"/>
                </a:solidFill>
              </a:rPr>
              <a:t>Je pěkné držet tě, hladit tě, být ti nablízku!</a:t>
            </a:r>
          </a:p>
          <a:p>
            <a:pPr>
              <a:defRPr/>
            </a:pPr>
            <a:r>
              <a:rPr lang="cs-CZ" dirty="0"/>
              <a:t>Nemysli!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Můžeš být zvědavý. Můžeš myslet sám/sama za sebe!</a:t>
            </a:r>
          </a:p>
          <a:p>
            <a:pPr>
              <a:defRPr/>
            </a:pPr>
            <a:r>
              <a:rPr lang="cs-CZ" dirty="0"/>
              <a:t>Nebuď dítětem! Nedospívej! </a:t>
            </a:r>
            <a:r>
              <a:rPr lang="cs-CZ" b="1" dirty="0">
                <a:solidFill>
                  <a:srgbClr val="FF0000"/>
                </a:solidFill>
              </a:rPr>
              <a:t>Tvoje potřeby jsou v pořádku! Mám radost, že rosteš!</a:t>
            </a:r>
          </a:p>
          <a:p>
            <a:pPr>
              <a:defRPr/>
            </a:pPr>
            <a:r>
              <a:rPr lang="cs-CZ" dirty="0"/>
              <a:t>Nebuď zdravý(á)! Nebuď normální! </a:t>
            </a:r>
            <a:r>
              <a:rPr lang="cs-CZ" b="1" dirty="0">
                <a:solidFill>
                  <a:srgbClr val="FF0000"/>
                </a:solidFill>
              </a:rPr>
              <a:t>Starej se o sebe! Ať se ti dobře daří!</a:t>
            </a:r>
          </a:p>
          <a:p>
            <a:pPr>
              <a:defRPr/>
            </a:pPr>
            <a:r>
              <a:rPr lang="cs-CZ" dirty="0"/>
              <a:t>Nedělej! Nedosahuj! </a:t>
            </a:r>
            <a:r>
              <a:rPr lang="cs-CZ" b="1" dirty="0">
                <a:solidFill>
                  <a:srgbClr val="FF0000"/>
                </a:solidFill>
              </a:rPr>
              <a:t>Objevuj svůj svět a něco vyzkoušej! Můžeš něco podniknout, máš naši podporu! Je dobré převzít odpovědnost za vlastní potřeby, pocity a jednání!</a:t>
            </a:r>
          </a:p>
          <a:p>
            <a:pPr>
              <a:defRPr/>
            </a:pPr>
            <a:r>
              <a:rPr lang="cs-CZ" dirty="0"/>
              <a:t>Nepociťuj! Nepociťuj to, co cítíš! </a:t>
            </a:r>
            <a:r>
              <a:rPr lang="cs-CZ" b="1" dirty="0">
                <a:solidFill>
                  <a:srgbClr val="FF0000"/>
                </a:solidFill>
              </a:rPr>
              <a:t>Věř svým pocitům!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386218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1129C-FAAC-F666-1D05-2773021D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Typy scénářů: bez lásky, bez hlavy, bez radosti</a:t>
            </a:r>
            <a:endParaRPr lang="sk-SK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2440A27-1FFD-FF64-779A-E856D9A20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793" y="2011363"/>
            <a:ext cx="7292414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AE268-86E0-8158-A77D-D0A61404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Scénáře jako struktura času života</a:t>
            </a:r>
            <a:endParaRPr lang="sk-SK" b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BCA75C4C-A9AB-5F5C-D5E0-F2921F48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470" y="2011363"/>
            <a:ext cx="8079059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1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89EC5-1FC8-C290-C797-79054CCA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 k analýze scénáře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1A31F1-A1EB-E9C5-681C-1D4C4975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dirty="0"/>
              <a:t>Co se vypráví o tvém porodu?</a:t>
            </a:r>
          </a:p>
          <a:p>
            <a:pPr>
              <a:defRPr/>
            </a:pPr>
            <a:r>
              <a:rPr lang="cs-CZ" dirty="0"/>
              <a:t>Co víš o době před tvým narozením?</a:t>
            </a:r>
          </a:p>
          <a:p>
            <a:pPr>
              <a:defRPr/>
            </a:pPr>
            <a:r>
              <a:rPr lang="cs-CZ" dirty="0"/>
              <a:t>Jak o tobě mluví tvoje matka/otec?</a:t>
            </a:r>
          </a:p>
          <a:p>
            <a:pPr>
              <a:defRPr/>
            </a:pPr>
            <a:r>
              <a:rPr lang="cs-CZ" dirty="0"/>
              <a:t>Jak o tobě mluví jiní příbuzní?</a:t>
            </a:r>
          </a:p>
          <a:p>
            <a:pPr>
              <a:defRPr/>
            </a:pPr>
            <a:r>
              <a:rPr lang="cs-CZ" dirty="0"/>
              <a:t>Jak bylo vybráno tvé jméno?</a:t>
            </a:r>
          </a:p>
          <a:p>
            <a:pPr>
              <a:defRPr/>
            </a:pPr>
            <a:r>
              <a:rPr lang="cs-CZ" dirty="0"/>
              <a:t>Máš přezdívku?</a:t>
            </a:r>
          </a:p>
          <a:p>
            <a:pPr>
              <a:defRPr/>
            </a:pPr>
            <a:r>
              <a:rPr lang="cs-CZ" dirty="0"/>
              <a:t>Čím ses měl/máš podle přání tvých rodičů stát? (I z hlediska poselství v podobě životních vzorů)</a:t>
            </a:r>
          </a:p>
          <a:p>
            <a:pPr>
              <a:defRPr/>
            </a:pPr>
            <a:r>
              <a:rPr lang="cs-CZ" dirty="0"/>
              <a:t>Jaké pocity jsou v tvém životě časté?</a:t>
            </a:r>
          </a:p>
          <a:p>
            <a:pPr>
              <a:defRPr/>
            </a:pPr>
            <a:r>
              <a:rPr lang="cs-CZ" dirty="0"/>
              <a:t>Jak bude vypadat tvůj život za 10, 20, 50….let, bude-li vše pokračovat jako nyní?</a:t>
            </a:r>
          </a:p>
          <a:p>
            <a:pPr>
              <a:defRPr/>
            </a:pPr>
            <a:r>
              <a:rPr lang="cs-CZ" dirty="0"/>
              <a:t>Jak by vypadala tvá socha na náměstí? (Zkus si prakticky)</a:t>
            </a:r>
          </a:p>
          <a:p>
            <a:pPr>
              <a:defRPr/>
            </a:pPr>
            <a:r>
              <a:rPr lang="cs-CZ" dirty="0"/>
              <a:t>Co by vyjadřovala?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i="1" dirty="0"/>
              <a:t>15 minut samostatná práce, 20 minut sdílení v triádách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2117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94F6EA-879E-6AB6-D1D7-99CF18ED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Typické známky vlivu scénáře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2A80C1-0A20-E922-50B4-92768B29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100"/>
              <a:t>Zmnožená opakování konfliktů a problémů, stereotypní způsoby myšlení a stereotypní pocity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Odosobněná vyjádření (stává se mi…, člověk prožívá…)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Přílišné lpění nebo naopak bagatelizace problematických dětských zážitků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Silná závislost na rodičích, nadřízených, veřejném mínění..)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Pseudoracionální vysvětlování a zdůvodňování (racionalizace)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Magická očekávání (čas, zachránce, zázrak)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Lpění na dětstkých iluzích o vlastní nebo cizí důležitosti (grandiozita)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Upřednostňování fantazie před realitou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Šibeniční humor (vysmívání se vlastnímu utrpení)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Zmnožení kondicionálních výroků (kdybych …byl/a, tak bych…)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Nedostatek alternativ (nemohu jinak)</a:t>
            </a:r>
          </a:p>
          <a:p>
            <a:pPr>
              <a:lnSpc>
                <a:spcPct val="90000"/>
              </a:lnSpc>
              <a:defRPr/>
            </a:pPr>
            <a:r>
              <a:rPr lang="cs-CZ" sz="1100"/>
              <a:t>Výrazné zevšeobecňování (vždy, nikdy, vůbec…)</a:t>
            </a:r>
          </a:p>
          <a:p>
            <a:pPr>
              <a:lnSpc>
                <a:spcPct val="90000"/>
              </a:lnSpc>
            </a:pPr>
            <a:endParaRPr lang="sk-SK" sz="1100"/>
          </a:p>
        </p:txBody>
      </p:sp>
      <p:pic>
        <p:nvPicPr>
          <p:cNvPr id="5" name="Picture 4" descr="Mat v šachové partii">
            <a:extLst>
              <a:ext uri="{FF2B5EF4-FFF2-40B4-BE49-F238E27FC236}">
                <a16:creationId xmlns:a16="http://schemas.microsoft.com/office/drawing/2014/main" id="{8F0EBE4E-0361-8426-813E-D94C85DD2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r="4562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7118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F0849-FA68-4120-B6DF-DC7D9BCC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Cíle psychoterapeutického procesu v TA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2E7E0D-33C6-37AF-752F-9C6C23FB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cs-CZ" dirty="0"/>
              <a:t>Autonomie</a:t>
            </a:r>
          </a:p>
          <a:p>
            <a:pPr>
              <a:defRPr/>
            </a:pPr>
            <a:r>
              <a:rPr lang="cs-CZ" dirty="0"/>
              <a:t>Vnímavost</a:t>
            </a:r>
          </a:p>
          <a:p>
            <a:pPr>
              <a:defRPr/>
            </a:pPr>
            <a:r>
              <a:rPr lang="cs-CZ" dirty="0"/>
              <a:t>Spontánnost</a:t>
            </a:r>
          </a:p>
          <a:p>
            <a:pPr>
              <a:defRPr/>
            </a:pPr>
            <a:r>
              <a:rPr lang="cs-CZ" dirty="0"/>
              <a:t>Blízkost</a:t>
            </a:r>
          </a:p>
          <a:p>
            <a:endParaRPr lang="sk-SK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chemeClr val="accent1"/>
                </a:solidFill>
              </a:rPr>
              <a:t>Čím je typický transakční analytik?</a:t>
            </a:r>
          </a:p>
          <a:p>
            <a:pPr>
              <a:buFontTx/>
              <a:buChar char="-"/>
              <a:defRPr/>
            </a:pPr>
            <a:r>
              <a:rPr lang="cs-CZ" dirty="0"/>
              <a:t>Usilování o autonomii, vlastní i druhých</a:t>
            </a:r>
          </a:p>
          <a:p>
            <a:pPr>
              <a:buFontTx/>
              <a:buChar char="-"/>
              <a:defRPr/>
            </a:pPr>
            <a:r>
              <a:rPr lang="cs-CZ" dirty="0"/>
              <a:t>Úcta k sobě i k druhým („já jsem OK, ty jsi OK“)</a:t>
            </a:r>
          </a:p>
          <a:p>
            <a:pPr>
              <a:buFontTx/>
              <a:buChar char="-"/>
              <a:defRPr/>
            </a:pPr>
            <a:r>
              <a:rPr lang="cs-CZ" dirty="0"/>
              <a:t>Osobní odpovědnost, sebepoznání, emoční gramotnost</a:t>
            </a:r>
          </a:p>
          <a:p>
            <a:pPr>
              <a:buFontTx/>
              <a:buChar char="-"/>
              <a:defRPr/>
            </a:pPr>
            <a:r>
              <a:rPr lang="cs-CZ" dirty="0"/>
              <a:t>Humanistický postoj</a:t>
            </a:r>
          </a:p>
          <a:p>
            <a:pPr>
              <a:buFontTx/>
              <a:buChar char="-"/>
              <a:defRPr/>
            </a:pPr>
            <a:r>
              <a:rPr lang="cs-CZ" dirty="0"/>
              <a:t>Otevřená komunikace, spolupráce</a:t>
            </a:r>
          </a:p>
          <a:p>
            <a:pPr>
              <a:buFontTx/>
              <a:buChar char="-"/>
              <a:defRPr/>
            </a:pPr>
            <a:r>
              <a:rPr lang="cs-CZ" dirty="0"/>
              <a:t>Vyhýbání se psychologickým hrám</a:t>
            </a:r>
          </a:p>
          <a:p>
            <a:pPr>
              <a:buFontTx/>
              <a:buChar char="-"/>
              <a:defRPr/>
            </a:pPr>
            <a:r>
              <a:rPr lang="cs-CZ" dirty="0"/>
              <a:t>Uzavírání jednoznačných smluv</a:t>
            </a:r>
          </a:p>
          <a:p>
            <a:pPr>
              <a:buFontTx/>
              <a:buChar char="-"/>
              <a:defRPr/>
            </a:pPr>
            <a:r>
              <a:rPr lang="cs-CZ" dirty="0"/>
              <a:t>Dodržování etického chování podle kodexu národní TA organizace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817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1965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B96A9A-5CF6-3CB3-EA49-F268AA25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/>
              <a:t>Kontrakt v profesní i soukromé sféře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DAC64-FC3B-1E10-BCFE-42338E6C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Klient (pacient, soukromá osoba) naformuluje, co ho (ji) trápí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často v negativní  formě, např.: „Nechci být tak závislý (-á) ...“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Přeformulovat na pozitivní tvrzení: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chci? Např.: „Chci být autonomní...“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Intuitivní posouzení změny, zda je reálná: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Není to hlas kritického rodiče? Dá se to vůbec zvládnout?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Vyjádřit cíl specificky v termínech vztahujících se k jednání: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poznáte, že nastala změna? Jak pozná vaše okolí, že nastala změna? Když změny dosáhnete, co všechno bude ve vašem životě jinak?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změna bezpečná?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Ptáme se (spontánního dítěte v klientovi) na výsledek i proces, zda není moc ohrožující.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Proč tu změnu chce?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sebe? Pro někoho jiného? Měl(-a) bych to udělat jako adaptované dítě? Jaká instance ke změně vybízí (rodič, dospělý či dítě?)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Rozumělo by klientově formulaci i normální 8 – 9leté dítě?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Pokud ne, je třeba plán změny přeformulovat.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je ochotný za změnu zaplatit?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Čas, peníze, vnitřní bolest, ohrožení důležitých vztahů...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Vymyslet cca 5 prvních kroků, které k cíli vedou, a udělat jeden z nich ještě tenhle týden.</a:t>
            </a:r>
            <a:endParaRPr lang="cs-CZ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Udělat si seznam lidí, kterých se změna týká, a těch, které mohu žádat o podporu.</a:t>
            </a:r>
            <a:endParaRPr lang="cs-CZ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cs-CZ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Probrat „háčky“, které mohou vést k úniku: </a:t>
            </a: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Nemám čas, nemám na to kapacitu...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60960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245D8-F9C6-F1D0-6AB1-DD3E0D84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Organizace TA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2E173B-B18B-E309-4F67-72D434EA1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ITAA </a:t>
            </a:r>
            <a:r>
              <a:rPr lang="cs-CZ" dirty="0">
                <a:solidFill>
                  <a:srgbClr val="000000"/>
                </a:solidFill>
                <a:latin typeface="Work Sans"/>
                <a:hlinkClick r:id="rId2" tooltip="Home"/>
              </a:rPr>
              <a:t>International Transactional Analysis Association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(založena r. 1964)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	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Transactional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Analysis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Journal</a:t>
            </a:r>
            <a:endParaRPr lang="cs-CZ" dirty="0">
              <a:solidFill>
                <a:srgbClr val="000000"/>
              </a:solidFill>
              <a:latin typeface="Work Sans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	https://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itaaworld.org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/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EATA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European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Association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for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Transactional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Analysis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 (založena r. 1976)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	https://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eatanews.org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/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ČATA Česká asociace transa</a:t>
            </a:r>
            <a:r>
              <a:rPr lang="cs-CZ" dirty="0">
                <a:latin typeface="Lato"/>
              </a:rPr>
              <a:t>kční analýzy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0000"/>
                </a:solidFill>
                <a:latin typeface="Work Sans"/>
              </a:rPr>
              <a:t>	(založena r. 1994)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	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https://ta-</a:t>
            </a:r>
            <a:r>
              <a:rPr lang="cs-CZ" dirty="0" err="1">
                <a:solidFill>
                  <a:srgbClr val="000000"/>
                </a:solidFill>
                <a:latin typeface="Work Sans"/>
              </a:rPr>
              <a:t>cata.cz</a:t>
            </a:r>
            <a:r>
              <a:rPr lang="cs-CZ" dirty="0">
                <a:solidFill>
                  <a:srgbClr val="000000"/>
                </a:solidFill>
                <a:latin typeface="Work Sans"/>
              </a:rPr>
              <a:t>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150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8BBA5-6C73-63AA-EC44-D6B77316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úspěšnému ukončení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96DDF-6B4B-CE4B-68C9-28C69C67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80% účast v hodinách (je možné 2x chybět)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Příprava prezentace ve skupině na některou skupinu her (po Velikonocích, pravděpodobně 8.4.)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Zpracování kontraktu (přesné zadání až v závěru semestru na základě probrané látky)</a:t>
            </a:r>
          </a:p>
        </p:txBody>
      </p:sp>
    </p:spTree>
    <p:extLst>
      <p:ext uri="{BB962C8B-B14F-4D97-AF65-F5344CB8AC3E}">
        <p14:creationId xmlns:p14="http://schemas.microsoft.com/office/powerpoint/2010/main" val="448152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DC375-BB63-555A-E7E8-5A93E996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zdroje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B8C911-A06F-0EB9-3E0E-9FE61242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Vybrané literární zdroje uvedeny v IS</a:t>
            </a:r>
          </a:p>
          <a:p>
            <a:pPr>
              <a:defRPr/>
            </a:pPr>
            <a:r>
              <a:rPr lang="cs-CZ" dirty="0"/>
              <a:t>Knihovna ČATA: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Seznam monografií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hlinkClick r:id="rId2"/>
              </a:rPr>
              <a:t>https://tacata.cz/vzdelavani/knihovna/#KNIHY</a:t>
            </a: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TAJ – Journal of Transactional Analysis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Články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hlinkClick r:id="rId3"/>
              </a:rPr>
              <a:t>http://www.ta-cata.cz/wp-content/uploads</a:t>
            </a:r>
            <a:r>
              <a:rPr lang="cs-CZ">
                <a:hlinkClick r:id="rId3"/>
              </a:rPr>
              <a:t>/2017/03/tajdisk-v3-article-list.pdf</a:t>
            </a:r>
            <a:endParaRPr lang="cs-CZ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15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rgbClr val="D19651">
              <a:alpha val="15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2EE947-F3A8-3934-CEA6-C577E6D6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71" y="515291"/>
            <a:ext cx="9220272" cy="827735"/>
          </a:xfrm>
        </p:spPr>
        <p:txBody>
          <a:bodyPr anchor="t">
            <a:normAutofit/>
          </a:bodyPr>
          <a:lstStyle/>
          <a:p>
            <a:pPr algn="ctr"/>
            <a:r>
              <a:rPr lang="sk-SK" b="1" dirty="0"/>
              <a:t>Transakční analýza - východiska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04F269-D28D-FB9C-82D4-211A3DE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34" y="2392698"/>
            <a:ext cx="5257804" cy="39291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2000" dirty="0" err="1"/>
              <a:t>Eric</a:t>
            </a:r>
            <a:r>
              <a:rPr lang="sk-SK" sz="2000" dirty="0"/>
              <a:t> Berne (1910-1970)</a:t>
            </a:r>
          </a:p>
          <a:p>
            <a:r>
              <a:rPr lang="sk-SK" sz="2000" b="1" dirty="0" err="1"/>
              <a:t>Strukturální</a:t>
            </a:r>
            <a:r>
              <a:rPr lang="sk-SK" sz="2000" b="1" dirty="0"/>
              <a:t> analýza</a:t>
            </a:r>
          </a:p>
          <a:p>
            <a:r>
              <a:rPr lang="sk-SK" sz="2000" b="1" dirty="0"/>
              <a:t>Funkční analýza</a:t>
            </a:r>
          </a:p>
          <a:p>
            <a:r>
              <a:rPr lang="sk-SK" sz="2000" b="1" dirty="0"/>
              <a:t>Analýza </a:t>
            </a:r>
            <a:r>
              <a:rPr lang="sk-SK" sz="2000" b="1" dirty="0" err="1"/>
              <a:t>her</a:t>
            </a:r>
            <a:endParaRPr lang="sk-SK" sz="2000" b="1" dirty="0"/>
          </a:p>
          <a:p>
            <a:r>
              <a:rPr lang="sk-SK" sz="2000" b="1" dirty="0"/>
              <a:t>Analýza </a:t>
            </a:r>
            <a:r>
              <a:rPr lang="sk-SK" sz="2000" b="1" dirty="0" err="1"/>
              <a:t>životního</a:t>
            </a:r>
            <a:r>
              <a:rPr lang="sk-SK" sz="2000" b="1" dirty="0"/>
              <a:t> </a:t>
            </a:r>
            <a:r>
              <a:rPr lang="sk-SK" sz="2000" b="1" dirty="0" err="1"/>
              <a:t>scénaře</a:t>
            </a:r>
            <a:endParaRPr lang="sk-SK" sz="20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rgbClr val="D19651">
              <a:alpha val="1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32F086C9-1EB2-39D6-AB75-0BA6BB7D2912}"/>
              </a:ext>
            </a:extLst>
          </p:cNvPr>
          <p:cNvSpPr txBox="1">
            <a:spLocks/>
          </p:cNvSpPr>
          <p:nvPr/>
        </p:nvSpPr>
        <p:spPr>
          <a:xfrm>
            <a:off x="6248397" y="2367903"/>
            <a:ext cx="5257804" cy="3929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3 základní </a:t>
            </a:r>
            <a:r>
              <a:rPr lang="sk-SK" sz="2000" b="1" dirty="0" err="1"/>
              <a:t>potřeby</a:t>
            </a:r>
            <a:r>
              <a:rPr lang="sk-SK" sz="2000" b="1" dirty="0"/>
              <a:t> (hlady)</a:t>
            </a:r>
          </a:p>
          <a:p>
            <a:r>
              <a:rPr lang="sk-SK" sz="2000" dirty="0"/>
              <a:t>Hlad po </a:t>
            </a:r>
            <a:r>
              <a:rPr lang="sk-SK" sz="2000" dirty="0" err="1"/>
              <a:t>struktuře</a:t>
            </a:r>
            <a:endParaRPr lang="sk-SK" sz="2000" dirty="0"/>
          </a:p>
          <a:p>
            <a:r>
              <a:rPr lang="sk-SK" sz="2000" dirty="0"/>
              <a:t>Hlad po </a:t>
            </a:r>
            <a:r>
              <a:rPr lang="sk-SK" sz="2000" dirty="0" err="1"/>
              <a:t>podnětech</a:t>
            </a:r>
            <a:endParaRPr lang="sk-SK" sz="2000" dirty="0"/>
          </a:p>
          <a:p>
            <a:r>
              <a:rPr lang="sk-SK" sz="2000" dirty="0"/>
              <a:t>Hlad po </a:t>
            </a:r>
            <a:r>
              <a:rPr lang="sk-SK" sz="2000" dirty="0" err="1"/>
              <a:t>pozici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72325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3E2FE-F1C1-3BD8-52AC-60E203E3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Struktura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BCD1A6-D393-EEEA-A83E-ABA033F5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712"/>
            <a:ext cx="10515600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Existuje </a:t>
            </a:r>
            <a:r>
              <a:rPr lang="sk-SK" dirty="0" err="1"/>
              <a:t>několik</a:t>
            </a:r>
            <a:r>
              <a:rPr lang="sk-SK" dirty="0"/>
              <a:t> </a:t>
            </a:r>
            <a:r>
              <a:rPr lang="cs-CZ" altLang="cs-CZ" dirty="0"/>
              <a:t>způsobů, jak trávit čas:</a:t>
            </a:r>
            <a:endParaRPr lang="sk-SK" dirty="0"/>
          </a:p>
          <a:p>
            <a:r>
              <a:rPr lang="sk-SK" i="1" dirty="0" err="1"/>
              <a:t>Stažení</a:t>
            </a:r>
            <a:r>
              <a:rPr lang="sk-SK" i="1" dirty="0"/>
              <a:t> </a:t>
            </a:r>
            <a:r>
              <a:rPr lang="sk-SK" i="1" dirty="0" err="1"/>
              <a:t>se</a:t>
            </a:r>
            <a:r>
              <a:rPr lang="sk-SK" i="1" dirty="0"/>
              <a:t> od druhých</a:t>
            </a:r>
          </a:p>
          <a:p>
            <a:r>
              <a:rPr lang="sk-SK" i="1" dirty="0"/>
              <a:t>Rituály</a:t>
            </a:r>
          </a:p>
          <a:p>
            <a:r>
              <a:rPr lang="sk-SK" i="1" dirty="0"/>
              <a:t>Zábavy</a:t>
            </a:r>
          </a:p>
          <a:p>
            <a:r>
              <a:rPr lang="sk-SK" i="1" dirty="0"/>
              <a:t>Činnosti</a:t>
            </a:r>
          </a:p>
          <a:p>
            <a:r>
              <a:rPr lang="sk-SK" i="1" dirty="0"/>
              <a:t>Hry</a:t>
            </a:r>
          </a:p>
          <a:p>
            <a:r>
              <a:rPr lang="sk-SK" i="1" dirty="0"/>
              <a:t>Intimita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560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CF9C8-744A-B065-42BA-A2E099ED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Podněty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DA4FF7-9023-3124-7252-F28C290E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dirty="0"/>
              <a:t>– </a:t>
            </a:r>
            <a:r>
              <a:rPr lang="sk-SK" dirty="0" err="1"/>
              <a:t>pohlazení</a:t>
            </a:r>
            <a:r>
              <a:rPr lang="sk-SK" dirty="0"/>
              <a:t>, každá jednotka </a:t>
            </a:r>
            <a:r>
              <a:rPr lang="sk-SK" dirty="0" err="1"/>
              <a:t>projeveného</a:t>
            </a:r>
            <a:r>
              <a:rPr lang="sk-SK" dirty="0"/>
              <a:t> záujmu, </a:t>
            </a:r>
            <a:r>
              <a:rPr lang="sk-SK" dirty="0" err="1"/>
              <a:t>tj</a:t>
            </a:r>
            <a:r>
              <a:rPr lang="sk-SK" dirty="0"/>
              <a:t>. </a:t>
            </a:r>
            <a:r>
              <a:rPr lang="sk-SK" dirty="0" err="1"/>
              <a:t>jakákoliv</a:t>
            </a:r>
            <a:r>
              <a:rPr lang="sk-SK" dirty="0"/>
              <a:t> </a:t>
            </a:r>
            <a:r>
              <a:rPr lang="sk-SK" dirty="0" err="1"/>
              <a:t>zpětná</a:t>
            </a:r>
            <a:r>
              <a:rPr lang="sk-SK" dirty="0"/>
              <a:t> </a:t>
            </a:r>
            <a:r>
              <a:rPr lang="sk-SK" dirty="0" err="1"/>
              <a:t>vazba</a:t>
            </a:r>
            <a:endParaRPr lang="sk-SK" dirty="0"/>
          </a:p>
          <a:p>
            <a:r>
              <a:rPr lang="sk-SK" b="1" dirty="0" err="1"/>
              <a:t>Pozitivní</a:t>
            </a:r>
            <a:r>
              <a:rPr lang="sk-SK" b="1" dirty="0"/>
              <a:t> </a:t>
            </a:r>
            <a:r>
              <a:rPr lang="sk-SK" b="1" dirty="0" err="1"/>
              <a:t>nepodmíněná</a:t>
            </a:r>
            <a:r>
              <a:rPr lang="sk-SK" b="1" dirty="0"/>
              <a:t> ZV</a:t>
            </a:r>
          </a:p>
          <a:p>
            <a:r>
              <a:rPr lang="sk-SK" b="1" dirty="0" err="1"/>
              <a:t>Pozitívní</a:t>
            </a:r>
            <a:r>
              <a:rPr lang="sk-SK" b="1" dirty="0"/>
              <a:t> </a:t>
            </a:r>
            <a:r>
              <a:rPr lang="sk-SK" b="1" dirty="0" err="1"/>
              <a:t>podmíněná</a:t>
            </a:r>
            <a:r>
              <a:rPr lang="sk-SK" b="1" dirty="0"/>
              <a:t> ZV</a:t>
            </a:r>
          </a:p>
          <a:p>
            <a:r>
              <a:rPr lang="sk-SK" b="1" dirty="0" err="1"/>
              <a:t>Negativní</a:t>
            </a:r>
            <a:r>
              <a:rPr lang="sk-SK" b="1" dirty="0"/>
              <a:t> </a:t>
            </a:r>
            <a:r>
              <a:rPr lang="sk-SK" b="1" dirty="0" err="1"/>
              <a:t>podmíněná</a:t>
            </a:r>
            <a:r>
              <a:rPr lang="sk-SK" b="1" dirty="0"/>
              <a:t> ZV</a:t>
            </a:r>
          </a:p>
          <a:p>
            <a:r>
              <a:rPr lang="sk-SK" b="1" dirty="0" err="1"/>
              <a:t>Negativní</a:t>
            </a:r>
            <a:r>
              <a:rPr lang="sk-SK" b="1" dirty="0"/>
              <a:t> </a:t>
            </a:r>
            <a:r>
              <a:rPr lang="sk-SK" b="1" dirty="0" err="1"/>
              <a:t>nepodmíněná</a:t>
            </a:r>
            <a:r>
              <a:rPr lang="sk-SK" b="1" dirty="0"/>
              <a:t> ZV</a:t>
            </a:r>
          </a:p>
        </p:txBody>
      </p:sp>
    </p:spTree>
    <p:extLst>
      <p:ext uri="{BB962C8B-B14F-4D97-AF65-F5344CB8AC3E}">
        <p14:creationId xmlns:p14="http://schemas.microsoft.com/office/powerpoint/2010/main" val="15405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FFFAE-37E4-E60B-C297-0E3B257B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Kulturní pravidla ovlivňující proces přijímání a udělování sociálních podnětů ve smyslu </a:t>
            </a:r>
            <a:r>
              <a:rPr lang="cs-CZ" sz="2800" b="1" dirty="0" err="1">
                <a:solidFill>
                  <a:srgbClr val="FF0000"/>
                </a:solidFill>
              </a:rPr>
              <a:t>strokes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4234D-3FD6-7BD9-5597-DDC7B699A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Neříkej si o pozornost, i když ji chceš</a:t>
            </a:r>
          </a:p>
          <a:p>
            <a:r>
              <a:rPr lang="cs-CZ" dirty="0"/>
              <a:t>Nedávej pozornost, i když ji chceš dát</a:t>
            </a:r>
          </a:p>
          <a:p>
            <a:r>
              <a:rPr lang="cs-CZ" dirty="0"/>
              <a:t>Dej pozornost, i když ji nechceš dát, přijmi pozornost, i když o ni nemáš zájem</a:t>
            </a:r>
          </a:p>
          <a:p>
            <a:r>
              <a:rPr lang="cs-CZ" dirty="0"/>
              <a:t>Nevěnuj pozornost sám/sama sobě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67086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2565</Words>
  <Application>Microsoft Office PowerPoint</Application>
  <PresentationFormat>Širokoúhlá obrazovka</PresentationFormat>
  <Paragraphs>345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Calibri</vt:lpstr>
      <vt:lpstr>Century Gothic</vt:lpstr>
      <vt:lpstr>Lato</vt:lpstr>
      <vt:lpstr>Times New Roman</vt:lpstr>
      <vt:lpstr>Wingdings</vt:lpstr>
      <vt:lpstr>Work Sans</vt:lpstr>
      <vt:lpstr>BrushVTI</vt:lpstr>
      <vt:lpstr>TRANSAKČNÍ ANALÝZA</vt:lpstr>
      <vt:lpstr>Transakční analýza</vt:lpstr>
      <vt:lpstr>Eric Berne (1910 – 1970)</vt:lpstr>
      <vt:lpstr>Výběr ze studijní literatury</vt:lpstr>
      <vt:lpstr>Požadavky k úspěšnému ukončení předmětu</vt:lpstr>
      <vt:lpstr>Transakční analýza - východiska</vt:lpstr>
      <vt:lpstr>Struktura</vt:lpstr>
      <vt:lpstr>Podněty</vt:lpstr>
      <vt:lpstr>Kulturní pravidla ovlivňující proces přijímání a udělování sociálních podnětů ve smyslu strokes</vt:lpstr>
      <vt:lpstr>Kulturní pravidla ovlivňující proces přijímání a udělování sociálních podnětů ve smyslu strokes</vt:lpstr>
      <vt:lpstr>Kulturní pravidla ovlivňující proces přijímání a udělování sociálních podnětů ve smyslu strokes</vt:lpstr>
      <vt:lpstr>Kulturní pravidla ovlivňující proces přijímání a udělování sociálních podnětů ve smyslu strokes</vt:lpstr>
      <vt:lpstr>Kulturní pravidla ovlivňující proces přijímání a udělování sociálních podnětů ve smyslu strokes</vt:lpstr>
      <vt:lpstr>Životní pozice (postoje) a komunikace</vt:lpstr>
      <vt:lpstr>Životní pozice (postoje) a komunikace</vt:lpstr>
      <vt:lpstr>Životní pozice (postoje) a komunikace</vt:lpstr>
      <vt:lpstr>Životní pozice (postoje) a komunikace</vt:lpstr>
      <vt:lpstr>Životní pozice (postoje) a komunikace</vt:lpstr>
      <vt:lpstr>Životní pozice (postoje) a komunikace</vt:lpstr>
      <vt:lpstr>Pozice</vt:lpstr>
      <vt:lpstr>Strukturální analýza </vt:lpstr>
      <vt:lpstr>Rodičovský egostav</vt:lpstr>
      <vt:lpstr>Dospělý egostav</vt:lpstr>
      <vt:lpstr>Dětský egostav</vt:lpstr>
      <vt:lpstr>Zvědomění rodičovského egostavu</vt:lpstr>
      <vt:lpstr>Postup při zásadním životním rozhodnutí</vt:lpstr>
      <vt:lpstr>Funkční analýza (analýza komunikačních transakcí)</vt:lpstr>
      <vt:lpstr>Komplementární (rovnoběžné) transakce</vt:lpstr>
      <vt:lpstr>Komplementární (rovnoběžné) transakce</vt:lpstr>
      <vt:lpstr>Zkřížené transakce</vt:lpstr>
      <vt:lpstr>Zkřížené transakce</vt:lpstr>
      <vt:lpstr>Zkřížené transakce</vt:lpstr>
      <vt:lpstr>Zkřížené transakce</vt:lpstr>
      <vt:lpstr>Skryté transakce</vt:lpstr>
      <vt:lpstr>Manipulace ze strany dítěte nebo kritického rodiče</vt:lpstr>
      <vt:lpstr>Co je třeba dělat pro udržení dospělého egostavu?</vt:lpstr>
      <vt:lpstr>Hry</vt:lpstr>
      <vt:lpstr>Charakteristiky zdravé komunikace</vt:lpstr>
      <vt:lpstr>Rodičovské příkazy-drivery</vt:lpstr>
      <vt:lpstr>Rodičovské příkazy_povolení</vt:lpstr>
      <vt:lpstr>Rodičovské zákazy</vt:lpstr>
      <vt:lpstr>Rodičovské zákazy_povolení</vt:lpstr>
      <vt:lpstr>Typy scénářů: bez lásky, bez hlavy, bez radosti</vt:lpstr>
      <vt:lpstr>Scénáře jako struktura času života</vt:lpstr>
      <vt:lpstr>Otázky k analýze scénáře</vt:lpstr>
      <vt:lpstr>Typické známky vlivu scénáře</vt:lpstr>
      <vt:lpstr>Cíle psychoterapeutického procesu v TA</vt:lpstr>
      <vt:lpstr>Kontrakt v profesní i soukromé sféře</vt:lpstr>
      <vt:lpstr>Organizace TA</vt:lpstr>
      <vt:lpstr>Literární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TRANSAKČNÍ ANALÝZA</dc:title>
  <dc:creator>Švecová Eva</dc:creator>
  <cp:lastModifiedBy>Jaroslava Dosedlová</cp:lastModifiedBy>
  <cp:revision>10</cp:revision>
  <dcterms:created xsi:type="dcterms:W3CDTF">2022-05-11T13:30:58Z</dcterms:created>
  <dcterms:modified xsi:type="dcterms:W3CDTF">2024-02-19T10:33:29Z</dcterms:modified>
</cp:coreProperties>
</file>