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sldIdLst>
    <p:sldId id="256" r:id="rId2"/>
    <p:sldId id="437" r:id="rId3"/>
    <p:sldId id="324" r:id="rId4"/>
    <p:sldId id="325" r:id="rId5"/>
    <p:sldId id="326" r:id="rId6"/>
    <p:sldId id="327" r:id="rId7"/>
    <p:sldId id="328" r:id="rId8"/>
    <p:sldId id="329" r:id="rId9"/>
    <p:sldId id="330" r:id="rId10"/>
    <p:sldId id="331" r:id="rId11"/>
    <p:sldId id="332" r:id="rId12"/>
    <p:sldId id="333" r:id="rId13"/>
    <p:sldId id="334" r:id="rId14"/>
    <p:sldId id="335" r:id="rId15"/>
    <p:sldId id="336" r:id="rId16"/>
    <p:sldId id="337" r:id="rId17"/>
    <p:sldId id="338" r:id="rId18"/>
    <p:sldId id="436" r:id="rId19"/>
    <p:sldId id="270" r:id="rId20"/>
    <p:sldId id="401" r:id="rId21"/>
    <p:sldId id="402" r:id="rId22"/>
    <p:sldId id="403" r:id="rId23"/>
    <p:sldId id="431" r:id="rId24"/>
    <p:sldId id="432" r:id="rId25"/>
    <p:sldId id="433" r:id="rId26"/>
    <p:sldId id="405" r:id="rId27"/>
    <p:sldId id="434" r:id="rId28"/>
    <p:sldId id="404" r:id="rId29"/>
    <p:sldId id="410" r:id="rId30"/>
    <p:sldId id="411" r:id="rId31"/>
    <p:sldId id="413" r:id="rId32"/>
    <p:sldId id="412" r:id="rId33"/>
    <p:sldId id="435" r:id="rId34"/>
    <p:sldId id="417" r:id="rId35"/>
    <p:sldId id="418" r:id="rId36"/>
    <p:sldId id="419" r:id="rId37"/>
    <p:sldId id="421" r:id="rId38"/>
    <p:sldId id="422" r:id="rId39"/>
    <p:sldId id="407" r:id="rId40"/>
    <p:sldId id="420" r:id="rId41"/>
    <p:sldId id="408" r:id="rId42"/>
    <p:sldId id="423" r:id="rId43"/>
    <p:sldId id="425" r:id="rId44"/>
    <p:sldId id="426" r:id="rId45"/>
    <p:sldId id="427" r:id="rId46"/>
    <p:sldId id="428" r:id="rId47"/>
    <p:sldId id="354" r:id="rId48"/>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04" autoAdjust="0"/>
    <p:restoredTop sz="94660"/>
  </p:normalViewPr>
  <p:slideViewPr>
    <p:cSldViewPr snapToGrid="0">
      <p:cViewPr varScale="1">
        <p:scale>
          <a:sx n="114" d="100"/>
          <a:sy n="114" d="100"/>
        </p:scale>
        <p:origin x="360"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9E3965E-AC41-4711-9D10-E25ABB132D86}"/>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90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645152"/>
            <a:ext cx="10058400" cy="1143000"/>
          </a:xfrm>
        </p:spPr>
        <p:txBody>
          <a:bodyPr lIns="91440" rIns="91440">
            <a:normAutofit/>
          </a:bodyPr>
          <a:lstStyle>
            <a:lvl1pPr marL="0" indent="0" algn="l">
              <a:buNone/>
              <a:defRPr sz="2400" cap="all" spc="200" baseline="0">
                <a:solidFill>
                  <a:schemeClr val="tx1"/>
                </a:solidFill>
                <a:latin typeface="+mn-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cxnSp>
        <p:nvCxnSpPr>
          <p:cNvPr id="9" name="Straight Connector 8">
            <a:extLst>
              <a:ext uri="{FF2B5EF4-FFF2-40B4-BE49-F238E27FC236}">
                <a16:creationId xmlns:a16="http://schemas.microsoft.com/office/drawing/2014/main" id="{1F5DC8C3-BA5F-4EED-BB9A-A14272BD82A1}"/>
              </a:ext>
            </a:extLst>
          </p:cNvPr>
          <p:cNvCxnSpPr/>
          <p:nvPr/>
        </p:nvCxnSpPr>
        <p:spPr>
          <a:xfrm>
            <a:off x="1207658" y="4474741"/>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4" name="Date Placeholder 3">
            <a:extLst>
              <a:ext uri="{FF2B5EF4-FFF2-40B4-BE49-F238E27FC236}">
                <a16:creationId xmlns:a16="http://schemas.microsoft.com/office/drawing/2014/main" id="{9925CCF1-92C0-4AF3-BFAF-4921631915AB}"/>
              </a:ext>
            </a:extLst>
          </p:cNvPr>
          <p:cNvSpPr>
            <a:spLocks noGrp="1"/>
          </p:cNvSpPr>
          <p:nvPr>
            <p:ph type="dt" sz="half" idx="10"/>
          </p:nvPr>
        </p:nvSpPr>
        <p:spPr/>
        <p:txBody>
          <a:bodyPr/>
          <a:lstStyle/>
          <a:p>
            <a:fld id="{9184DA70-C731-4C70-880D-CCD4705E623C}" type="datetime1">
              <a:rPr lang="en-US" smtClean="0"/>
              <a:t>3/6/2024</a:t>
            </a:fld>
            <a:endParaRPr lang="en-US" dirty="0"/>
          </a:p>
        </p:txBody>
      </p:sp>
      <p:sp>
        <p:nvSpPr>
          <p:cNvPr id="5" name="Footer Placeholder 4">
            <a:extLst>
              <a:ext uri="{FF2B5EF4-FFF2-40B4-BE49-F238E27FC236}">
                <a16:creationId xmlns:a16="http://schemas.microsoft.com/office/drawing/2014/main" id="{051A78A9-3DFF-4937-A9F2-5D8CF495F36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FAEB271-5CC0-4759-BC6E-8BE53AB227C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0164815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7D5506EE-1026-4F35-9ACC-BD05BE0F9B36}"/>
              </a:ext>
            </a:extLst>
          </p:cNvPr>
          <p:cNvSpPr>
            <a:spLocks noGrp="1"/>
          </p:cNvSpPr>
          <p:nvPr>
            <p:ph type="dt" sz="half" idx="10"/>
          </p:nvPr>
        </p:nvSpPr>
        <p:spPr/>
        <p:txBody>
          <a:bodyPr/>
          <a:lstStyle/>
          <a:p>
            <a:fld id="{B612A279-0833-481D-8C56-F67FD0AC6C50}" type="datetime1">
              <a:rPr lang="en-US" smtClean="0"/>
              <a:t>3/6/2024</a:t>
            </a:fld>
            <a:endParaRPr lang="en-US" dirty="0"/>
          </a:p>
        </p:txBody>
      </p:sp>
      <p:sp>
        <p:nvSpPr>
          <p:cNvPr id="8" name="Footer Placeholder 7">
            <a:extLst>
              <a:ext uri="{FF2B5EF4-FFF2-40B4-BE49-F238E27FC236}">
                <a16:creationId xmlns:a16="http://schemas.microsoft.com/office/drawing/2014/main" id="{B7696E5F-8D95-4450-AE52-5438E6EDE2BF}"/>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999B2253-74CC-409E-BEB0-F8EFCFCB5629}"/>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2734572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1B68A5B-D9FA-424B-A4EB-30E7223836B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AF33D6B0-F070-45C4-A472-19F432BE3932}"/>
              </a:ext>
            </a:extLst>
          </p:cNvPr>
          <p:cNvSpPr>
            <a:spLocks noGrp="1"/>
          </p:cNvSpPr>
          <p:nvPr>
            <p:ph type="dt" sz="half" idx="10"/>
          </p:nvPr>
        </p:nvSpPr>
        <p:spPr/>
        <p:txBody>
          <a:bodyPr/>
          <a:lstStyle/>
          <a:p>
            <a:fld id="{6587DA83-5663-4C9C-B9AA-0B40A3DAFF81}" type="datetime1">
              <a:rPr lang="en-US" smtClean="0"/>
              <a:t>3/6/2024</a:t>
            </a:fld>
            <a:endParaRPr lang="en-US" dirty="0"/>
          </a:p>
        </p:txBody>
      </p:sp>
      <p:sp>
        <p:nvSpPr>
          <p:cNvPr id="8" name="Footer Placeholder 7">
            <a:extLst>
              <a:ext uri="{FF2B5EF4-FFF2-40B4-BE49-F238E27FC236}">
                <a16:creationId xmlns:a16="http://schemas.microsoft.com/office/drawing/2014/main" id="{9975399F-DAB2-410D-967F-ED17E6F796E7}"/>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F762A46F-6BE5-4D12-9412-5CA7672EA8EC}"/>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2551933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354D8B55-9EA8-4B81-8E84-9B93B0A27559}"/>
              </a:ext>
            </a:extLst>
          </p:cNvPr>
          <p:cNvSpPr>
            <a:spLocks noGrp="1"/>
          </p:cNvSpPr>
          <p:nvPr>
            <p:ph type="dt" sz="half" idx="10"/>
          </p:nvPr>
        </p:nvSpPr>
        <p:spPr/>
        <p:txBody>
          <a:bodyPr/>
          <a:lstStyle/>
          <a:p>
            <a:fld id="{4BE1D723-8F53-4F53-90B0-1982A396982E}" type="datetime1">
              <a:rPr lang="en-US" smtClean="0"/>
              <a:t>3/6/2024</a:t>
            </a:fld>
            <a:endParaRPr lang="en-US" dirty="0"/>
          </a:p>
        </p:txBody>
      </p:sp>
      <p:sp>
        <p:nvSpPr>
          <p:cNvPr id="8" name="Footer Placeholder 7">
            <a:extLst>
              <a:ext uri="{FF2B5EF4-FFF2-40B4-BE49-F238E27FC236}">
                <a16:creationId xmlns:a16="http://schemas.microsoft.com/office/drawing/2014/main" id="{062CA021-2578-47CB-822C-BDDFF7223B28}"/>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C4AAB51D-4141-4682-9375-DAFD5FB9DD1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8742485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585C21A-8B93-4657-B5DF-7EAEAD3BE127}"/>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90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663440"/>
            <a:ext cx="10058400" cy="1143000"/>
          </a:xfrm>
        </p:spPr>
        <p:txBody>
          <a:bodyPr lIns="91440" rIns="91440" anchor="t" anchorCtr="0">
            <a:normAutofit/>
          </a:bodyPr>
          <a:lstStyle>
            <a:lvl1pPr marL="0" indent="0">
              <a:buNone/>
              <a:defRPr sz="2400" cap="all" spc="200" baseline="0">
                <a:solidFill>
                  <a:schemeClr val="tx1"/>
                </a:solidFill>
                <a:latin typeface="+mn-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cxnSp>
        <p:nvCxnSpPr>
          <p:cNvPr id="9" name="Straight Connector 8">
            <a:extLst>
              <a:ext uri="{FF2B5EF4-FFF2-40B4-BE49-F238E27FC236}">
                <a16:creationId xmlns:a16="http://schemas.microsoft.com/office/drawing/2014/main" id="{459DE2C1-4C52-40A3-8959-27B2C1BEBFF6}"/>
              </a:ext>
            </a:extLst>
          </p:cNvPr>
          <p:cNvCxnSpPr/>
          <p:nvPr/>
        </p:nvCxnSpPr>
        <p:spPr>
          <a:xfrm>
            <a:off x="1207658" y="4485132"/>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7" name="Date Placeholder 6">
            <a:extLst>
              <a:ext uri="{FF2B5EF4-FFF2-40B4-BE49-F238E27FC236}">
                <a16:creationId xmlns:a16="http://schemas.microsoft.com/office/drawing/2014/main" id="{AAF2E137-EC28-48F8-9198-1F02539029B6}"/>
              </a:ext>
            </a:extLst>
          </p:cNvPr>
          <p:cNvSpPr>
            <a:spLocks noGrp="1"/>
          </p:cNvSpPr>
          <p:nvPr>
            <p:ph type="dt" sz="half" idx="10"/>
          </p:nvPr>
        </p:nvSpPr>
        <p:spPr/>
        <p:txBody>
          <a:bodyPr/>
          <a:lstStyle/>
          <a:p>
            <a:fld id="{97669AF7-7BEB-44E4-9852-375E34362B5B}" type="datetime1">
              <a:rPr lang="en-US" smtClean="0"/>
              <a:t>3/6/2024</a:t>
            </a:fld>
            <a:endParaRPr lang="en-US" dirty="0"/>
          </a:p>
        </p:txBody>
      </p:sp>
      <p:sp>
        <p:nvSpPr>
          <p:cNvPr id="8" name="Footer Placeholder 7">
            <a:extLst>
              <a:ext uri="{FF2B5EF4-FFF2-40B4-BE49-F238E27FC236}">
                <a16:creationId xmlns:a16="http://schemas.microsoft.com/office/drawing/2014/main" id="{189422CD-6F62-4DD6-89EF-07A60B42D219}"/>
              </a:ext>
            </a:extLst>
          </p:cNvPr>
          <p:cNvSpPr>
            <a:spLocks noGrp="1"/>
          </p:cNvSpPr>
          <p:nvPr>
            <p:ph type="ftr" sz="quarter" idx="11"/>
          </p:nvPr>
        </p:nvSpPr>
        <p:spPr/>
        <p:txBody>
          <a:bodyPr/>
          <a:lstStyle/>
          <a:p>
            <a:endParaRPr lang="en-US" dirty="0"/>
          </a:p>
        </p:txBody>
      </p:sp>
      <p:sp>
        <p:nvSpPr>
          <p:cNvPr id="11" name="Slide Number Placeholder 10">
            <a:extLst>
              <a:ext uri="{FF2B5EF4-FFF2-40B4-BE49-F238E27FC236}">
                <a16:creationId xmlns:a16="http://schemas.microsoft.com/office/drawing/2014/main" id="{69C6AFF8-42B4-4D05-969B-9F5FB335555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8409385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2120900"/>
            <a:ext cx="4639736" cy="37481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15944" y="2120900"/>
            <a:ext cx="4639736" cy="37481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5782D47D-B0DC-4C40-BCC6-BBBA32584A38}"/>
              </a:ext>
            </a:extLst>
          </p:cNvPr>
          <p:cNvSpPr>
            <a:spLocks noGrp="1"/>
          </p:cNvSpPr>
          <p:nvPr>
            <p:ph type="dt" sz="half" idx="10"/>
          </p:nvPr>
        </p:nvSpPr>
        <p:spPr/>
        <p:txBody>
          <a:bodyPr/>
          <a:lstStyle/>
          <a:p>
            <a:fld id="{BAAAC38D-0552-4C82-B593-E6124DFADBE2}" type="datetime1">
              <a:rPr lang="en-US" smtClean="0"/>
              <a:t>3/6/2024</a:t>
            </a:fld>
            <a:endParaRPr lang="en-US" dirty="0"/>
          </a:p>
        </p:txBody>
      </p:sp>
      <p:sp>
        <p:nvSpPr>
          <p:cNvPr id="9" name="Footer Placeholder 8">
            <a:extLst>
              <a:ext uri="{FF2B5EF4-FFF2-40B4-BE49-F238E27FC236}">
                <a16:creationId xmlns:a16="http://schemas.microsoft.com/office/drawing/2014/main" id="{4690D34E-7EBD-44B2-83CA-4C126A18D7EF}"/>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2AC511A1-9BBD-42DE-92FB-2AF44F8E97A9}"/>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8978448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958274"/>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15944"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15944" y="2958273"/>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8AF8A515-AA94-45D1-9223-5C2272618D85}"/>
              </a:ext>
            </a:extLst>
          </p:cNvPr>
          <p:cNvSpPr>
            <a:spLocks noGrp="1"/>
          </p:cNvSpPr>
          <p:nvPr>
            <p:ph type="dt" sz="half" idx="10"/>
          </p:nvPr>
        </p:nvSpPr>
        <p:spPr/>
        <p:txBody>
          <a:bodyPr/>
          <a:lstStyle/>
          <a:p>
            <a:fld id="{D9DF0F1C-5577-4ACB-BB62-DF8F3C494C7E}" type="datetime1">
              <a:rPr lang="en-US" smtClean="0"/>
              <a:t>3/6/2024</a:t>
            </a:fld>
            <a:endParaRPr lang="en-US" dirty="0"/>
          </a:p>
        </p:txBody>
      </p:sp>
      <p:sp>
        <p:nvSpPr>
          <p:cNvPr id="11" name="Footer Placeholder 10">
            <a:extLst>
              <a:ext uri="{FF2B5EF4-FFF2-40B4-BE49-F238E27FC236}">
                <a16:creationId xmlns:a16="http://schemas.microsoft.com/office/drawing/2014/main" id="{D052F5BC-98E0-4D60-AD67-9547738B7DD4}"/>
              </a:ext>
            </a:extLst>
          </p:cNvPr>
          <p:cNvSpPr>
            <a:spLocks noGrp="1"/>
          </p:cNvSpPr>
          <p:nvPr>
            <p:ph type="ftr" sz="quarter" idx="11"/>
          </p:nvPr>
        </p:nvSpPr>
        <p:spPr/>
        <p:txBody>
          <a:bodyPr/>
          <a:lstStyle/>
          <a:p>
            <a:endParaRPr lang="en-US" dirty="0"/>
          </a:p>
        </p:txBody>
      </p:sp>
      <p:sp>
        <p:nvSpPr>
          <p:cNvPr id="12" name="Slide Number Placeholder 11">
            <a:extLst>
              <a:ext uri="{FF2B5EF4-FFF2-40B4-BE49-F238E27FC236}">
                <a16:creationId xmlns:a16="http://schemas.microsoft.com/office/drawing/2014/main" id="{A38552DC-952E-41EA-AAAF-C2187523C0B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3584413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Date Placeholder 5">
            <a:extLst>
              <a:ext uri="{FF2B5EF4-FFF2-40B4-BE49-F238E27FC236}">
                <a16:creationId xmlns:a16="http://schemas.microsoft.com/office/drawing/2014/main" id="{7392073F-158F-44A3-8913-917AFFC1BC20}"/>
              </a:ext>
            </a:extLst>
          </p:cNvPr>
          <p:cNvSpPr>
            <a:spLocks noGrp="1"/>
          </p:cNvSpPr>
          <p:nvPr>
            <p:ph type="dt" sz="half" idx="10"/>
          </p:nvPr>
        </p:nvSpPr>
        <p:spPr/>
        <p:txBody>
          <a:bodyPr/>
          <a:lstStyle/>
          <a:p>
            <a:fld id="{1775B394-D9F9-4F0C-B15D-605F45CB9E9F}" type="datetime1">
              <a:rPr lang="en-US" smtClean="0"/>
              <a:t>3/6/2024</a:t>
            </a:fld>
            <a:endParaRPr lang="en-US" dirty="0"/>
          </a:p>
        </p:txBody>
      </p:sp>
      <p:sp>
        <p:nvSpPr>
          <p:cNvPr id="7" name="Footer Placeholder 6">
            <a:extLst>
              <a:ext uri="{FF2B5EF4-FFF2-40B4-BE49-F238E27FC236}">
                <a16:creationId xmlns:a16="http://schemas.microsoft.com/office/drawing/2014/main" id="{EED72207-24CA-42B7-A975-2F8E41CBA904}"/>
              </a:ext>
            </a:extLst>
          </p:cNvPr>
          <p:cNvSpPr>
            <a:spLocks noGrp="1"/>
          </p:cNvSpPr>
          <p:nvPr>
            <p:ph type="ftr" sz="quarter" idx="11"/>
          </p:nvPr>
        </p:nvSpPr>
        <p:spPr/>
        <p:txBody>
          <a:bodyPr/>
          <a:lstStyle/>
          <a:p>
            <a:endParaRPr lang="en-US" dirty="0"/>
          </a:p>
        </p:txBody>
      </p:sp>
      <p:sp>
        <p:nvSpPr>
          <p:cNvPr id="8" name="Slide Number Placeholder 7">
            <a:extLst>
              <a:ext uri="{FF2B5EF4-FFF2-40B4-BE49-F238E27FC236}">
                <a16:creationId xmlns:a16="http://schemas.microsoft.com/office/drawing/2014/main" id="{D01080F2-251A-4B88-9A62-16F46D724F83}"/>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2564846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8E9C91B-7EAD-4562-AB0E-DFB9663AECE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a:extLst>
              <a:ext uri="{FF2B5EF4-FFF2-40B4-BE49-F238E27FC236}">
                <a16:creationId xmlns:a16="http://schemas.microsoft.com/office/drawing/2014/main" id="{94E9223F-721F-47BF-9FD5-0F8D12FF0DE1}"/>
              </a:ext>
            </a:extLst>
          </p:cNvPr>
          <p:cNvSpPr>
            <a:spLocks noGrp="1"/>
          </p:cNvSpPr>
          <p:nvPr>
            <p:ph type="dt" sz="half" idx="10"/>
          </p:nvPr>
        </p:nvSpPr>
        <p:spPr/>
        <p:txBody>
          <a:bodyPr/>
          <a:lstStyle/>
          <a:p>
            <a:fld id="{39667345-2558-425A-8533-9BFDBCE15005}" type="datetime1">
              <a:rPr lang="en-US" smtClean="0"/>
              <a:t>3/6/2024</a:t>
            </a:fld>
            <a:endParaRPr lang="en-US" dirty="0"/>
          </a:p>
        </p:txBody>
      </p:sp>
      <p:sp>
        <p:nvSpPr>
          <p:cNvPr id="3" name="Footer Placeholder 2">
            <a:extLst>
              <a:ext uri="{FF2B5EF4-FFF2-40B4-BE49-F238E27FC236}">
                <a16:creationId xmlns:a16="http://schemas.microsoft.com/office/drawing/2014/main" id="{05915714-6BBA-4593-8591-4E26F7D58D9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BE06F857-D2E1-44DD-ABDD-EBB739645B67}"/>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7568968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6D90D66-BCB9-4229-A829-628874352AC0}"/>
              </a:ext>
            </a:extLst>
          </p:cNvPr>
          <p:cNvSpPr/>
          <p:nvPr/>
        </p:nvSpPr>
        <p:spPr>
          <a:xfrm>
            <a:off x="16" y="0"/>
            <a:ext cx="4654296"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3466" y="786383"/>
            <a:ext cx="3517567" cy="2093975"/>
          </a:xfrm>
        </p:spPr>
        <p:txBody>
          <a:bodyPr anchor="b">
            <a:normAutofit/>
          </a:bodyPr>
          <a:lstStyle>
            <a:lvl1pPr>
              <a:lnSpc>
                <a:spcPct val="90000"/>
              </a:lnSpc>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5458984" y="812799"/>
            <a:ext cx="5928344" cy="52947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43465" y="3043050"/>
            <a:ext cx="3517567" cy="3064505"/>
          </a:xfrm>
        </p:spPr>
        <p:txBody>
          <a:bodyPr lIns="91440" rIns="91440">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43464" y="6446520"/>
            <a:ext cx="3517568" cy="365125"/>
          </a:xfrm>
        </p:spPr>
        <p:txBody>
          <a:bodyPr/>
          <a:lstStyle>
            <a:lvl1pPr algn="l">
              <a:defRPr/>
            </a:lvl1pPr>
          </a:lstStyle>
          <a:p>
            <a:fld id="{92BEA474-078D-4E9B-9B14-09A87B19DC46}" type="datetime1">
              <a:rPr lang="en-US" smtClean="0"/>
              <a:t>3/6/2024</a:t>
            </a:fld>
            <a:endParaRPr lang="en-US" dirty="0"/>
          </a:p>
        </p:txBody>
      </p:sp>
      <p:sp>
        <p:nvSpPr>
          <p:cNvPr id="6" name="Footer Placeholder 5"/>
          <p:cNvSpPr>
            <a:spLocks noGrp="1"/>
          </p:cNvSpPr>
          <p:nvPr>
            <p:ph type="ftr" sz="quarter" idx="11"/>
          </p:nvPr>
        </p:nvSpPr>
        <p:spPr>
          <a:xfrm>
            <a:off x="5458983" y="6446520"/>
            <a:ext cx="5334019"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14117694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A134939-39C0-4522-A125-A13DFDA66490}"/>
              </a:ext>
            </a:extLst>
          </p:cNvPr>
          <p:cNvSpPr/>
          <p:nvPr/>
        </p:nvSpPr>
        <p:spPr>
          <a:xfrm>
            <a:off x="0" y="4578350"/>
            <a:ext cx="12188825" cy="227965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15" y="0"/>
            <a:ext cx="12191985" cy="4578350"/>
          </a:xfrm>
          <a:solidFill>
            <a:schemeClr val="bg1">
              <a:lumMod val="85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1097279" y="4799362"/>
            <a:ext cx="10113645" cy="743682"/>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1097279" y="5715000"/>
            <a:ext cx="10113264" cy="609600"/>
          </a:xfrm>
        </p:spPr>
        <p:txBody>
          <a:bodyPr lIns="91440" tIns="0" rIns="91440" bIns="0">
            <a:normAutofit/>
          </a:bodyPr>
          <a:lstStyle>
            <a:lvl1pPr marL="0" indent="0">
              <a:spcBef>
                <a:spcPts val="0"/>
              </a:spcBef>
              <a:spcAft>
                <a:spcPts val="600"/>
              </a:spcAft>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4907D986-8816-4272-A432-0437A28A9828}" type="datetime1">
              <a:rPr lang="en-US" smtClean="0"/>
              <a:t>3/6/2024</a:t>
            </a:fld>
            <a:endParaRPr lang="en-US" dirty="0"/>
          </a:p>
        </p:txBody>
      </p:sp>
      <p:sp>
        <p:nvSpPr>
          <p:cNvPr id="6" name="Footer Placeholder 5"/>
          <p:cNvSpPr>
            <a:spLocks noGrp="1"/>
          </p:cNvSpPr>
          <p:nvPr>
            <p:ph type="ftr" sz="quarter" idx="11"/>
          </p:nvPr>
        </p:nvSpPr>
        <p:spPr>
          <a:xfrm>
            <a:off x="1097279" y="6446838"/>
            <a:ext cx="6818262" cy="365125"/>
          </a:xfrm>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6898004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16A0E3C-60E6-4F39-BC55-5F7C224E1F7C}"/>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2108201"/>
            <a:ext cx="10058400" cy="3760891"/>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18426" y="6446838"/>
            <a:ext cx="2584850" cy="365125"/>
          </a:xfrm>
          <a:prstGeom prst="rect">
            <a:avLst/>
          </a:prstGeom>
        </p:spPr>
        <p:txBody>
          <a:bodyPr vert="horz" lIns="91440" tIns="45720" rIns="91440" bIns="45720" rtlCol="0" anchor="ctr"/>
          <a:lstStyle>
            <a:lvl1pPr algn="r">
              <a:defRPr sz="900">
                <a:solidFill>
                  <a:srgbClr val="FFFFFF"/>
                </a:solidFill>
              </a:defRPr>
            </a:lvl1pPr>
          </a:lstStyle>
          <a:p>
            <a:fld id="{62D6E202-B606-4609-B914-27C9371A1F6D}" type="datetime1">
              <a:rPr lang="en-US" smtClean="0"/>
              <a:t>3/6/2024</a:t>
            </a:fld>
            <a:endParaRPr lang="en-US" dirty="0"/>
          </a:p>
        </p:txBody>
      </p:sp>
      <p:sp>
        <p:nvSpPr>
          <p:cNvPr id="5" name="Footer Placeholder 4"/>
          <p:cNvSpPr>
            <a:spLocks noGrp="1"/>
          </p:cNvSpPr>
          <p:nvPr>
            <p:ph type="ftr" sz="quarter" idx="3"/>
          </p:nvPr>
        </p:nvSpPr>
        <p:spPr>
          <a:xfrm>
            <a:off x="1097279" y="6446838"/>
            <a:ext cx="6818262" cy="365125"/>
          </a:xfrm>
          <a:prstGeom prst="rect">
            <a:avLst/>
          </a:prstGeom>
        </p:spPr>
        <p:txBody>
          <a:bodyPr vert="horz" lIns="91440" tIns="45720" rIns="91440" bIns="45720" rtlCol="0" anchor="ctr"/>
          <a:lstStyle>
            <a:lvl1pPr algn="l">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10993582" y="6446838"/>
            <a:ext cx="780010" cy="365125"/>
          </a:xfrm>
          <a:prstGeom prst="rect">
            <a:avLst/>
          </a:prstGeom>
        </p:spPr>
        <p:txBody>
          <a:bodyPr vert="horz" lIns="91440" tIns="45720" rIns="91440" bIns="45720" rtlCol="0" anchor="ctr"/>
          <a:lstStyle>
            <a:lvl1pPr algn="l">
              <a:defRPr sz="1050">
                <a:solidFill>
                  <a:srgbClr val="FFFFFF"/>
                </a:solidFill>
              </a:defRPr>
            </a:lvl1pPr>
          </a:lstStyle>
          <a:p>
            <a:fld id="{3A98EE3D-8CD1-4C3F-BD1C-C98C9596463C}" type="slidenum">
              <a:rPr lang="en-US" smtClean="0"/>
              <a:t>‹#›</a:t>
            </a:fld>
            <a:endParaRPr lang="en-US" dirty="0"/>
          </a:p>
        </p:txBody>
      </p:sp>
      <p:cxnSp>
        <p:nvCxnSpPr>
          <p:cNvPr id="10" name="Straight Connector 9">
            <a:extLst>
              <a:ext uri="{FF2B5EF4-FFF2-40B4-BE49-F238E27FC236}">
                <a16:creationId xmlns:a16="http://schemas.microsoft.com/office/drawing/2014/main" id="{C5025DAC-8B93-4160-B017-3A274A5828C0}"/>
              </a:ext>
            </a:extLst>
          </p:cNvPr>
          <p:cNvCxnSpPr/>
          <p:nvPr/>
        </p:nvCxnSpPr>
        <p:spPr>
          <a:xfrm>
            <a:off x="1193532" y="1897380"/>
            <a:ext cx="996696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48416061"/>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72" r:id="rId5"/>
    <p:sldLayoutId id="2147483666" r:id="rId6"/>
    <p:sldLayoutId id="2147483667" r:id="rId7"/>
    <p:sldLayoutId id="2147483668" r:id="rId8"/>
    <p:sldLayoutId id="2147483671" r:id="rId9"/>
    <p:sldLayoutId id="2147483669" r:id="rId10"/>
    <p:sldLayoutId id="2147483670" r:id="rId11"/>
  </p:sldLayoutIdLst>
  <p:hf sldNum="0" hdr="0" ftr="0" dt="0"/>
  <p:txStyles>
    <p:titleStyle>
      <a:lvl1pPr algn="l" defTabSz="914400" rtl="0" eaLnBrk="1" latinLnBrk="0" hangingPunct="1">
        <a:lnSpc>
          <a:spcPct val="90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10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100000"/>
        </a:lnSpc>
        <a:spcBef>
          <a:spcPts val="200"/>
        </a:spcBef>
        <a:spcAft>
          <a:spcPts val="400"/>
        </a:spcAft>
        <a:buClrTx/>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10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10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10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old.uoou.cz/ze-zdravotnictvi/ds-5141/archiv=0&amp;p1=2611"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mpsv.cz/documents/20142/372765/2015_4623_721_DP.pdf/00f86bb6-e0fd-4eb2-df8d-83beeb44a583"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14.sv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0AF4F2BA-3C03-4E2C-8ABC-0949B61B3C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124FF693-C9C1-4CFC-B8CA-628558FB9F65}"/>
              </a:ext>
            </a:extLst>
          </p:cNvPr>
          <p:cNvPicPr>
            <a:picLocks noChangeAspect="1"/>
          </p:cNvPicPr>
          <p:nvPr/>
        </p:nvPicPr>
        <p:blipFill rotWithShape="1">
          <a:blip r:embed="rId2">
            <a:alphaModFix amt="35000"/>
          </a:blip>
          <a:srcRect t="1607" b="4643"/>
          <a:stretch/>
        </p:blipFill>
        <p:spPr>
          <a:xfrm>
            <a:off x="-1" y="10"/>
            <a:ext cx="12191999" cy="6857990"/>
          </a:xfrm>
          <a:prstGeom prst="rect">
            <a:avLst/>
          </a:prstGeom>
        </p:spPr>
      </p:pic>
      <p:sp>
        <p:nvSpPr>
          <p:cNvPr id="2" name="Nadpis 1">
            <a:extLst>
              <a:ext uri="{FF2B5EF4-FFF2-40B4-BE49-F238E27FC236}">
                <a16:creationId xmlns:a16="http://schemas.microsoft.com/office/drawing/2014/main" id="{4AA6F682-2814-4B44-95D6-C956D1D19493}"/>
              </a:ext>
            </a:extLst>
          </p:cNvPr>
          <p:cNvSpPr>
            <a:spLocks noGrp="1"/>
          </p:cNvSpPr>
          <p:nvPr>
            <p:ph type="ctrTitle"/>
          </p:nvPr>
        </p:nvSpPr>
        <p:spPr>
          <a:xfrm>
            <a:off x="1097280" y="758952"/>
            <a:ext cx="10058400" cy="3566160"/>
          </a:xfrm>
        </p:spPr>
        <p:txBody>
          <a:bodyPr>
            <a:normAutofit/>
          </a:bodyPr>
          <a:lstStyle/>
          <a:p>
            <a:r>
              <a:rPr lang="cs-CZ">
                <a:solidFill>
                  <a:srgbClr val="FFFFFF"/>
                </a:solidFill>
              </a:rPr>
              <a:t>Právo v klinické psychologii</a:t>
            </a:r>
          </a:p>
        </p:txBody>
      </p:sp>
      <p:sp>
        <p:nvSpPr>
          <p:cNvPr id="3" name="Podnadpis 2">
            <a:extLst>
              <a:ext uri="{FF2B5EF4-FFF2-40B4-BE49-F238E27FC236}">
                <a16:creationId xmlns:a16="http://schemas.microsoft.com/office/drawing/2014/main" id="{5B619A9C-D160-48EA-A8AF-471DEC6B4EBE}"/>
              </a:ext>
            </a:extLst>
          </p:cNvPr>
          <p:cNvSpPr>
            <a:spLocks noGrp="1"/>
          </p:cNvSpPr>
          <p:nvPr>
            <p:ph type="subTitle" idx="1"/>
          </p:nvPr>
        </p:nvSpPr>
        <p:spPr>
          <a:xfrm>
            <a:off x="1100051" y="4645152"/>
            <a:ext cx="10058400" cy="1143000"/>
          </a:xfrm>
        </p:spPr>
        <p:txBody>
          <a:bodyPr>
            <a:normAutofit/>
          </a:bodyPr>
          <a:lstStyle/>
          <a:p>
            <a:r>
              <a:rPr lang="cs-CZ">
                <a:solidFill>
                  <a:srgbClr val="FFFFFF"/>
                </a:solidFill>
              </a:rPr>
              <a:t>Matěj Stříteský</a:t>
            </a:r>
          </a:p>
        </p:txBody>
      </p:sp>
      <p:cxnSp>
        <p:nvCxnSpPr>
          <p:cNvPr id="20" name="Straight Connector 19">
            <a:extLst>
              <a:ext uri="{FF2B5EF4-FFF2-40B4-BE49-F238E27FC236}">
                <a16:creationId xmlns:a16="http://schemas.microsoft.com/office/drawing/2014/main" id="{A07787ED-5EDC-4C54-AD87-55B60D0FE39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474741"/>
            <a:ext cx="9875520"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sp>
        <p:nvSpPr>
          <p:cNvPr id="22" name="Rectangle 21">
            <a:extLst>
              <a:ext uri="{FF2B5EF4-FFF2-40B4-BE49-F238E27FC236}">
                <a16:creationId xmlns:a16="http://schemas.microsoft.com/office/drawing/2014/main" id="{B40A8CA7-7D5A-43B0-A1A0-B558ECA9EE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rgbClr val="262626">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GB"/>
          </a:p>
        </p:txBody>
      </p:sp>
    </p:spTree>
    <p:extLst>
      <p:ext uri="{BB962C8B-B14F-4D97-AF65-F5344CB8AC3E}">
        <p14:creationId xmlns:p14="http://schemas.microsoft.com/office/powerpoint/2010/main" val="1038175848"/>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47F2209-4E5A-F7C6-2B65-F974D16714BB}"/>
              </a:ext>
            </a:extLst>
          </p:cNvPr>
          <p:cNvSpPr>
            <a:spLocks noGrp="1"/>
          </p:cNvSpPr>
          <p:nvPr>
            <p:ph type="title"/>
          </p:nvPr>
        </p:nvSpPr>
        <p:spPr/>
        <p:txBody>
          <a:bodyPr>
            <a:normAutofit/>
          </a:bodyPr>
          <a:lstStyle/>
          <a:p>
            <a:r>
              <a:rPr lang="cs-CZ" dirty="0"/>
              <a:t>Povinnost mlčenlivosti</a:t>
            </a:r>
            <a:endParaRPr lang="en-GB" dirty="0"/>
          </a:p>
        </p:txBody>
      </p:sp>
      <p:sp>
        <p:nvSpPr>
          <p:cNvPr id="3" name="Zástupný obsah 2">
            <a:extLst>
              <a:ext uri="{FF2B5EF4-FFF2-40B4-BE49-F238E27FC236}">
                <a16:creationId xmlns:a16="http://schemas.microsoft.com/office/drawing/2014/main" id="{116CDF85-A07C-37E6-5E7D-4481B533EFFF}"/>
              </a:ext>
            </a:extLst>
          </p:cNvPr>
          <p:cNvSpPr>
            <a:spLocks noGrp="1"/>
          </p:cNvSpPr>
          <p:nvPr>
            <p:ph idx="1"/>
          </p:nvPr>
        </p:nvSpPr>
        <p:spPr/>
        <p:txBody>
          <a:bodyPr>
            <a:normAutofit/>
          </a:bodyPr>
          <a:lstStyle/>
          <a:p>
            <a:pPr marL="0" indent="0" algn="just">
              <a:lnSpc>
                <a:spcPct val="107000"/>
              </a:lnSpc>
              <a:buNone/>
            </a:pPr>
            <a:r>
              <a:rPr lang="cs-CZ" sz="2400" b="1" cap="all" dirty="0"/>
              <a:t>Postih za porušení povinnosti zachovávat mlčenlivost</a:t>
            </a:r>
          </a:p>
          <a:p>
            <a:pPr marL="0" indent="0" algn="just">
              <a:lnSpc>
                <a:spcPct val="107000"/>
              </a:lnSpc>
              <a:buNone/>
            </a:pPr>
            <a:r>
              <a:rPr lang="cs-CZ" sz="1800" dirty="0"/>
              <a:t>Porušení mlčenlivosti představuje </a:t>
            </a:r>
            <a:r>
              <a:rPr lang="cs-CZ" sz="1800" b="1" dirty="0"/>
              <a:t>závažný přestupek</a:t>
            </a:r>
            <a:r>
              <a:rPr lang="cs-CZ" sz="1800" dirty="0"/>
              <a:t>, za který může být poskytovateli zdravotních služeb uložena pokuta, až do výše 1 000 000 Kč, viz </a:t>
            </a:r>
            <a:r>
              <a:rPr lang="cs-CZ" sz="1800" b="1" dirty="0"/>
              <a:t>§ 117 odst. 4 písm. a) zákona o zdravotních službách</a:t>
            </a:r>
            <a:r>
              <a:rPr lang="cs-CZ" sz="1800" dirty="0"/>
              <a:t>.</a:t>
            </a:r>
          </a:p>
          <a:p>
            <a:pPr marL="0" indent="0" algn="just">
              <a:lnSpc>
                <a:spcPct val="107000"/>
              </a:lnSpc>
              <a:buNone/>
            </a:pPr>
            <a:r>
              <a:rPr lang="cs-CZ" sz="1800" dirty="0"/>
              <a:t>Tam, kde nepostačí řešení formou přestupku, může se jednat o </a:t>
            </a:r>
            <a:r>
              <a:rPr lang="cs-CZ" sz="1800" b="1" dirty="0"/>
              <a:t>trestný čin neoprávněného nakládání s osobními údaji </a:t>
            </a:r>
            <a:r>
              <a:rPr lang="cs-CZ" sz="1800" dirty="0"/>
              <a:t>dle § 180 trestního zákoníku. Kdo, byť i z nedbalosti, poruší státem uloženou nebo uznanou povinnost mlčenlivosti tím, že neoprávněně zveřejní, sdělí nebo zpřístupní třetí osobě osobní údaje získané v souvislosti s výkonem svého povolání, zaměstnání nebo funkce, a způsobí tím </a:t>
            </a:r>
            <a:r>
              <a:rPr lang="cs-CZ" sz="1800" b="1" dirty="0"/>
              <a:t>vážnou újmu na právech nebo oprávněných zájmech osoby, jíž se osobní údaje týkají</a:t>
            </a:r>
            <a:r>
              <a:rPr lang="cs-CZ" sz="1800" dirty="0"/>
              <a:t>, bude potrestán odnětím svobody až na tři léta nebo zákazem činnost.</a:t>
            </a:r>
          </a:p>
          <a:p>
            <a:pPr marL="0" indent="0" algn="just">
              <a:lnSpc>
                <a:spcPct val="107000"/>
              </a:lnSpc>
              <a:buNone/>
            </a:pPr>
            <a:r>
              <a:rPr lang="cs-CZ" sz="1800" b="1" dirty="0"/>
              <a:t>Pacient se také může domáhat náhrady škody v civilním řízení.</a:t>
            </a:r>
          </a:p>
        </p:txBody>
      </p:sp>
    </p:spTree>
    <p:extLst>
      <p:ext uri="{BB962C8B-B14F-4D97-AF65-F5344CB8AC3E}">
        <p14:creationId xmlns:p14="http://schemas.microsoft.com/office/powerpoint/2010/main" val="23694527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47F2209-4E5A-F7C6-2B65-F974D16714BB}"/>
              </a:ext>
            </a:extLst>
          </p:cNvPr>
          <p:cNvSpPr>
            <a:spLocks noGrp="1"/>
          </p:cNvSpPr>
          <p:nvPr>
            <p:ph type="title"/>
          </p:nvPr>
        </p:nvSpPr>
        <p:spPr/>
        <p:txBody>
          <a:bodyPr>
            <a:normAutofit/>
          </a:bodyPr>
          <a:lstStyle/>
          <a:p>
            <a:r>
              <a:rPr lang="cs-CZ" dirty="0"/>
              <a:t>Povinnost mlčenlivosti</a:t>
            </a:r>
            <a:endParaRPr lang="en-GB" dirty="0"/>
          </a:p>
        </p:txBody>
      </p:sp>
      <p:sp>
        <p:nvSpPr>
          <p:cNvPr id="3" name="Zástupný obsah 2">
            <a:extLst>
              <a:ext uri="{FF2B5EF4-FFF2-40B4-BE49-F238E27FC236}">
                <a16:creationId xmlns:a16="http://schemas.microsoft.com/office/drawing/2014/main" id="{116CDF85-A07C-37E6-5E7D-4481B533EFFF}"/>
              </a:ext>
            </a:extLst>
          </p:cNvPr>
          <p:cNvSpPr>
            <a:spLocks noGrp="1"/>
          </p:cNvSpPr>
          <p:nvPr>
            <p:ph idx="1"/>
          </p:nvPr>
        </p:nvSpPr>
        <p:spPr>
          <a:xfrm>
            <a:off x="1024128" y="2286000"/>
            <a:ext cx="7967471" cy="4023360"/>
          </a:xfrm>
        </p:spPr>
        <p:txBody>
          <a:bodyPr>
            <a:normAutofit lnSpcReduction="10000"/>
          </a:bodyPr>
          <a:lstStyle/>
          <a:p>
            <a:pPr marL="0" indent="0" algn="just">
              <a:lnSpc>
                <a:spcPct val="107000"/>
              </a:lnSpc>
              <a:buNone/>
            </a:pPr>
            <a:r>
              <a:rPr lang="cs-CZ" sz="2400" b="1" dirty="0"/>
              <a:t>MLČENLIVOST VE ZDRAVOTNICTVÍ A GDPR</a:t>
            </a:r>
          </a:p>
          <a:p>
            <a:pPr marL="0" indent="0" algn="just">
              <a:lnSpc>
                <a:spcPct val="107000"/>
              </a:lnSpc>
              <a:buNone/>
            </a:pPr>
            <a:r>
              <a:rPr lang="cs-CZ" sz="1900" dirty="0"/>
              <a:t>Obecné nařízení o ochraně osobních údajů – GDPR General Data </a:t>
            </a:r>
            <a:r>
              <a:rPr lang="cs-CZ" sz="1900" dirty="0" err="1"/>
              <a:t>Protection</a:t>
            </a:r>
            <a:r>
              <a:rPr lang="cs-CZ" sz="1900" dirty="0"/>
              <a:t> </a:t>
            </a:r>
            <a:r>
              <a:rPr lang="cs-CZ" sz="1900" dirty="0" err="1"/>
              <a:t>Regulation</a:t>
            </a:r>
            <a:r>
              <a:rPr lang="cs-CZ" sz="1900" dirty="0"/>
              <a:t>, je nařízení Evropské unie, jehož cílem je výrazné zvýšení ochrany osobních dat občanů. Účinnost nařízení je od 25. května 2018.</a:t>
            </a:r>
          </a:p>
          <a:p>
            <a:pPr marL="0" indent="0" algn="just">
              <a:lnSpc>
                <a:spcPct val="107000"/>
              </a:lnSpc>
              <a:buNone/>
            </a:pPr>
            <a:r>
              <a:rPr lang="cs-CZ" sz="1900" dirty="0"/>
              <a:t>Nařízení EU je právním aktem Evropské unie a nejúplnějším a </a:t>
            </a:r>
            <a:r>
              <a:rPr lang="cs-CZ" sz="1900" dirty="0" err="1"/>
              <a:t>nejbezprostřednějším</a:t>
            </a:r>
            <a:r>
              <a:rPr lang="cs-CZ" sz="1900" dirty="0"/>
              <a:t> opatřením v rámci nástrojů sbližování práva, který mají orgány EU k dispozici. Nařízení EU jsou pro členské státy závazná a přímo použitelná.</a:t>
            </a:r>
          </a:p>
          <a:p>
            <a:pPr marL="0" indent="0" algn="just">
              <a:lnSpc>
                <a:spcPct val="107000"/>
              </a:lnSpc>
              <a:buNone/>
            </a:pPr>
            <a:r>
              <a:rPr lang="cs-CZ" sz="1900" dirty="0"/>
              <a:t>Na činnost konkrétních zdravotníků nemá GDPR příliš významný dopad, protože úprava zpracování osobních údajů ve zdravotnických předpisech odpovídá požadavkům GDPR. </a:t>
            </a:r>
          </a:p>
          <a:p>
            <a:pPr marL="0" indent="0" algn="just">
              <a:lnSpc>
                <a:spcPct val="107000"/>
              </a:lnSpc>
              <a:buNone/>
            </a:pPr>
            <a:endParaRPr lang="cs-CZ" sz="1100" dirty="0"/>
          </a:p>
        </p:txBody>
      </p:sp>
      <p:sp>
        <p:nvSpPr>
          <p:cNvPr id="5" name="Ovál 4">
            <a:extLst>
              <a:ext uri="{FF2B5EF4-FFF2-40B4-BE49-F238E27FC236}">
                <a16:creationId xmlns:a16="http://schemas.microsoft.com/office/drawing/2014/main" id="{A8FB6AA7-53CB-45E7-5D0B-4043430D5C1B}"/>
              </a:ext>
            </a:extLst>
          </p:cNvPr>
          <p:cNvSpPr/>
          <p:nvPr/>
        </p:nvSpPr>
        <p:spPr>
          <a:xfrm>
            <a:off x="10871743" y="-1296186"/>
            <a:ext cx="2922310" cy="2592371"/>
          </a:xfrm>
          <a:prstGeom prst="ellipse">
            <a:avLst/>
          </a:prstGeom>
          <a:solidFill>
            <a:schemeClr val="accent1">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26" name="Picture 2" descr="GDPR - Nařízení EU k ochraně osobních údajů | Sportovní sdružení Tachovska">
            <a:extLst>
              <a:ext uri="{FF2B5EF4-FFF2-40B4-BE49-F238E27FC236}">
                <a16:creationId xmlns:a16="http://schemas.microsoft.com/office/drawing/2014/main" id="{FF931E9D-7B0E-4D4B-3B50-1DF39E6199B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3922" r="13923"/>
          <a:stretch/>
        </p:blipFill>
        <p:spPr bwMode="auto">
          <a:xfrm>
            <a:off x="9771677" y="4336829"/>
            <a:ext cx="2420323" cy="2521171"/>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Stock vektor „Mapa Evropské unie a vlajky všech“ (bez autorských poplatků)  331639082 | Shutterstock">
            <a:extLst>
              <a:ext uri="{FF2B5EF4-FFF2-40B4-BE49-F238E27FC236}">
                <a16:creationId xmlns:a16="http://schemas.microsoft.com/office/drawing/2014/main" id="{2D334D38-21DA-89D2-1BDB-CC40EA3F1BCB}"/>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7778"/>
          <a:stretch/>
        </p:blipFill>
        <p:spPr bwMode="auto">
          <a:xfrm>
            <a:off x="9615972" y="1524"/>
            <a:ext cx="2576028" cy="25196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195102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47F2209-4E5A-F7C6-2B65-F974D16714BB}"/>
              </a:ext>
            </a:extLst>
          </p:cNvPr>
          <p:cNvSpPr>
            <a:spLocks noGrp="1"/>
          </p:cNvSpPr>
          <p:nvPr>
            <p:ph type="title"/>
          </p:nvPr>
        </p:nvSpPr>
        <p:spPr/>
        <p:txBody>
          <a:bodyPr>
            <a:normAutofit/>
          </a:bodyPr>
          <a:lstStyle/>
          <a:p>
            <a:r>
              <a:rPr lang="cs-CZ" dirty="0"/>
              <a:t>Povinnost mlčenlivosti</a:t>
            </a:r>
            <a:endParaRPr lang="en-GB" dirty="0"/>
          </a:p>
        </p:txBody>
      </p:sp>
      <p:sp>
        <p:nvSpPr>
          <p:cNvPr id="3" name="Zástupný obsah 2">
            <a:extLst>
              <a:ext uri="{FF2B5EF4-FFF2-40B4-BE49-F238E27FC236}">
                <a16:creationId xmlns:a16="http://schemas.microsoft.com/office/drawing/2014/main" id="{116CDF85-A07C-37E6-5E7D-4481B533EFFF}"/>
              </a:ext>
            </a:extLst>
          </p:cNvPr>
          <p:cNvSpPr>
            <a:spLocks noGrp="1"/>
          </p:cNvSpPr>
          <p:nvPr>
            <p:ph idx="1"/>
          </p:nvPr>
        </p:nvSpPr>
        <p:spPr/>
        <p:txBody>
          <a:bodyPr>
            <a:normAutofit fontScale="92500" lnSpcReduction="20000"/>
          </a:bodyPr>
          <a:lstStyle/>
          <a:p>
            <a:pPr marL="0" indent="0" algn="just">
              <a:lnSpc>
                <a:spcPct val="107000"/>
              </a:lnSpc>
              <a:buNone/>
            </a:pPr>
            <a:r>
              <a:rPr lang="cs-CZ" sz="2600" b="1" dirty="0"/>
              <a:t>MLČENLIVOST VE ZDRAVOTNICTVÍ A GDPR</a:t>
            </a:r>
          </a:p>
          <a:p>
            <a:pPr marL="0" indent="0" algn="just">
              <a:lnSpc>
                <a:spcPct val="107000"/>
              </a:lnSpc>
              <a:buNone/>
            </a:pPr>
            <a:r>
              <a:rPr lang="cs-CZ" sz="2400" b="1" dirty="0"/>
              <a:t>Vybrané dotazy a odpovědi z webu Úřadu pro ochranu osobních údajů</a:t>
            </a:r>
          </a:p>
          <a:p>
            <a:pPr marL="0" indent="0">
              <a:buNone/>
            </a:pPr>
            <a:r>
              <a:rPr lang="cs-CZ" sz="2400" b="1" dirty="0"/>
              <a:t>Jsem malý poskytovatel zdravotních služeb s omezenými provozními a prostorovými kapacitami. Mohu uchovávat zdravotnickou dokumentaci pacientů v prostorách, kde se pohybují i další osoby (např. pacienti v čekárně)? </a:t>
            </a:r>
          </a:p>
          <a:p>
            <a:pPr marL="0" indent="0">
              <a:buNone/>
            </a:pPr>
            <a:r>
              <a:rPr lang="cs-CZ" sz="2400" dirty="0"/>
              <a:t>Ano, s dostatečným zabezpečením. Správce má povinnost technicky a organizačně zabezpečit osobní údaje pacientů. Správce má povinnost přijmout taková opatření, aby zabránil neoprávněným osobám přistupovat k osobním údajům pacientů a tím zabránil neoprávněnému nahlížení do zdravotnické dokumentace, úpravě, výmazu, zničení, přenosu, odcizení či jinému zneužití osobních údajů obsažených ve zdravotnické dokumentaci.</a:t>
            </a:r>
          </a:p>
        </p:txBody>
      </p:sp>
    </p:spTree>
    <p:extLst>
      <p:ext uri="{BB962C8B-B14F-4D97-AF65-F5344CB8AC3E}">
        <p14:creationId xmlns:p14="http://schemas.microsoft.com/office/powerpoint/2010/main" val="30180886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47F2209-4E5A-F7C6-2B65-F974D16714BB}"/>
              </a:ext>
            </a:extLst>
          </p:cNvPr>
          <p:cNvSpPr>
            <a:spLocks noGrp="1"/>
          </p:cNvSpPr>
          <p:nvPr>
            <p:ph type="title"/>
          </p:nvPr>
        </p:nvSpPr>
        <p:spPr/>
        <p:txBody>
          <a:bodyPr>
            <a:normAutofit/>
          </a:bodyPr>
          <a:lstStyle/>
          <a:p>
            <a:r>
              <a:rPr lang="cs-CZ" dirty="0"/>
              <a:t>Povinnost mlčenlivosti</a:t>
            </a:r>
            <a:endParaRPr lang="en-GB" dirty="0"/>
          </a:p>
        </p:txBody>
      </p:sp>
      <p:sp>
        <p:nvSpPr>
          <p:cNvPr id="3" name="Zástupný obsah 2">
            <a:extLst>
              <a:ext uri="{FF2B5EF4-FFF2-40B4-BE49-F238E27FC236}">
                <a16:creationId xmlns:a16="http://schemas.microsoft.com/office/drawing/2014/main" id="{116CDF85-A07C-37E6-5E7D-4481B533EFFF}"/>
              </a:ext>
            </a:extLst>
          </p:cNvPr>
          <p:cNvSpPr>
            <a:spLocks noGrp="1"/>
          </p:cNvSpPr>
          <p:nvPr>
            <p:ph idx="1"/>
          </p:nvPr>
        </p:nvSpPr>
        <p:spPr/>
        <p:txBody>
          <a:bodyPr>
            <a:normAutofit/>
          </a:bodyPr>
          <a:lstStyle/>
          <a:p>
            <a:pPr marL="0" indent="0" algn="just">
              <a:lnSpc>
                <a:spcPct val="107000"/>
              </a:lnSpc>
              <a:buNone/>
            </a:pPr>
            <a:r>
              <a:rPr lang="cs-CZ" sz="2400" b="1" dirty="0"/>
              <a:t>MLČENLIVOST VE ZDRAVOTNICTVÍ A GDPR</a:t>
            </a:r>
          </a:p>
          <a:p>
            <a:pPr marL="0" indent="0" algn="just">
              <a:lnSpc>
                <a:spcPct val="107000"/>
              </a:lnSpc>
              <a:buNone/>
            </a:pPr>
            <a:r>
              <a:rPr lang="cs-CZ" sz="2400" b="1" dirty="0"/>
              <a:t>Vybrané dotazy a odpovědi z webu Úřadu pro ochranu osobních údajů</a:t>
            </a:r>
            <a:endParaRPr lang="cs-CZ" sz="2400" dirty="0"/>
          </a:p>
          <a:p>
            <a:pPr marL="0" indent="0">
              <a:buNone/>
            </a:pPr>
            <a:r>
              <a:rPr lang="cs-CZ" sz="2400" b="1" dirty="0"/>
              <a:t>Má pacient právo na výmaz osobních údajů ze zdravotnické dokumentace?</a:t>
            </a:r>
            <a:br>
              <a:rPr lang="cs-CZ" sz="2400" dirty="0"/>
            </a:br>
            <a:r>
              <a:rPr lang="cs-CZ" sz="2400" dirty="0"/>
              <a:t>Nikoliv. Toto právo není absolutní a podle GDPR se neuplatní v případě, že zpracování osobních údajů je nezbytné pro poskytování zdravotní péče či léčby. Poskytovatel zdravotních služeb je povinen řídit se zákonem o zdravotních službách, který mu nařizuje vedení této dokumentace, a vyhláškou č. 98/2012 Sb., která mu ukládá dobu uložení zdravotnické dokumentace.</a:t>
            </a:r>
            <a:endParaRPr lang="cs-CZ" sz="2400" dirty="0">
              <a:hlinkClick r:id="rId2">
                <a:extLst>
                  <a:ext uri="{A12FA001-AC4F-418D-AE19-62706E023703}">
                    <ahyp:hlinkClr xmlns:ahyp="http://schemas.microsoft.com/office/drawing/2018/hyperlinkcolor" val="tx"/>
                  </a:ext>
                </a:extLst>
              </a:hlinkClick>
            </a:endParaRPr>
          </a:p>
        </p:txBody>
      </p:sp>
    </p:spTree>
    <p:extLst>
      <p:ext uri="{BB962C8B-B14F-4D97-AF65-F5344CB8AC3E}">
        <p14:creationId xmlns:p14="http://schemas.microsoft.com/office/powerpoint/2010/main" val="36765898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47F2209-4E5A-F7C6-2B65-F974D16714BB}"/>
              </a:ext>
            </a:extLst>
          </p:cNvPr>
          <p:cNvSpPr>
            <a:spLocks noGrp="1"/>
          </p:cNvSpPr>
          <p:nvPr>
            <p:ph type="title"/>
          </p:nvPr>
        </p:nvSpPr>
        <p:spPr/>
        <p:txBody>
          <a:bodyPr>
            <a:normAutofit/>
          </a:bodyPr>
          <a:lstStyle/>
          <a:p>
            <a:r>
              <a:rPr lang="cs-CZ" dirty="0"/>
              <a:t>Povinnost mlčenlivosti</a:t>
            </a:r>
            <a:endParaRPr lang="en-GB" dirty="0"/>
          </a:p>
        </p:txBody>
      </p:sp>
      <p:sp>
        <p:nvSpPr>
          <p:cNvPr id="3" name="Zástupný obsah 2">
            <a:extLst>
              <a:ext uri="{FF2B5EF4-FFF2-40B4-BE49-F238E27FC236}">
                <a16:creationId xmlns:a16="http://schemas.microsoft.com/office/drawing/2014/main" id="{116CDF85-A07C-37E6-5E7D-4481B533EFFF}"/>
              </a:ext>
            </a:extLst>
          </p:cNvPr>
          <p:cNvSpPr>
            <a:spLocks noGrp="1"/>
          </p:cNvSpPr>
          <p:nvPr>
            <p:ph idx="1"/>
          </p:nvPr>
        </p:nvSpPr>
        <p:spPr/>
        <p:txBody>
          <a:bodyPr>
            <a:normAutofit fontScale="92500"/>
          </a:bodyPr>
          <a:lstStyle/>
          <a:p>
            <a:pPr marL="0" indent="0" algn="just">
              <a:lnSpc>
                <a:spcPct val="107000"/>
              </a:lnSpc>
              <a:buNone/>
            </a:pPr>
            <a:r>
              <a:rPr lang="cs-CZ" sz="2400" b="1" dirty="0"/>
              <a:t>MLČENLIVOST VE ZDRAVOTNICTVÍ A GDPR</a:t>
            </a:r>
          </a:p>
          <a:p>
            <a:pPr marL="0" indent="0" algn="just">
              <a:lnSpc>
                <a:spcPct val="107000"/>
              </a:lnSpc>
              <a:buNone/>
            </a:pPr>
            <a:r>
              <a:rPr lang="cs-CZ" sz="2400" b="1" dirty="0"/>
              <a:t>Vybrané dotazy a odpovědi z webu Úřadu pro ochranu osobních údajů</a:t>
            </a:r>
            <a:endParaRPr lang="cs-CZ" sz="2400" dirty="0"/>
          </a:p>
          <a:p>
            <a:pPr marL="0" indent="0" algn="just">
              <a:buNone/>
            </a:pPr>
            <a:r>
              <a:rPr lang="cs-CZ" sz="2000" b="1" i="0" dirty="0">
                <a:solidFill>
                  <a:srgbClr val="000000"/>
                </a:solidFill>
                <a:effectLst/>
                <a:latin typeface="Arial" panose="020B0604020202020204" pitchFamily="34" charset="0"/>
              </a:rPr>
              <a:t>Dodavatel služeb nám nabízí možnost oslovovat naše pacienty automatizovaně a pravidelně s různými reklamními a informačními sděleními. Je to v souladu s GDPR?</a:t>
            </a:r>
            <a:endParaRPr lang="cs-CZ" sz="2000" b="0" i="0" dirty="0">
              <a:solidFill>
                <a:srgbClr val="000000"/>
              </a:solidFill>
              <a:effectLst/>
              <a:latin typeface="Arial" panose="020B0604020202020204" pitchFamily="34" charset="0"/>
            </a:endParaRPr>
          </a:p>
          <a:p>
            <a:pPr marL="0" indent="0" algn="just">
              <a:buNone/>
            </a:pPr>
            <a:r>
              <a:rPr lang="cs-CZ" sz="2000" b="0" i="0" dirty="0">
                <a:solidFill>
                  <a:srgbClr val="000000"/>
                </a:solidFill>
                <a:effectLst/>
                <a:latin typeface="Arial" panose="020B0604020202020204" pitchFamily="34" charset="0"/>
              </a:rPr>
              <a:t>Nikoliv. Pacient není pouhý zákazník a zpracování údajů ve zdravotnictví má přesně vymezený rámec stanovený nejen obecně platnými zásadami a přístupy ochrany osobních údajů podle GDPR. V zásadě lze uvést, že zvláštní zdravotnické předpisy </a:t>
            </a:r>
            <a:r>
              <a:rPr lang="cs-CZ" sz="2000" b="1" i="0" dirty="0">
                <a:solidFill>
                  <a:srgbClr val="000000"/>
                </a:solidFill>
                <a:effectLst/>
                <a:latin typeface="Arial" panose="020B0604020202020204" pitchFamily="34" charset="0"/>
              </a:rPr>
              <a:t>zpracování údajů pacientů pro marketing neumožňují</a:t>
            </a:r>
            <a:r>
              <a:rPr lang="cs-CZ" sz="2000" b="0" i="0" dirty="0">
                <a:solidFill>
                  <a:srgbClr val="000000"/>
                </a:solidFill>
                <a:effectLst/>
                <a:latin typeface="Arial" panose="020B0604020202020204" pitchFamily="34" charset="0"/>
              </a:rPr>
              <a:t>. V různých případech záleží na lékařích a dalších poskytovatelích zdravotní služby, aby v souladu s lékařskou etikou zvážili, zda a jak je vhodné informovat jednotlivé pacienty.</a:t>
            </a:r>
          </a:p>
        </p:txBody>
      </p:sp>
    </p:spTree>
    <p:extLst>
      <p:ext uri="{BB962C8B-B14F-4D97-AF65-F5344CB8AC3E}">
        <p14:creationId xmlns:p14="http://schemas.microsoft.com/office/powerpoint/2010/main" val="27162230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47F2209-4E5A-F7C6-2B65-F974D16714BB}"/>
              </a:ext>
            </a:extLst>
          </p:cNvPr>
          <p:cNvSpPr>
            <a:spLocks noGrp="1"/>
          </p:cNvSpPr>
          <p:nvPr>
            <p:ph type="title"/>
          </p:nvPr>
        </p:nvSpPr>
        <p:spPr/>
        <p:txBody>
          <a:bodyPr>
            <a:normAutofit/>
          </a:bodyPr>
          <a:lstStyle/>
          <a:p>
            <a:r>
              <a:rPr lang="cs-CZ" dirty="0"/>
              <a:t>Povinnost mlčenlivosti</a:t>
            </a:r>
            <a:endParaRPr lang="en-GB" dirty="0"/>
          </a:p>
        </p:txBody>
      </p:sp>
      <p:sp>
        <p:nvSpPr>
          <p:cNvPr id="3" name="Zástupný obsah 2">
            <a:extLst>
              <a:ext uri="{FF2B5EF4-FFF2-40B4-BE49-F238E27FC236}">
                <a16:creationId xmlns:a16="http://schemas.microsoft.com/office/drawing/2014/main" id="{116CDF85-A07C-37E6-5E7D-4481B533EFFF}"/>
              </a:ext>
            </a:extLst>
          </p:cNvPr>
          <p:cNvSpPr>
            <a:spLocks noGrp="1"/>
          </p:cNvSpPr>
          <p:nvPr>
            <p:ph idx="1"/>
          </p:nvPr>
        </p:nvSpPr>
        <p:spPr/>
        <p:txBody>
          <a:bodyPr>
            <a:normAutofit fontScale="62500" lnSpcReduction="20000"/>
          </a:bodyPr>
          <a:lstStyle/>
          <a:p>
            <a:pPr marL="0" indent="0" algn="just">
              <a:lnSpc>
                <a:spcPct val="107000"/>
              </a:lnSpc>
              <a:buNone/>
            </a:pPr>
            <a:r>
              <a:rPr lang="cs-CZ" sz="3800" b="1" dirty="0"/>
              <a:t>MLČENLIVOST VE ZDRAVOTNICTVÍ A GDPR</a:t>
            </a:r>
          </a:p>
          <a:p>
            <a:pPr marL="0" indent="0">
              <a:lnSpc>
                <a:spcPct val="107000"/>
              </a:lnSpc>
              <a:buNone/>
            </a:pPr>
            <a:r>
              <a:rPr lang="cs-CZ" sz="3400" b="1" dirty="0"/>
              <a:t>Vybrané dotazy a odpovědi z webu Úřadu pro ochranu osobních údajů</a:t>
            </a:r>
            <a:endParaRPr lang="cs-CZ" sz="2000" i="0" dirty="0">
              <a:solidFill>
                <a:srgbClr val="000000"/>
              </a:solidFill>
              <a:effectLst/>
              <a:latin typeface="Arial" panose="020B0604020202020204" pitchFamily="34" charset="0"/>
            </a:endParaRPr>
          </a:p>
          <a:p>
            <a:pPr marL="0" indent="0">
              <a:lnSpc>
                <a:spcPct val="107000"/>
              </a:lnSpc>
              <a:buNone/>
            </a:pPr>
            <a:r>
              <a:rPr lang="cs-CZ" sz="2900" b="1" dirty="0">
                <a:solidFill>
                  <a:srgbClr val="000000"/>
                </a:solidFill>
                <a:latin typeface="Arial" panose="020B0604020202020204" pitchFamily="34" charset="0"/>
              </a:rPr>
              <a:t>Omezilo GDPR nějak dosavadní praxi komunikace s pacientem?</a:t>
            </a:r>
            <a:br>
              <a:rPr lang="cs-CZ" sz="2900" dirty="0">
                <a:solidFill>
                  <a:srgbClr val="000000"/>
                </a:solidFill>
                <a:latin typeface="Arial" panose="020B0604020202020204" pitchFamily="34" charset="0"/>
              </a:rPr>
            </a:br>
            <a:r>
              <a:rPr lang="cs-CZ" sz="2900" dirty="0">
                <a:solidFill>
                  <a:srgbClr val="000000"/>
                </a:solidFill>
                <a:latin typeface="Arial" panose="020B0604020202020204" pitchFamily="34" charset="0"/>
              </a:rPr>
              <a:t>Praxe volání pacientů podle příjmení v čekárně není v rozporu s GDPR. Existují však </a:t>
            </a:r>
            <a:r>
              <a:rPr lang="cs-CZ" sz="2900" b="1" dirty="0">
                <a:solidFill>
                  <a:srgbClr val="000000"/>
                </a:solidFill>
                <a:latin typeface="Arial" panose="020B0604020202020204" pitchFamily="34" charset="0"/>
              </a:rPr>
              <a:t>oddělení</a:t>
            </a:r>
            <a:r>
              <a:rPr lang="cs-CZ" sz="2900" dirty="0">
                <a:solidFill>
                  <a:srgbClr val="000000"/>
                </a:solidFill>
                <a:latin typeface="Arial" panose="020B0604020202020204" pitchFamily="34" charset="0"/>
              </a:rPr>
              <a:t>, jako je venerologická ambulance nebo infekční oddělení</a:t>
            </a:r>
            <a:r>
              <a:rPr lang="cs-CZ" sz="2900" b="1" dirty="0">
                <a:solidFill>
                  <a:srgbClr val="000000"/>
                </a:solidFill>
                <a:latin typeface="Arial" panose="020B0604020202020204" pitchFamily="34" charset="0"/>
              </a:rPr>
              <a:t>, kde existuje riziko diskreditace</a:t>
            </a:r>
            <a:r>
              <a:rPr lang="cs-CZ" sz="2900" dirty="0">
                <a:solidFill>
                  <a:srgbClr val="000000"/>
                </a:solidFill>
                <a:latin typeface="Arial" panose="020B0604020202020204" pitchFamily="34" charset="0"/>
              </a:rPr>
              <a:t>, tedy spojení jména s choulostivými informacemi. V těchto případech je nutno zavést postupy vedoucí ke zvýšené ochraně osobních údajů pacientů. Je odpovědností správce, aby pečlivě uvážil vhodný režim pracoviště a jaká technická a organizační opatření přijme a zavede. V souladu s tím dá přesné pokyny svým zaměstnancům.</a:t>
            </a:r>
            <a:br>
              <a:rPr lang="cs-CZ" sz="2900" dirty="0">
                <a:solidFill>
                  <a:srgbClr val="000000"/>
                </a:solidFill>
                <a:latin typeface="Arial" panose="020B0604020202020204" pitchFamily="34" charset="0"/>
              </a:rPr>
            </a:br>
            <a:r>
              <a:rPr lang="cs-CZ" sz="2900" dirty="0">
                <a:solidFill>
                  <a:srgbClr val="000000"/>
                </a:solidFill>
                <a:latin typeface="Arial" panose="020B0604020202020204" pitchFamily="34" charset="0"/>
              </a:rPr>
              <a:t>Pokud je to možné, personál nemocnice </a:t>
            </a:r>
            <a:r>
              <a:rPr lang="cs-CZ" sz="2900" b="1" dirty="0">
                <a:solidFill>
                  <a:srgbClr val="000000"/>
                </a:solidFill>
                <a:latin typeface="Arial" panose="020B0604020202020204" pitchFamily="34" charset="0"/>
              </a:rPr>
              <a:t>by se měl snažit o co největší soukromí pacienta</a:t>
            </a:r>
            <a:r>
              <a:rPr lang="cs-CZ" sz="2900" dirty="0">
                <a:solidFill>
                  <a:srgbClr val="000000"/>
                </a:solidFill>
                <a:latin typeface="Arial" panose="020B0604020202020204" pitchFamily="34" charset="0"/>
              </a:rPr>
              <a:t>. Sdělení diagnózy či dalších náležitostí zdravotnické dokumentace je možné. Nelze však doporučit, aby při tom byly přítomny další nepovolané osoby, které nejsou v péči ani zaměstnány u poskytovatele zdravotních služeb, například osoby, jež navštěvují pacienta na vedlejším lůžku.</a:t>
            </a:r>
          </a:p>
        </p:txBody>
      </p:sp>
    </p:spTree>
    <p:extLst>
      <p:ext uri="{BB962C8B-B14F-4D97-AF65-F5344CB8AC3E}">
        <p14:creationId xmlns:p14="http://schemas.microsoft.com/office/powerpoint/2010/main" val="41311387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47F2209-4E5A-F7C6-2B65-F974D16714BB}"/>
              </a:ext>
            </a:extLst>
          </p:cNvPr>
          <p:cNvSpPr>
            <a:spLocks noGrp="1"/>
          </p:cNvSpPr>
          <p:nvPr>
            <p:ph type="title"/>
          </p:nvPr>
        </p:nvSpPr>
        <p:spPr/>
        <p:txBody>
          <a:bodyPr>
            <a:normAutofit/>
          </a:bodyPr>
          <a:lstStyle/>
          <a:p>
            <a:r>
              <a:rPr lang="cs-CZ" dirty="0"/>
              <a:t>Povinnost mlčenlivosti</a:t>
            </a:r>
            <a:endParaRPr lang="en-GB" dirty="0"/>
          </a:p>
        </p:txBody>
      </p:sp>
      <p:sp>
        <p:nvSpPr>
          <p:cNvPr id="3" name="Zástupný obsah 2">
            <a:extLst>
              <a:ext uri="{FF2B5EF4-FFF2-40B4-BE49-F238E27FC236}">
                <a16:creationId xmlns:a16="http://schemas.microsoft.com/office/drawing/2014/main" id="{116CDF85-A07C-37E6-5E7D-4481B533EFFF}"/>
              </a:ext>
            </a:extLst>
          </p:cNvPr>
          <p:cNvSpPr>
            <a:spLocks noGrp="1"/>
          </p:cNvSpPr>
          <p:nvPr>
            <p:ph idx="1"/>
          </p:nvPr>
        </p:nvSpPr>
        <p:spPr/>
        <p:txBody>
          <a:bodyPr>
            <a:normAutofit fontScale="92500"/>
          </a:bodyPr>
          <a:lstStyle/>
          <a:p>
            <a:pPr marL="0" indent="0" algn="just">
              <a:lnSpc>
                <a:spcPct val="107000"/>
              </a:lnSpc>
              <a:buNone/>
            </a:pPr>
            <a:r>
              <a:rPr lang="cs-CZ" sz="2400" b="1" dirty="0"/>
              <a:t>DISKUZNÍ PŘÍPAD NA ZÁVĚR POJEDNÁNÍ O MLČENLIVOSTI</a:t>
            </a:r>
          </a:p>
          <a:p>
            <a:pPr marL="0" indent="0" algn="just">
              <a:lnSpc>
                <a:spcPct val="107000"/>
              </a:lnSpc>
              <a:buNone/>
            </a:pPr>
            <a:r>
              <a:rPr lang="cs-CZ" sz="2400" b="1" dirty="0"/>
              <a:t>PŘÍKLAD: </a:t>
            </a:r>
            <a:r>
              <a:rPr lang="cs-CZ" sz="2400" dirty="0"/>
              <a:t>Na klinickém semináři kolega z jiné nemocnice popisuje případ pacienta, který k němu začal docházet a je velmi zahlcující. Kolega řeší, jak si s pacientem nastavit hranice. Pacient používá specifické slovní obraty, které kolega na semináři cituje. Uvědomíte si, že pacient v minulosti docházel k Vám,  patologicky se na Vás navázal, kontaktoval Vás v soukromém životě. Když jste se snažili nastavit si s pacientem hranice, začal Vám vyhrožovat. Měl jste strach až do takové míry, že jste péči ukončili a obrátili se na policii. Pacient kolegovi sdělil, že zatím k žádnému psychologovi nechodil.</a:t>
            </a:r>
          </a:p>
          <a:p>
            <a:pPr marL="0" indent="0" algn="just">
              <a:lnSpc>
                <a:spcPct val="107000"/>
              </a:lnSpc>
              <a:buNone/>
            </a:pPr>
            <a:r>
              <a:rPr lang="cs-CZ" sz="2400" b="1" dirty="0"/>
              <a:t>Sdělíte kolegovi, že víte o jakého pacienta jde, že k Vám docházel a že byl nebezpečný?</a:t>
            </a:r>
          </a:p>
          <a:p>
            <a:pPr marL="0" indent="0" algn="just">
              <a:lnSpc>
                <a:spcPct val="107000"/>
              </a:lnSpc>
              <a:buNone/>
            </a:pPr>
            <a:endParaRPr lang="cs-CZ" sz="2400" b="1" dirty="0"/>
          </a:p>
        </p:txBody>
      </p:sp>
    </p:spTree>
    <p:extLst>
      <p:ext uri="{BB962C8B-B14F-4D97-AF65-F5344CB8AC3E}">
        <p14:creationId xmlns:p14="http://schemas.microsoft.com/office/powerpoint/2010/main" val="33175374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47F2209-4E5A-F7C6-2B65-F974D16714BB}"/>
              </a:ext>
            </a:extLst>
          </p:cNvPr>
          <p:cNvSpPr>
            <a:spLocks noGrp="1"/>
          </p:cNvSpPr>
          <p:nvPr>
            <p:ph type="title"/>
          </p:nvPr>
        </p:nvSpPr>
        <p:spPr/>
        <p:txBody>
          <a:bodyPr>
            <a:normAutofit/>
          </a:bodyPr>
          <a:lstStyle/>
          <a:p>
            <a:r>
              <a:rPr lang="cs-CZ" dirty="0"/>
              <a:t>Povinnost mlčenlivosti</a:t>
            </a:r>
            <a:endParaRPr lang="en-GB" dirty="0"/>
          </a:p>
        </p:txBody>
      </p:sp>
      <p:sp>
        <p:nvSpPr>
          <p:cNvPr id="3" name="Zástupný obsah 2">
            <a:extLst>
              <a:ext uri="{FF2B5EF4-FFF2-40B4-BE49-F238E27FC236}">
                <a16:creationId xmlns:a16="http://schemas.microsoft.com/office/drawing/2014/main" id="{116CDF85-A07C-37E6-5E7D-4481B533EFFF}"/>
              </a:ext>
            </a:extLst>
          </p:cNvPr>
          <p:cNvSpPr>
            <a:spLocks noGrp="1"/>
          </p:cNvSpPr>
          <p:nvPr>
            <p:ph idx="1"/>
          </p:nvPr>
        </p:nvSpPr>
        <p:spPr/>
        <p:txBody>
          <a:bodyPr>
            <a:normAutofit/>
          </a:bodyPr>
          <a:lstStyle/>
          <a:p>
            <a:pPr marL="0" indent="0" algn="just">
              <a:lnSpc>
                <a:spcPct val="107000"/>
              </a:lnSpc>
              <a:buNone/>
            </a:pPr>
            <a:r>
              <a:rPr lang="cs-CZ" sz="2000" b="1" cap="all" dirty="0"/>
              <a:t>Shrnutí k mlčenlivosti</a:t>
            </a:r>
          </a:p>
          <a:p>
            <a:pPr marL="342900" indent="-342900" algn="just">
              <a:lnSpc>
                <a:spcPct val="107000"/>
              </a:lnSpc>
              <a:buAutoNum type="arabicPeriod"/>
            </a:pPr>
            <a:r>
              <a:rPr lang="cs-CZ" sz="2000" dirty="0"/>
              <a:t>Znát právní úpravu, která na Vás dopadá. </a:t>
            </a:r>
          </a:p>
          <a:p>
            <a:pPr marL="342900" indent="-342900" algn="just">
              <a:lnSpc>
                <a:spcPct val="107000"/>
              </a:lnSpc>
              <a:buAutoNum type="arabicPeriod"/>
            </a:pPr>
            <a:r>
              <a:rPr lang="cs-CZ" sz="2000" dirty="0"/>
              <a:t>Pečlivě vést dokumentaci, aby bylo zřejmé, že postupujete v souladu s touto úpravou.</a:t>
            </a:r>
          </a:p>
          <a:p>
            <a:pPr marL="342900" indent="-342900" algn="just">
              <a:lnSpc>
                <a:spcPct val="107000"/>
              </a:lnSpc>
              <a:buAutoNum type="arabicPeriod"/>
            </a:pPr>
            <a:r>
              <a:rPr lang="cs-CZ" sz="2000" dirty="0"/>
              <a:t>Nejasné případy konzultovat v rámci supervize.</a:t>
            </a:r>
          </a:p>
          <a:p>
            <a:pPr marL="342900" indent="-342900" algn="just">
              <a:lnSpc>
                <a:spcPct val="107000"/>
              </a:lnSpc>
              <a:buAutoNum type="arabicPeriod"/>
            </a:pPr>
            <a:r>
              <a:rPr lang="cs-CZ" sz="2000" dirty="0"/>
              <a:t>Na počátku terapie poučit pacienta o tom, jaké informace a komu budete nuceni oznámit a kdo může mít přístup do pacientovy zdravotnické dokumentace.</a:t>
            </a:r>
          </a:p>
          <a:p>
            <a:pPr marL="0" indent="0" algn="just">
              <a:lnSpc>
                <a:spcPct val="107000"/>
              </a:lnSpc>
              <a:buNone/>
            </a:pPr>
            <a:r>
              <a:rPr lang="cs-CZ" sz="2000" dirty="0"/>
              <a:t>Poučení uvedené v bodě 4 považuji za vhodné vypracovat písemně, a to z důvodu množství situací, kdy je mlčenlivost prolomena, a předat ho pacientovi, aby měl prostor se s ním seznámit</a:t>
            </a:r>
            <a:endParaRPr lang="cs-CZ" sz="2800" b="1" dirty="0">
              <a:latin typeface="Times New Roman" panose="02020603050405020304" pitchFamily="18" charset="0"/>
            </a:endParaRPr>
          </a:p>
        </p:txBody>
      </p:sp>
    </p:spTree>
    <p:extLst>
      <p:ext uri="{BB962C8B-B14F-4D97-AF65-F5344CB8AC3E}">
        <p14:creationId xmlns:p14="http://schemas.microsoft.com/office/powerpoint/2010/main" val="34227189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337EDE-05E5-331D-9D9D-F059E1B77A1A}"/>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4881984A-4CDC-7DE3-ADA5-EB5E8DFB1870}"/>
              </a:ext>
            </a:extLst>
          </p:cNvPr>
          <p:cNvSpPr>
            <a:spLocks noGrp="1"/>
          </p:cNvSpPr>
          <p:nvPr>
            <p:ph type="ctrTitle"/>
          </p:nvPr>
        </p:nvSpPr>
        <p:spPr/>
        <p:txBody>
          <a:bodyPr/>
          <a:lstStyle/>
          <a:p>
            <a:r>
              <a:rPr lang="cs-CZ" dirty="0">
                <a:effectLst>
                  <a:outerShdw blurRad="38100" dist="38100" dir="2700000" algn="tl">
                    <a:srgbClr val="000000">
                      <a:alpha val="43137"/>
                    </a:srgbClr>
                  </a:outerShdw>
                </a:effectLst>
              </a:rPr>
              <a:t>Odpovědnost psychologa</a:t>
            </a:r>
          </a:p>
        </p:txBody>
      </p:sp>
      <p:sp>
        <p:nvSpPr>
          <p:cNvPr id="3" name="Podnadpis 2">
            <a:extLst>
              <a:ext uri="{FF2B5EF4-FFF2-40B4-BE49-F238E27FC236}">
                <a16:creationId xmlns:a16="http://schemas.microsoft.com/office/drawing/2014/main" id="{B25177F1-8CF4-91C4-9597-0268077E4889}"/>
              </a:ext>
            </a:extLst>
          </p:cNvPr>
          <p:cNvSpPr>
            <a:spLocks noGrp="1"/>
          </p:cNvSpPr>
          <p:nvPr>
            <p:ph type="subTitle" idx="1"/>
          </p:nvPr>
        </p:nvSpPr>
        <p:spPr/>
        <p:txBody>
          <a:bodyPr/>
          <a:lstStyle/>
          <a:p>
            <a:pPr algn="r"/>
            <a:r>
              <a:rPr lang="cs-CZ" dirty="0"/>
              <a:t>Matěj Stříteský</a:t>
            </a:r>
          </a:p>
          <a:p>
            <a:pPr algn="r"/>
            <a:r>
              <a:rPr lang="cs-CZ" dirty="0"/>
              <a:t>Matej.stritesky@seznam.cz</a:t>
            </a:r>
          </a:p>
          <a:p>
            <a:endParaRPr lang="en-GB" dirty="0"/>
          </a:p>
          <a:p>
            <a:endParaRPr lang="cs-CZ" dirty="0"/>
          </a:p>
        </p:txBody>
      </p:sp>
    </p:spTree>
    <p:extLst>
      <p:ext uri="{BB962C8B-B14F-4D97-AF65-F5344CB8AC3E}">
        <p14:creationId xmlns:p14="http://schemas.microsoft.com/office/powerpoint/2010/main" val="30068379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47F2209-4E5A-F7C6-2B65-F974D16714BB}"/>
              </a:ext>
            </a:extLst>
          </p:cNvPr>
          <p:cNvSpPr>
            <a:spLocks noGrp="1"/>
          </p:cNvSpPr>
          <p:nvPr>
            <p:ph type="title"/>
          </p:nvPr>
        </p:nvSpPr>
        <p:spPr/>
        <p:txBody>
          <a:bodyPr/>
          <a:lstStyle/>
          <a:p>
            <a:r>
              <a:rPr lang="cs-CZ" dirty="0"/>
              <a:t>Odpovědnost – nejen právní pojem</a:t>
            </a:r>
            <a:endParaRPr lang="en-GB" dirty="0"/>
          </a:p>
        </p:txBody>
      </p:sp>
      <p:sp>
        <p:nvSpPr>
          <p:cNvPr id="3" name="Zástupný obsah 2">
            <a:extLst>
              <a:ext uri="{FF2B5EF4-FFF2-40B4-BE49-F238E27FC236}">
                <a16:creationId xmlns:a16="http://schemas.microsoft.com/office/drawing/2014/main" id="{116CDF85-A07C-37E6-5E7D-4481B533EFFF}"/>
              </a:ext>
            </a:extLst>
          </p:cNvPr>
          <p:cNvSpPr>
            <a:spLocks noGrp="1"/>
          </p:cNvSpPr>
          <p:nvPr>
            <p:ph idx="1"/>
          </p:nvPr>
        </p:nvSpPr>
        <p:spPr>
          <a:xfrm>
            <a:off x="1024128" y="1838325"/>
            <a:ext cx="9720073" cy="4471035"/>
          </a:xfrm>
        </p:spPr>
        <p:txBody>
          <a:bodyPr>
            <a:normAutofit/>
          </a:bodyPr>
          <a:lstStyle/>
          <a:p>
            <a:r>
              <a:rPr lang="cs-CZ" sz="2800" dirty="0"/>
              <a:t>Právní odpovědnost má s jinými typy odpovědností např. s odpovědností společenskou či morální, společné to, že na jednu stranu motivuje k dodržování povinností a na druhou stranu trestá jejich porušení.</a:t>
            </a:r>
          </a:p>
          <a:p>
            <a:endParaRPr lang="en-GB" sz="3200" dirty="0"/>
          </a:p>
        </p:txBody>
      </p:sp>
      <p:graphicFrame>
        <p:nvGraphicFramePr>
          <p:cNvPr id="8" name="Tabulka 7">
            <a:extLst>
              <a:ext uri="{FF2B5EF4-FFF2-40B4-BE49-F238E27FC236}">
                <a16:creationId xmlns:a16="http://schemas.microsoft.com/office/drawing/2014/main" id="{2F466A2F-4E41-8B78-25EC-B53E1DC47248}"/>
              </a:ext>
            </a:extLst>
          </p:cNvPr>
          <p:cNvGraphicFramePr>
            <a:graphicFrameLocks noGrp="1"/>
          </p:cNvGraphicFramePr>
          <p:nvPr>
            <p:extLst>
              <p:ext uri="{D42A27DB-BD31-4B8C-83A1-F6EECF244321}">
                <p14:modId xmlns:p14="http://schemas.microsoft.com/office/powerpoint/2010/main" val="1951711991"/>
              </p:ext>
            </p:extLst>
          </p:nvPr>
        </p:nvGraphicFramePr>
        <p:xfrm>
          <a:off x="1105379" y="3810334"/>
          <a:ext cx="9557570" cy="3047666"/>
        </p:xfrm>
        <a:graphic>
          <a:graphicData uri="http://schemas.openxmlformats.org/drawingml/2006/table">
            <a:tbl>
              <a:tblPr firstRow="1" bandRow="1">
                <a:tableStyleId>{93296810-A885-4BE3-A3E7-6D5BEEA58F35}</a:tableStyleId>
              </a:tblPr>
              <a:tblGrid>
                <a:gridCol w="2573520">
                  <a:extLst>
                    <a:ext uri="{9D8B030D-6E8A-4147-A177-3AD203B41FA5}">
                      <a16:colId xmlns:a16="http://schemas.microsoft.com/office/drawing/2014/main" val="599679708"/>
                    </a:ext>
                  </a:extLst>
                </a:gridCol>
                <a:gridCol w="3854153">
                  <a:extLst>
                    <a:ext uri="{9D8B030D-6E8A-4147-A177-3AD203B41FA5}">
                      <a16:colId xmlns:a16="http://schemas.microsoft.com/office/drawing/2014/main" val="983507290"/>
                    </a:ext>
                  </a:extLst>
                </a:gridCol>
                <a:gridCol w="3129897">
                  <a:extLst>
                    <a:ext uri="{9D8B030D-6E8A-4147-A177-3AD203B41FA5}">
                      <a16:colId xmlns:a16="http://schemas.microsoft.com/office/drawing/2014/main" val="3823119714"/>
                    </a:ext>
                  </a:extLst>
                </a:gridCol>
              </a:tblGrid>
              <a:tr h="633037">
                <a:tc>
                  <a:txBody>
                    <a:bodyPr/>
                    <a:lstStyle/>
                    <a:p>
                      <a:pPr algn="l">
                        <a:lnSpc>
                          <a:spcPct val="107000"/>
                        </a:lnSpc>
                      </a:pPr>
                      <a:r>
                        <a:rPr lang="cs-CZ" sz="1600" dirty="0">
                          <a:solidFill>
                            <a:schemeClr val="tx1"/>
                          </a:solidFill>
                          <a:effectLst/>
                        </a:rPr>
                        <a:t>Typ odpovědnosti</a:t>
                      </a:r>
                      <a:endParaRPr lang="cs-CZ"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l">
                        <a:lnSpc>
                          <a:spcPct val="107000"/>
                        </a:lnSpc>
                      </a:pPr>
                      <a:r>
                        <a:rPr lang="cs-CZ" sz="1600" dirty="0">
                          <a:solidFill>
                            <a:schemeClr val="tx1"/>
                          </a:solidFill>
                          <a:effectLst/>
                        </a:rPr>
                        <a:t>Odkud pochází pravidla, kterých se odpovědnost týká</a:t>
                      </a:r>
                      <a:endParaRPr lang="cs-CZ"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l">
                        <a:lnSpc>
                          <a:spcPct val="107000"/>
                        </a:lnSpc>
                      </a:pPr>
                      <a:r>
                        <a:rPr lang="cs-CZ" sz="1600" dirty="0">
                          <a:solidFill>
                            <a:schemeClr val="tx1"/>
                          </a:solidFill>
                          <a:effectLst/>
                        </a:rPr>
                        <a:t>Následky spojené s jednáním rozporným s pravidly</a:t>
                      </a:r>
                      <a:endParaRPr lang="cs-CZ"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4243011371"/>
                  </a:ext>
                </a:extLst>
              </a:tr>
              <a:tr h="890796">
                <a:tc>
                  <a:txBody>
                    <a:bodyPr/>
                    <a:lstStyle/>
                    <a:p>
                      <a:pPr algn="l">
                        <a:lnSpc>
                          <a:spcPct val="107000"/>
                        </a:lnSpc>
                      </a:pPr>
                      <a:r>
                        <a:rPr lang="cs-CZ" sz="1600" b="1" kern="1200" dirty="0">
                          <a:solidFill>
                            <a:schemeClr val="dk1"/>
                          </a:solidFill>
                          <a:effectLst/>
                        </a:rPr>
                        <a:t>Společenská odpovědnost</a:t>
                      </a:r>
                    </a:p>
                    <a:p>
                      <a:pPr algn="l">
                        <a:lnSpc>
                          <a:spcPct val="107000"/>
                        </a:lnSpc>
                      </a:pPr>
                      <a:r>
                        <a:rPr lang="cs-CZ" sz="1600" kern="1200" dirty="0">
                          <a:solidFill>
                            <a:schemeClr val="dk1"/>
                          </a:solidFill>
                          <a:effectLst/>
                        </a:rPr>
                        <a:t>(+ profesní – jsem kvalitní psycholog?)</a:t>
                      </a:r>
                      <a:endParaRPr lang="cs-CZ" sz="1600" kern="1200" dirty="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a:lnSpc>
                          <a:spcPct val="107000"/>
                        </a:lnSpc>
                      </a:pPr>
                      <a:r>
                        <a:rPr lang="cs-CZ" sz="1600" dirty="0">
                          <a:effectLst/>
                        </a:rPr>
                        <a:t>Očekávání společnosti (druhých) spojená se společenskou funkcí, kterou vykonáváme.</a:t>
                      </a: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a:lnSpc>
                          <a:spcPct val="107000"/>
                        </a:lnSpc>
                      </a:pPr>
                      <a:r>
                        <a:rPr lang="cs-CZ" sz="1600" dirty="0">
                          <a:effectLst/>
                        </a:rPr>
                        <a:t>Odvolání z / ztráta funkce, společenská / mediální kritika.</a:t>
                      </a: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895490865"/>
                  </a:ext>
                </a:extLst>
              </a:tr>
              <a:tr h="633037">
                <a:tc>
                  <a:txBody>
                    <a:bodyPr/>
                    <a:lstStyle/>
                    <a:p>
                      <a:pPr algn="l">
                        <a:lnSpc>
                          <a:spcPct val="107000"/>
                        </a:lnSpc>
                      </a:pPr>
                      <a:r>
                        <a:rPr lang="cs-CZ" sz="1600" b="1" dirty="0">
                          <a:effectLst/>
                        </a:rPr>
                        <a:t>Morální odpovědnost</a:t>
                      </a:r>
                      <a:br>
                        <a:rPr lang="cs-CZ" sz="1600" dirty="0">
                          <a:effectLst/>
                        </a:rPr>
                      </a:br>
                      <a:r>
                        <a:rPr lang="cs-CZ" sz="1600" dirty="0">
                          <a:effectLst/>
                        </a:rPr>
                        <a:t>(jsem dobrý člověk?)</a:t>
                      </a: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a:lnSpc>
                          <a:spcPct val="107000"/>
                        </a:lnSpc>
                      </a:pPr>
                      <a:r>
                        <a:rPr lang="cs-CZ" sz="1600" dirty="0">
                          <a:effectLst/>
                        </a:rPr>
                        <a:t>Svědomí a </a:t>
                      </a:r>
                      <a:r>
                        <a:rPr lang="cs-CZ" sz="1600" dirty="0" err="1">
                          <a:effectLst/>
                        </a:rPr>
                        <a:t>internalizovaná</a:t>
                      </a:r>
                      <a:r>
                        <a:rPr lang="cs-CZ" sz="1600" dirty="0">
                          <a:effectLst/>
                        </a:rPr>
                        <a:t> morální pravidla.</a:t>
                      </a: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a:lnSpc>
                          <a:spcPct val="107000"/>
                        </a:lnSpc>
                      </a:pPr>
                      <a:r>
                        <a:rPr lang="cs-CZ" sz="1600" dirty="0">
                          <a:effectLst/>
                        </a:rPr>
                        <a:t>Výčitky svědomí.</a:t>
                      </a: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731129122"/>
                  </a:ext>
                </a:extLst>
              </a:tr>
              <a:tr h="890796">
                <a:tc>
                  <a:txBody>
                    <a:bodyPr/>
                    <a:lstStyle/>
                    <a:p>
                      <a:pPr algn="l">
                        <a:lnSpc>
                          <a:spcPct val="107000"/>
                        </a:lnSpc>
                      </a:pPr>
                      <a:r>
                        <a:rPr lang="cs-CZ" sz="1600" b="1" dirty="0">
                          <a:effectLst/>
                        </a:rPr>
                        <a:t>Právní odpovědnost</a:t>
                      </a:r>
                      <a:endParaRPr lang="cs-CZ" sz="18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a:lnSpc>
                          <a:spcPct val="107000"/>
                        </a:lnSpc>
                      </a:pPr>
                      <a:r>
                        <a:rPr lang="cs-CZ" sz="1600" dirty="0">
                          <a:effectLst/>
                        </a:rPr>
                        <a:t>Právní předpisy a smlouvy uzavřené v souladu s právním řádem.</a:t>
                      </a: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a:lnSpc>
                          <a:spcPct val="107000"/>
                        </a:lnSpc>
                      </a:pPr>
                      <a:r>
                        <a:rPr lang="cs-CZ" sz="1600" dirty="0">
                          <a:effectLst/>
                        </a:rPr>
                        <a:t>Povinnost kompenzovat újmu, povinnost hradit pokutu, trestní sankce (např. odnětí svobody).</a:t>
                      </a: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100369034"/>
                  </a:ext>
                </a:extLst>
              </a:tr>
            </a:tbl>
          </a:graphicData>
        </a:graphic>
      </p:graphicFrame>
    </p:spTree>
    <p:extLst>
      <p:ext uri="{BB962C8B-B14F-4D97-AF65-F5344CB8AC3E}">
        <p14:creationId xmlns:p14="http://schemas.microsoft.com/office/powerpoint/2010/main" val="18634478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D92070-5093-E729-90FD-FD552ECFD35D}"/>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F9918B16-FAC0-3B90-9070-F0A9F48E7FAD}"/>
              </a:ext>
            </a:extLst>
          </p:cNvPr>
          <p:cNvSpPr>
            <a:spLocks noGrp="1"/>
          </p:cNvSpPr>
          <p:nvPr>
            <p:ph type="title"/>
          </p:nvPr>
        </p:nvSpPr>
        <p:spPr/>
        <p:txBody>
          <a:bodyPr>
            <a:normAutofit fontScale="90000"/>
          </a:bodyPr>
          <a:lstStyle/>
          <a:p>
            <a:br>
              <a:rPr lang="cs-CZ" dirty="0"/>
            </a:br>
            <a:r>
              <a:rPr lang="cs-CZ" dirty="0"/>
              <a:t>Otázka z minula</a:t>
            </a:r>
            <a:br>
              <a:rPr lang="cs-CZ" dirty="0"/>
            </a:br>
            <a:r>
              <a:rPr lang="cs-CZ" dirty="0"/>
              <a:t>Zdravotní způsobilost osvojení a pěstouni</a:t>
            </a:r>
          </a:p>
        </p:txBody>
      </p:sp>
      <p:sp>
        <p:nvSpPr>
          <p:cNvPr id="3" name="Zástupný obsah 2">
            <a:extLst>
              <a:ext uri="{FF2B5EF4-FFF2-40B4-BE49-F238E27FC236}">
                <a16:creationId xmlns:a16="http://schemas.microsoft.com/office/drawing/2014/main" id="{FBE762D7-3A0F-6D67-507D-AA66589A15B8}"/>
              </a:ext>
            </a:extLst>
          </p:cNvPr>
          <p:cNvSpPr>
            <a:spLocks noGrp="1"/>
          </p:cNvSpPr>
          <p:nvPr>
            <p:ph idx="1"/>
          </p:nvPr>
        </p:nvSpPr>
        <p:spPr/>
        <p:txBody>
          <a:bodyPr>
            <a:normAutofit fontScale="92500" lnSpcReduction="10000"/>
          </a:bodyPr>
          <a:lstStyle/>
          <a:p>
            <a:pPr algn="just"/>
            <a:r>
              <a:rPr lang="cs-CZ" b="1" i="0" dirty="0">
                <a:solidFill>
                  <a:srgbClr val="FF8400"/>
                </a:solidFill>
                <a:effectLst/>
                <a:latin typeface="Arial" panose="020B0604020202020204" pitchFamily="34" charset="0"/>
              </a:rPr>
              <a:t>§ 27</a:t>
            </a:r>
          </a:p>
          <a:p>
            <a:pPr algn="l"/>
            <a:r>
              <a:rPr lang="cs-CZ" sz="1800" b="1" i="0" dirty="0">
                <a:solidFill>
                  <a:srgbClr val="08A8F8"/>
                </a:solidFill>
                <a:effectLst/>
                <a:latin typeface="Arial" panose="020B0604020202020204" pitchFamily="34" charset="0"/>
              </a:rPr>
              <a:t>Odborné posuzování pro účely zprostředkování osvojení a pěstounské péče</a:t>
            </a:r>
            <a:endParaRPr lang="cs-CZ" b="1" i="0" dirty="0">
              <a:solidFill>
                <a:srgbClr val="000000"/>
              </a:solidFill>
              <a:effectLst/>
              <a:latin typeface="Arial" panose="020B0604020202020204" pitchFamily="34" charset="0"/>
            </a:endParaRPr>
          </a:p>
          <a:p>
            <a:pPr marL="0" indent="0">
              <a:buNone/>
            </a:pPr>
            <a:r>
              <a:rPr lang="cs-CZ" b="1" i="0" dirty="0">
                <a:solidFill>
                  <a:srgbClr val="000000"/>
                </a:solidFill>
                <a:effectLst/>
                <a:latin typeface="Arial" panose="020B0604020202020204" pitchFamily="34" charset="0"/>
              </a:rPr>
              <a:t>b)</a:t>
            </a:r>
            <a:r>
              <a:rPr lang="cs-CZ" b="0" i="0" dirty="0">
                <a:solidFill>
                  <a:srgbClr val="000000"/>
                </a:solidFill>
                <a:effectLst/>
                <a:latin typeface="Arial" panose="020B0604020202020204" pitchFamily="34" charset="0"/>
              </a:rPr>
              <a:t> u žadatelů posuzuje charakteristika osobnosti, psychický stav, zdravotní stav, jenž zahrnuje posouzení, zda zdravotní stav žadatele z hlediska duševního, tělesného a smyslového nebrání dlouhodobé péči o dítě, předpoklad vychovávat dítě, motivace, která vedla k žádosti o osvojení dítěte nebo k jeho svěření do pěstounské péče, stabilita manželského vztahu a prostředí v rodině, sociální prostředí, zvláště bydlení a domácnost, etnické, náboženské a kulturní prostředí žadatele, popřípadě další skutečnosti rozhodné pro osvojení dítěte nebo jeho svěření do pěstounské péče.</a:t>
            </a:r>
            <a:endParaRPr lang="cs-CZ" dirty="0">
              <a:solidFill>
                <a:srgbClr val="000000"/>
              </a:solidFill>
              <a:latin typeface="Arial" panose="020B0604020202020204" pitchFamily="34" charset="0"/>
            </a:endParaRPr>
          </a:p>
          <a:p>
            <a:pPr marL="0" indent="0">
              <a:buNone/>
            </a:pPr>
            <a:r>
              <a:rPr lang="cs-CZ" dirty="0">
                <a:hlinkClick r:id="rId2"/>
              </a:rPr>
              <a:t>Doporučený postup pro posudkové a krajské posuzující lékaře Čj. 2013/47924-72 o posuzování zdravotního stavu dětí. (mpsv.cz)</a:t>
            </a:r>
            <a:endParaRPr lang="cs-CZ" dirty="0"/>
          </a:p>
        </p:txBody>
      </p:sp>
    </p:spTree>
    <p:extLst>
      <p:ext uri="{BB962C8B-B14F-4D97-AF65-F5344CB8AC3E}">
        <p14:creationId xmlns:p14="http://schemas.microsoft.com/office/powerpoint/2010/main" val="4307378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12721F-1A76-0506-038B-F26E54AC2209}"/>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94325C1D-EF70-C9E2-C517-1C66E9B66B27}"/>
              </a:ext>
            </a:extLst>
          </p:cNvPr>
          <p:cNvSpPr>
            <a:spLocks noGrp="1"/>
          </p:cNvSpPr>
          <p:nvPr>
            <p:ph type="title"/>
          </p:nvPr>
        </p:nvSpPr>
        <p:spPr/>
        <p:txBody>
          <a:bodyPr/>
          <a:lstStyle/>
          <a:p>
            <a:r>
              <a:rPr lang="cs-CZ" dirty="0"/>
              <a:t>Druhy právní odpovědnosti</a:t>
            </a:r>
            <a:endParaRPr lang="en-GB" dirty="0"/>
          </a:p>
        </p:txBody>
      </p:sp>
      <p:sp>
        <p:nvSpPr>
          <p:cNvPr id="3" name="Zástupný obsah 2">
            <a:extLst>
              <a:ext uri="{FF2B5EF4-FFF2-40B4-BE49-F238E27FC236}">
                <a16:creationId xmlns:a16="http://schemas.microsoft.com/office/drawing/2014/main" id="{CE6B7785-4F7C-E9A9-3B8A-12EB67E17915}"/>
              </a:ext>
            </a:extLst>
          </p:cNvPr>
          <p:cNvSpPr>
            <a:spLocks noGrp="1"/>
          </p:cNvSpPr>
          <p:nvPr>
            <p:ph idx="1"/>
          </p:nvPr>
        </p:nvSpPr>
        <p:spPr>
          <a:xfrm>
            <a:off x="1024128" y="2286000"/>
            <a:ext cx="9720073" cy="1892893"/>
          </a:xfrm>
        </p:spPr>
        <p:txBody>
          <a:bodyPr>
            <a:normAutofit fontScale="92500" lnSpcReduction="10000"/>
          </a:bodyPr>
          <a:lstStyle/>
          <a:p>
            <a:r>
              <a:rPr lang="cs-CZ" sz="2400" b="1" dirty="0"/>
              <a:t>Aby právo nebylo pouhým souborem doporučení, musí být pravidla, která stanovuje vynutitelná. Ten, kdo pravidla poruší, má nést nepříznivé následky. </a:t>
            </a:r>
          </a:p>
          <a:p>
            <a:r>
              <a:rPr lang="cs-CZ" sz="2400" dirty="0"/>
              <a:t>Odpovědností v právním smyslu se rozumí povinnost strpět následky porušení jiné povinnosti. Podle oblastí práva, ve které je zakotvena porušená povinnost rozlišujeme různé typy odpovědnosti.</a:t>
            </a:r>
          </a:p>
          <a:p>
            <a:endParaRPr lang="cs-CZ" sz="2400" dirty="0"/>
          </a:p>
          <a:p>
            <a:endParaRPr lang="cs-CZ" sz="2400" dirty="0"/>
          </a:p>
          <a:p>
            <a:endParaRPr lang="cs-CZ" sz="2400" dirty="0"/>
          </a:p>
          <a:p>
            <a:endParaRPr lang="en-GB" sz="3200" dirty="0"/>
          </a:p>
        </p:txBody>
      </p:sp>
      <p:sp>
        <p:nvSpPr>
          <p:cNvPr id="8" name="Zástupný obsah 2">
            <a:extLst>
              <a:ext uri="{FF2B5EF4-FFF2-40B4-BE49-F238E27FC236}">
                <a16:creationId xmlns:a16="http://schemas.microsoft.com/office/drawing/2014/main" id="{97856419-75F3-CA26-3D72-16D4762FB58F}"/>
              </a:ext>
            </a:extLst>
          </p:cNvPr>
          <p:cNvSpPr txBox="1">
            <a:spLocks/>
          </p:cNvSpPr>
          <p:nvPr/>
        </p:nvSpPr>
        <p:spPr>
          <a:xfrm>
            <a:off x="1024127" y="4178893"/>
            <a:ext cx="9720073" cy="1892893"/>
          </a:xfrm>
          <a:prstGeom prst="rect">
            <a:avLst/>
          </a:prstGeom>
        </p:spPr>
        <p:txBody>
          <a:bodyPr vert="horz" lIns="45720" tIns="45720" rIns="45720" bIns="45720" numCol="2" rtlCol="0">
            <a:normAutofit lnSpcReduction="10000"/>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r>
              <a:rPr lang="cs-CZ" sz="2400" b="1" dirty="0"/>
              <a:t>Právo veřejné</a:t>
            </a:r>
          </a:p>
          <a:p>
            <a:pPr>
              <a:buFont typeface="Wingdings" panose="05000000000000000000" pitchFamily="2" charset="2"/>
              <a:buChar char="§"/>
            </a:pPr>
            <a:r>
              <a:rPr lang="cs-CZ" sz="2400" dirty="0"/>
              <a:t> Trestně právní odpovědnost</a:t>
            </a:r>
          </a:p>
          <a:p>
            <a:pPr>
              <a:buFont typeface="Wingdings" panose="05000000000000000000" pitchFamily="2" charset="2"/>
              <a:buChar char="§"/>
            </a:pPr>
            <a:r>
              <a:rPr lang="cs-CZ" sz="2400" dirty="0"/>
              <a:t> Odpovědnost za přestupek</a:t>
            </a:r>
          </a:p>
          <a:p>
            <a:pPr>
              <a:buFont typeface="Wingdings" panose="05000000000000000000" pitchFamily="2" charset="2"/>
              <a:buChar char="§"/>
            </a:pPr>
            <a:r>
              <a:rPr lang="cs-CZ" sz="2400" dirty="0"/>
              <a:t> Disciplinární odpovědnost</a:t>
            </a:r>
          </a:p>
          <a:p>
            <a:r>
              <a:rPr lang="cs-CZ" sz="2400" b="1" dirty="0"/>
              <a:t>Právo soukromé</a:t>
            </a:r>
          </a:p>
          <a:p>
            <a:pPr>
              <a:buFont typeface="Wingdings" panose="05000000000000000000" pitchFamily="2" charset="2"/>
              <a:buChar char="§"/>
            </a:pPr>
            <a:r>
              <a:rPr lang="cs-CZ" sz="2400" dirty="0"/>
              <a:t> Odpovědnost za újmu</a:t>
            </a:r>
          </a:p>
          <a:p>
            <a:pPr>
              <a:buFont typeface="Wingdings" panose="05000000000000000000" pitchFamily="2" charset="2"/>
              <a:buChar char="§"/>
            </a:pPr>
            <a:r>
              <a:rPr lang="cs-CZ" sz="2400" dirty="0"/>
              <a:t> Pracovně právní odpovědnost</a:t>
            </a:r>
          </a:p>
          <a:p>
            <a:endParaRPr lang="en-GB" sz="3200" dirty="0"/>
          </a:p>
        </p:txBody>
      </p:sp>
    </p:spTree>
    <p:extLst>
      <p:ext uri="{BB962C8B-B14F-4D97-AF65-F5344CB8AC3E}">
        <p14:creationId xmlns:p14="http://schemas.microsoft.com/office/powerpoint/2010/main" val="23727238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47F2209-4E5A-F7C6-2B65-F974D16714BB}"/>
              </a:ext>
            </a:extLst>
          </p:cNvPr>
          <p:cNvSpPr>
            <a:spLocks noGrp="1"/>
          </p:cNvSpPr>
          <p:nvPr>
            <p:ph type="title"/>
          </p:nvPr>
        </p:nvSpPr>
        <p:spPr/>
        <p:txBody>
          <a:bodyPr/>
          <a:lstStyle/>
          <a:p>
            <a:r>
              <a:rPr lang="cs-CZ" dirty="0"/>
              <a:t>Co se musí stát, aby vznikla Právní odpovědnost</a:t>
            </a:r>
            <a:endParaRPr lang="en-GB" dirty="0"/>
          </a:p>
        </p:txBody>
      </p:sp>
      <p:sp>
        <p:nvSpPr>
          <p:cNvPr id="3" name="Zástupný obsah 2">
            <a:extLst>
              <a:ext uri="{FF2B5EF4-FFF2-40B4-BE49-F238E27FC236}">
                <a16:creationId xmlns:a16="http://schemas.microsoft.com/office/drawing/2014/main" id="{116CDF85-A07C-37E6-5E7D-4481B533EFFF}"/>
              </a:ext>
            </a:extLst>
          </p:cNvPr>
          <p:cNvSpPr>
            <a:spLocks noGrp="1"/>
          </p:cNvSpPr>
          <p:nvPr>
            <p:ph idx="1"/>
          </p:nvPr>
        </p:nvSpPr>
        <p:spPr>
          <a:xfrm>
            <a:off x="1024129" y="2286000"/>
            <a:ext cx="6872186" cy="4023360"/>
          </a:xfrm>
        </p:spPr>
        <p:txBody>
          <a:bodyPr>
            <a:normAutofit fontScale="85000" lnSpcReduction="10000"/>
          </a:bodyPr>
          <a:lstStyle/>
          <a:p>
            <a:pPr marL="0" indent="0">
              <a:buNone/>
            </a:pPr>
            <a:r>
              <a:rPr lang="cs-CZ" sz="3200" b="1" dirty="0"/>
              <a:t>To, že se stane něco špatného, ještě neznamená, že za to musí někdo odpovídat</a:t>
            </a:r>
            <a:r>
              <a:rPr lang="cs-CZ" sz="3200" dirty="0"/>
              <a:t>. Tři podmínky pro vznik odpovědnosti:</a:t>
            </a:r>
          </a:p>
          <a:p>
            <a:pPr>
              <a:buFont typeface="Wingdings" panose="05000000000000000000" pitchFamily="2" charset="2"/>
              <a:buChar char="§"/>
            </a:pPr>
            <a:r>
              <a:rPr lang="cs-CZ" sz="3200" dirty="0"/>
              <a:t> protiprávní jednání.</a:t>
            </a:r>
          </a:p>
          <a:p>
            <a:pPr>
              <a:buFont typeface="Wingdings" panose="05000000000000000000" pitchFamily="2" charset="2"/>
              <a:buChar char="§"/>
            </a:pPr>
            <a:r>
              <a:rPr lang="cs-CZ" sz="3200" dirty="0"/>
              <a:t> škodlivý následek (někdy je však škodlivým následkem i ohrožení chráněného zájmu např. příprava/pokus trestného činu).</a:t>
            </a:r>
          </a:p>
          <a:p>
            <a:pPr>
              <a:buFont typeface="Wingdings" panose="05000000000000000000" pitchFamily="2" charset="2"/>
              <a:buChar char="§"/>
            </a:pPr>
            <a:r>
              <a:rPr lang="cs-CZ" sz="3200" dirty="0"/>
              <a:t> příčinná souvislost mezi protiprávním jednáním a škodlivým následkem.</a:t>
            </a:r>
          </a:p>
        </p:txBody>
      </p:sp>
      <p:pic>
        <p:nvPicPr>
          <p:cNvPr id="9" name="Grafický objekt 8" descr="Odznak 3 se souvislou výplní">
            <a:extLst>
              <a:ext uri="{FF2B5EF4-FFF2-40B4-BE49-F238E27FC236}">
                <a16:creationId xmlns:a16="http://schemas.microsoft.com/office/drawing/2014/main" id="{E6AB1278-4259-3C24-7F55-1B264410E160}"/>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7902475" y="2101069"/>
            <a:ext cx="3461389" cy="3461389"/>
          </a:xfrm>
          <a:prstGeom prst="rect">
            <a:avLst/>
          </a:prstGeom>
        </p:spPr>
      </p:pic>
    </p:spTree>
    <p:extLst>
      <p:ext uri="{BB962C8B-B14F-4D97-AF65-F5344CB8AC3E}">
        <p14:creationId xmlns:p14="http://schemas.microsoft.com/office/powerpoint/2010/main" val="16140120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618D46-581A-53C4-9F55-4A07E8E57F83}"/>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531A7E19-259B-63F1-37BB-8E8D240E7B44}"/>
              </a:ext>
            </a:extLst>
          </p:cNvPr>
          <p:cNvSpPr>
            <a:spLocks noGrp="1"/>
          </p:cNvSpPr>
          <p:nvPr>
            <p:ph type="title"/>
          </p:nvPr>
        </p:nvSpPr>
        <p:spPr/>
        <p:txBody>
          <a:bodyPr/>
          <a:lstStyle/>
          <a:p>
            <a:r>
              <a:rPr lang="cs-CZ" dirty="0"/>
              <a:t>Co se musí stát, aby vznikla Právní odpovědnost – zavinění</a:t>
            </a:r>
            <a:endParaRPr lang="en-GB" dirty="0"/>
          </a:p>
        </p:txBody>
      </p:sp>
      <p:sp>
        <p:nvSpPr>
          <p:cNvPr id="11" name="Zástupný obsah 2">
            <a:extLst>
              <a:ext uri="{FF2B5EF4-FFF2-40B4-BE49-F238E27FC236}">
                <a16:creationId xmlns:a16="http://schemas.microsoft.com/office/drawing/2014/main" id="{BE0711E3-BAE2-D1DF-9260-96BE581A20C4}"/>
              </a:ext>
            </a:extLst>
          </p:cNvPr>
          <p:cNvSpPr>
            <a:spLocks noGrp="1"/>
          </p:cNvSpPr>
          <p:nvPr>
            <p:ph idx="1"/>
          </p:nvPr>
        </p:nvSpPr>
        <p:spPr>
          <a:xfrm>
            <a:off x="1024129" y="2286000"/>
            <a:ext cx="9847614" cy="4023360"/>
          </a:xfrm>
        </p:spPr>
        <p:txBody>
          <a:bodyPr>
            <a:normAutofit/>
          </a:bodyPr>
          <a:lstStyle/>
          <a:p>
            <a:pPr marL="0" indent="0" algn="just">
              <a:buNone/>
            </a:pPr>
            <a:endParaRPr lang="cs-CZ" sz="2400" dirty="0">
              <a:solidFill>
                <a:srgbClr val="000000"/>
              </a:solidFill>
              <a:latin typeface="Arial" panose="020B0604020202020204" pitchFamily="34" charset="0"/>
            </a:endParaRPr>
          </a:p>
          <a:p>
            <a:pPr marL="0" indent="0" algn="just">
              <a:buNone/>
            </a:pPr>
            <a:r>
              <a:rPr lang="cs-CZ" sz="2400" dirty="0">
                <a:solidFill>
                  <a:srgbClr val="000000"/>
                </a:solidFill>
                <a:latin typeface="Arial" panose="020B0604020202020204" pitchFamily="34" charset="0"/>
              </a:rPr>
              <a:t>Právní odpovědnost zásadně předpokládá zaviněné porušení právní povinnosti. Zaviněním se rozumí vnitřní vztah toho, kdo povinnost porušil, k tomuto porušení a jejím následkům. (úmysl přímý a nepřímý, nedbalost vědomá a nevědomá)</a:t>
            </a:r>
          </a:p>
          <a:p>
            <a:pPr marL="0" indent="0" algn="just">
              <a:buNone/>
            </a:pPr>
            <a:r>
              <a:rPr lang="cs-CZ" sz="2400" b="1" dirty="0">
                <a:solidFill>
                  <a:srgbClr val="000000"/>
                </a:solidFill>
                <a:latin typeface="Arial" panose="020B0604020202020204" pitchFamily="34" charset="0"/>
              </a:rPr>
              <a:t>V trestním právu se trestá pouze zaviněné porušení povinnosti neohrozit důležitý společenský zájem.</a:t>
            </a:r>
          </a:p>
        </p:txBody>
      </p:sp>
    </p:spTree>
    <p:extLst>
      <p:ext uri="{BB962C8B-B14F-4D97-AF65-F5344CB8AC3E}">
        <p14:creationId xmlns:p14="http://schemas.microsoft.com/office/powerpoint/2010/main" val="9035868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47D0F0-5B35-4F33-63D0-4BDCE11136D9}"/>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37632B36-7B90-B7B9-2349-7ABFA73CB579}"/>
              </a:ext>
            </a:extLst>
          </p:cNvPr>
          <p:cNvSpPr>
            <a:spLocks noGrp="1"/>
          </p:cNvSpPr>
          <p:nvPr>
            <p:ph type="title"/>
          </p:nvPr>
        </p:nvSpPr>
        <p:spPr/>
        <p:txBody>
          <a:bodyPr/>
          <a:lstStyle/>
          <a:p>
            <a:r>
              <a:rPr lang="cs-CZ" dirty="0"/>
              <a:t>Co se musí stát, aby vznikla Právní odpovědnost – zavinění</a:t>
            </a:r>
            <a:endParaRPr lang="en-GB" dirty="0"/>
          </a:p>
        </p:txBody>
      </p:sp>
      <p:sp>
        <p:nvSpPr>
          <p:cNvPr id="11" name="Zástupný obsah 2">
            <a:extLst>
              <a:ext uri="{FF2B5EF4-FFF2-40B4-BE49-F238E27FC236}">
                <a16:creationId xmlns:a16="http://schemas.microsoft.com/office/drawing/2014/main" id="{6B051BA4-0846-200F-DE02-7445C4E1E369}"/>
              </a:ext>
            </a:extLst>
          </p:cNvPr>
          <p:cNvSpPr>
            <a:spLocks noGrp="1"/>
          </p:cNvSpPr>
          <p:nvPr>
            <p:ph idx="1"/>
          </p:nvPr>
        </p:nvSpPr>
        <p:spPr>
          <a:xfrm>
            <a:off x="1024128" y="2286000"/>
            <a:ext cx="9720073" cy="4023360"/>
          </a:xfrm>
        </p:spPr>
        <p:txBody>
          <a:bodyPr>
            <a:normAutofit/>
          </a:bodyPr>
          <a:lstStyle/>
          <a:p>
            <a:pPr marL="0" indent="0" algn="just">
              <a:buNone/>
            </a:pPr>
            <a:r>
              <a:rPr lang="cs-CZ" sz="2000" dirty="0">
                <a:solidFill>
                  <a:srgbClr val="000000"/>
                </a:solidFill>
                <a:latin typeface="Arial" panose="020B0604020202020204" pitchFamily="34" charset="0"/>
              </a:rPr>
              <a:t>Existují však i oblasti lidské činnosti, jejichž následky jsou obtížně předvídatelné a i při vší snaze u nich dochází ke vzniku škod. Pokud se někdo rozhodne takovou činnost provozovat odpovídá za škodlivé následky, které jejím provozem vznikly, leda že by prokázal, že následky vznikly nezávisle na jeho provozu.</a:t>
            </a:r>
          </a:p>
          <a:p>
            <a:pPr marL="0" indent="0" algn="just">
              <a:buNone/>
            </a:pPr>
            <a:r>
              <a:rPr lang="cs-CZ" sz="2000" b="1" dirty="0">
                <a:solidFill>
                  <a:srgbClr val="000000"/>
                </a:solidFill>
                <a:latin typeface="Arial" panose="020B0604020202020204" pitchFamily="34" charset="0"/>
              </a:rPr>
              <a:t>Např. § 2950 – Škoda způsobená informací nebo radou</a:t>
            </a:r>
          </a:p>
          <a:p>
            <a:pPr marL="0" indent="0" algn="just">
              <a:buNone/>
            </a:pPr>
            <a:r>
              <a:rPr lang="cs-CZ" sz="2000" dirty="0">
                <a:solidFill>
                  <a:srgbClr val="000000"/>
                </a:solidFill>
                <a:latin typeface="Arial" panose="020B0604020202020204" pitchFamily="34" charset="0"/>
              </a:rPr>
              <a:t>Kdo se hlásí jako příslušník určitého stavu nebo povolání k odbornému výkonu nebo jinak vystupuje jako odborník, nahradí škodu, způsobí-li ji neúplnou nebo nesprávnou informací nebo škodlivou radou danou za odměnu v záležitosti svého vědění nebo dovednosti. Jinak se hradí jen škoda, kterou někdo informací nebo radou způsobil vědomě. </a:t>
            </a:r>
          </a:p>
          <a:p>
            <a:pPr marL="0" indent="0" algn="just">
              <a:buNone/>
            </a:pPr>
            <a:r>
              <a:rPr lang="cs-CZ" sz="2000" b="1" dirty="0">
                <a:solidFill>
                  <a:srgbClr val="000000"/>
                </a:solidFill>
                <a:latin typeface="Arial" panose="020B0604020202020204" pitchFamily="34" charset="0"/>
              </a:rPr>
              <a:t>U odborníků tedy postačí i nevědomá nedbalost</a:t>
            </a:r>
            <a:endParaRPr lang="cs-CZ" sz="2000" dirty="0">
              <a:solidFill>
                <a:srgbClr val="000000"/>
              </a:solidFill>
              <a:latin typeface="Arial" panose="020B0604020202020204" pitchFamily="34" charset="0"/>
            </a:endParaRPr>
          </a:p>
        </p:txBody>
      </p:sp>
    </p:spTree>
    <p:extLst>
      <p:ext uri="{BB962C8B-B14F-4D97-AF65-F5344CB8AC3E}">
        <p14:creationId xmlns:p14="http://schemas.microsoft.com/office/powerpoint/2010/main" val="21566561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806E0E-CC89-FB85-BDB7-73A028922BC4}"/>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BA19D6D4-EC27-E248-0C77-189575FED293}"/>
              </a:ext>
            </a:extLst>
          </p:cNvPr>
          <p:cNvSpPr>
            <a:spLocks noGrp="1"/>
          </p:cNvSpPr>
          <p:nvPr>
            <p:ph type="title"/>
          </p:nvPr>
        </p:nvSpPr>
        <p:spPr/>
        <p:txBody>
          <a:bodyPr/>
          <a:lstStyle/>
          <a:p>
            <a:r>
              <a:rPr lang="cs-CZ" dirty="0"/>
              <a:t>Kdo odpovídá – Zaměstnanec nebo zaměstnavatel?</a:t>
            </a:r>
            <a:endParaRPr lang="en-GB" dirty="0"/>
          </a:p>
        </p:txBody>
      </p:sp>
      <p:sp>
        <p:nvSpPr>
          <p:cNvPr id="11" name="Zástupný obsah 2">
            <a:extLst>
              <a:ext uri="{FF2B5EF4-FFF2-40B4-BE49-F238E27FC236}">
                <a16:creationId xmlns:a16="http://schemas.microsoft.com/office/drawing/2014/main" id="{1327C092-ACD0-C6E2-908E-A47D41D37FBC}"/>
              </a:ext>
            </a:extLst>
          </p:cNvPr>
          <p:cNvSpPr>
            <a:spLocks noGrp="1"/>
          </p:cNvSpPr>
          <p:nvPr>
            <p:ph idx="1"/>
          </p:nvPr>
        </p:nvSpPr>
        <p:spPr>
          <a:xfrm>
            <a:off x="1024128" y="2286000"/>
            <a:ext cx="9720073" cy="4023360"/>
          </a:xfrm>
        </p:spPr>
        <p:txBody>
          <a:bodyPr>
            <a:normAutofit/>
          </a:bodyPr>
          <a:lstStyle/>
          <a:p>
            <a:pPr marL="0" indent="0" algn="just">
              <a:buNone/>
            </a:pPr>
            <a:r>
              <a:rPr lang="cs-CZ" sz="3200" dirty="0"/>
              <a:t>Z § 2914 občanského zákoníku vyplývá, že </a:t>
            </a:r>
            <a:r>
              <a:rPr lang="cs-CZ" sz="3200" b="1" dirty="0"/>
              <a:t>kdo při své činnosti použije zaměstnance nahradí škodu jím způsobenou </a:t>
            </a:r>
            <a:r>
              <a:rPr lang="cs-CZ" sz="3200" dirty="0"/>
              <a:t>stejně, jako by ji způsobil sám. Zaměstnavatel tak za svého zaměstnance odpovídá pouze v situaci, kdy jsou prostřednictvím zaměstnance plněny pracovní úkoly. Zaměstnavatel naopak nebude odpovídat za újmu způsobenou zaměstnancem v jeho soukromém životě.</a:t>
            </a:r>
          </a:p>
        </p:txBody>
      </p:sp>
    </p:spTree>
    <p:extLst>
      <p:ext uri="{BB962C8B-B14F-4D97-AF65-F5344CB8AC3E}">
        <p14:creationId xmlns:p14="http://schemas.microsoft.com/office/powerpoint/2010/main" val="1879627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7F21DB-A450-D3B7-771A-507F3650EC96}"/>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D5721970-6BDE-595E-8627-1E27DCC24500}"/>
              </a:ext>
            </a:extLst>
          </p:cNvPr>
          <p:cNvSpPr>
            <a:spLocks noGrp="1"/>
          </p:cNvSpPr>
          <p:nvPr>
            <p:ph type="title"/>
          </p:nvPr>
        </p:nvSpPr>
        <p:spPr/>
        <p:txBody>
          <a:bodyPr/>
          <a:lstStyle/>
          <a:p>
            <a:r>
              <a:rPr lang="cs-CZ" dirty="0"/>
              <a:t>Kdo odpovídá – Zaměstnanec nebo zaměstnavatel?</a:t>
            </a:r>
            <a:endParaRPr lang="en-GB" dirty="0"/>
          </a:p>
        </p:txBody>
      </p:sp>
      <p:sp>
        <p:nvSpPr>
          <p:cNvPr id="11" name="Zástupný obsah 2">
            <a:extLst>
              <a:ext uri="{FF2B5EF4-FFF2-40B4-BE49-F238E27FC236}">
                <a16:creationId xmlns:a16="http://schemas.microsoft.com/office/drawing/2014/main" id="{8AC224F9-D838-95A3-6C8F-4CCFE631588A}"/>
              </a:ext>
            </a:extLst>
          </p:cNvPr>
          <p:cNvSpPr>
            <a:spLocks noGrp="1"/>
          </p:cNvSpPr>
          <p:nvPr>
            <p:ph idx="1"/>
          </p:nvPr>
        </p:nvSpPr>
        <p:spPr>
          <a:xfrm>
            <a:off x="1024128" y="2286000"/>
            <a:ext cx="9720073" cy="4023360"/>
          </a:xfrm>
        </p:spPr>
        <p:txBody>
          <a:bodyPr>
            <a:normAutofit/>
          </a:bodyPr>
          <a:lstStyle/>
          <a:p>
            <a:pPr marL="0" indent="0" algn="just">
              <a:buNone/>
            </a:pPr>
            <a:r>
              <a:rPr lang="cs-CZ" sz="3200" dirty="0"/>
              <a:t>Zaměstnavatel jako poskytovatel zdravotních služeb </a:t>
            </a:r>
            <a:r>
              <a:rPr lang="cs-CZ" sz="3200" b="1" dirty="0"/>
              <a:t>nebude odpovídat za všechny činnosti zdravotníků, kterými vznikne újma pacientovi.</a:t>
            </a:r>
            <a:r>
              <a:rPr lang="cs-CZ" sz="3200" dirty="0"/>
              <a:t> Judikatura přímo z oblasti zdravotnictví však chybí. Rozhodné tedy je, zda aktivity zaměstnance směřují k zájmům zaměstnavatele nebo k plnění osobních cílů zaměstnance. Zaměstnavatel by tak měl zaměstnancům sdělit, jaké postupy od nich očekává při plnění úkolů, které mohou vést k újmě. </a:t>
            </a:r>
          </a:p>
        </p:txBody>
      </p:sp>
    </p:spTree>
    <p:extLst>
      <p:ext uri="{BB962C8B-B14F-4D97-AF65-F5344CB8AC3E}">
        <p14:creationId xmlns:p14="http://schemas.microsoft.com/office/powerpoint/2010/main" val="151021826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9FA5E5-43C6-DE0A-44A0-AFF06E5705AC}"/>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3B82C9A8-B0E7-E99C-31BA-781BCD6851AD}"/>
              </a:ext>
            </a:extLst>
          </p:cNvPr>
          <p:cNvSpPr>
            <a:spLocks noGrp="1"/>
          </p:cNvSpPr>
          <p:nvPr>
            <p:ph type="title"/>
          </p:nvPr>
        </p:nvSpPr>
        <p:spPr/>
        <p:txBody>
          <a:bodyPr/>
          <a:lstStyle/>
          <a:p>
            <a:r>
              <a:rPr lang="cs-CZ" dirty="0"/>
              <a:t>Kdo odpovídá – Zaměstnanec nebo zaměstnavatel?</a:t>
            </a:r>
            <a:endParaRPr lang="en-GB" dirty="0"/>
          </a:p>
        </p:txBody>
      </p:sp>
      <p:sp>
        <p:nvSpPr>
          <p:cNvPr id="11" name="Zástupný obsah 2">
            <a:extLst>
              <a:ext uri="{FF2B5EF4-FFF2-40B4-BE49-F238E27FC236}">
                <a16:creationId xmlns:a16="http://schemas.microsoft.com/office/drawing/2014/main" id="{17627E11-599C-5FFB-DF2D-0471AB882A3D}"/>
              </a:ext>
            </a:extLst>
          </p:cNvPr>
          <p:cNvSpPr>
            <a:spLocks noGrp="1"/>
          </p:cNvSpPr>
          <p:nvPr>
            <p:ph idx="1"/>
          </p:nvPr>
        </p:nvSpPr>
        <p:spPr>
          <a:xfrm>
            <a:off x="1024128" y="2286000"/>
            <a:ext cx="9720073" cy="4023360"/>
          </a:xfrm>
        </p:spPr>
        <p:txBody>
          <a:bodyPr>
            <a:normAutofit/>
          </a:bodyPr>
          <a:lstStyle/>
          <a:p>
            <a:pPr marL="0" indent="0" algn="just">
              <a:buNone/>
            </a:pPr>
            <a:r>
              <a:rPr lang="cs-CZ" sz="3200" dirty="0"/>
              <a:t>Možnost zaměstnavatele domáhat se po zaměstnanci náhrady škody, kterou zaměstnavatel musel poškozenému hradit, zákoník práce v § 250 a násl.</a:t>
            </a:r>
          </a:p>
          <a:p>
            <a:pPr marL="0" indent="0" algn="just">
              <a:buNone/>
            </a:pPr>
            <a:r>
              <a:rPr lang="cs-CZ" sz="3200" b="1" dirty="0"/>
              <a:t>Zaměstnanec je povinen zaměstnavateli nahradit škodu, kterou mu způsobil zaviněným porušením povinností při plnění pracovních úkolů nebo v přímé souvislosti s ním.</a:t>
            </a:r>
          </a:p>
        </p:txBody>
      </p:sp>
    </p:spTree>
    <p:extLst>
      <p:ext uri="{BB962C8B-B14F-4D97-AF65-F5344CB8AC3E}">
        <p14:creationId xmlns:p14="http://schemas.microsoft.com/office/powerpoint/2010/main" val="284537776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24E24E-D687-7DEE-0760-A46F776E2E20}"/>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3127B5E9-46A3-D32B-7070-B9B6ED4DA06B}"/>
              </a:ext>
            </a:extLst>
          </p:cNvPr>
          <p:cNvSpPr>
            <a:spLocks noGrp="1"/>
          </p:cNvSpPr>
          <p:nvPr>
            <p:ph type="title"/>
          </p:nvPr>
        </p:nvSpPr>
        <p:spPr/>
        <p:txBody>
          <a:bodyPr/>
          <a:lstStyle/>
          <a:p>
            <a:r>
              <a:rPr lang="cs-CZ" dirty="0"/>
              <a:t>Kdo odpovídá – Zaměstnanec nebo zaměstnavatel?</a:t>
            </a:r>
            <a:endParaRPr lang="en-GB" dirty="0"/>
          </a:p>
        </p:txBody>
      </p:sp>
      <p:sp>
        <p:nvSpPr>
          <p:cNvPr id="11" name="Zástupný obsah 2">
            <a:extLst>
              <a:ext uri="{FF2B5EF4-FFF2-40B4-BE49-F238E27FC236}">
                <a16:creationId xmlns:a16="http://schemas.microsoft.com/office/drawing/2014/main" id="{8F9549DA-5760-D39C-5BDA-CBB92EE149D7}"/>
              </a:ext>
            </a:extLst>
          </p:cNvPr>
          <p:cNvSpPr>
            <a:spLocks noGrp="1"/>
          </p:cNvSpPr>
          <p:nvPr>
            <p:ph idx="1"/>
          </p:nvPr>
        </p:nvSpPr>
        <p:spPr>
          <a:xfrm>
            <a:off x="1024128" y="2286000"/>
            <a:ext cx="9720073" cy="4023360"/>
          </a:xfrm>
        </p:spPr>
        <p:txBody>
          <a:bodyPr>
            <a:normAutofit lnSpcReduction="10000"/>
          </a:bodyPr>
          <a:lstStyle/>
          <a:p>
            <a:pPr marL="0" indent="0" algn="just">
              <a:buNone/>
            </a:pPr>
            <a:r>
              <a:rPr lang="cs-CZ" sz="2800" dirty="0"/>
              <a:t>K výši náhrady škody zákon stanoví, že výše požadované náhrady škody způsobené z nedbalosti </a:t>
            </a:r>
            <a:r>
              <a:rPr lang="cs-CZ" sz="2800" b="1" dirty="0"/>
              <a:t>nesmí přesáhnout u jednotlivého zaměstnance částku rovnající se čtyřapůlnásobku jeho průměrného měsíčního výdělku před porušením povinnosti</a:t>
            </a:r>
            <a:r>
              <a:rPr lang="cs-CZ" sz="2800" dirty="0"/>
              <a:t>, kterým způsobil škodu. Toto </a:t>
            </a:r>
            <a:r>
              <a:rPr lang="cs-CZ" sz="2800" b="1" dirty="0"/>
              <a:t>omezení neplatí, byla-li škoda způsobena úmyslně, v opilosti, nebo po zneužití jiných návykových látek.</a:t>
            </a:r>
          </a:p>
          <a:p>
            <a:pPr marL="0" indent="0" algn="just">
              <a:buNone/>
            </a:pPr>
            <a:r>
              <a:rPr lang="cs-CZ" sz="2800" dirty="0"/>
              <a:t>Zaměstnavatel musí prokázat, že </a:t>
            </a:r>
            <a:r>
              <a:rPr lang="cs-CZ" sz="2800" b="1" dirty="0"/>
              <a:t>zaměstnanec jednal z nedbalosti</a:t>
            </a:r>
            <a:r>
              <a:rPr lang="cs-CZ" sz="2800" dirty="0"/>
              <a:t>, tedy že alespoň měl vědět, že má jednat jinak, než jednal.</a:t>
            </a:r>
            <a:endParaRPr lang="cs-CZ" sz="3600" dirty="0"/>
          </a:p>
        </p:txBody>
      </p:sp>
    </p:spTree>
    <p:extLst>
      <p:ext uri="{BB962C8B-B14F-4D97-AF65-F5344CB8AC3E}">
        <p14:creationId xmlns:p14="http://schemas.microsoft.com/office/powerpoint/2010/main" val="215269479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770FDD6-35B7-B322-8499-27AAE6D881DE}"/>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8B978D81-0C92-83C4-3778-7EEA21FD0C3C}"/>
              </a:ext>
            </a:extLst>
          </p:cNvPr>
          <p:cNvSpPr>
            <a:spLocks noGrp="1"/>
          </p:cNvSpPr>
          <p:nvPr>
            <p:ph type="title"/>
          </p:nvPr>
        </p:nvSpPr>
        <p:spPr/>
        <p:txBody>
          <a:bodyPr/>
          <a:lstStyle/>
          <a:p>
            <a:r>
              <a:rPr lang="cs-CZ" dirty="0"/>
              <a:t>Odpovědnost - Jak se pacient může domáhat kompenzace újmy?</a:t>
            </a:r>
            <a:endParaRPr lang="en-GB" dirty="0"/>
          </a:p>
        </p:txBody>
      </p:sp>
      <p:sp>
        <p:nvSpPr>
          <p:cNvPr id="11" name="Zástupný obsah 2">
            <a:extLst>
              <a:ext uri="{FF2B5EF4-FFF2-40B4-BE49-F238E27FC236}">
                <a16:creationId xmlns:a16="http://schemas.microsoft.com/office/drawing/2014/main" id="{67CA5342-5A64-80C4-954E-66283D9118DE}"/>
              </a:ext>
            </a:extLst>
          </p:cNvPr>
          <p:cNvSpPr>
            <a:spLocks noGrp="1"/>
          </p:cNvSpPr>
          <p:nvPr>
            <p:ph idx="1"/>
          </p:nvPr>
        </p:nvSpPr>
        <p:spPr>
          <a:xfrm>
            <a:off x="1024129" y="2286000"/>
            <a:ext cx="7051648" cy="4023360"/>
          </a:xfrm>
        </p:spPr>
        <p:txBody>
          <a:bodyPr>
            <a:normAutofit fontScale="92500" lnSpcReduction="20000"/>
          </a:bodyPr>
          <a:lstStyle/>
          <a:p>
            <a:pPr marL="0" indent="0" algn="just">
              <a:buNone/>
            </a:pPr>
            <a:r>
              <a:rPr lang="cs-CZ" sz="2000" b="1" dirty="0">
                <a:solidFill>
                  <a:srgbClr val="000000"/>
                </a:solidFill>
                <a:latin typeface="Arial" panose="020B0604020202020204" pitchFamily="34" charset="0"/>
              </a:rPr>
              <a:t>Pacient (nebo jiná osoba) musí být aktivní.</a:t>
            </a:r>
          </a:p>
          <a:p>
            <a:pPr marL="0" indent="0" algn="just">
              <a:buNone/>
            </a:pPr>
            <a:r>
              <a:rPr lang="cs-CZ" sz="2000" dirty="0">
                <a:solidFill>
                  <a:srgbClr val="000000"/>
                </a:solidFill>
                <a:latin typeface="Arial" panose="020B0604020202020204" pitchFamily="34" charset="0"/>
              </a:rPr>
              <a:t>- může se pokusit s poskytovatelem zdravotních služeb </a:t>
            </a:r>
            <a:r>
              <a:rPr lang="cs-CZ" sz="2000" b="1" dirty="0">
                <a:solidFill>
                  <a:srgbClr val="000000"/>
                </a:solidFill>
                <a:latin typeface="Arial" panose="020B0604020202020204" pitchFamily="34" charset="0"/>
              </a:rPr>
              <a:t>domluvit</a:t>
            </a:r>
            <a:r>
              <a:rPr lang="cs-CZ" sz="2000" dirty="0">
                <a:solidFill>
                  <a:srgbClr val="000000"/>
                </a:solidFill>
                <a:latin typeface="Arial" panose="020B0604020202020204" pitchFamily="34" charset="0"/>
              </a:rPr>
              <a:t>.</a:t>
            </a:r>
          </a:p>
          <a:p>
            <a:pPr marL="0" indent="0" algn="just">
              <a:buNone/>
            </a:pPr>
            <a:r>
              <a:rPr lang="cs-CZ" sz="2000" dirty="0">
                <a:solidFill>
                  <a:srgbClr val="000000"/>
                </a:solidFill>
                <a:latin typeface="Arial" panose="020B0604020202020204" pitchFamily="34" charset="0"/>
              </a:rPr>
              <a:t>- může podat </a:t>
            </a:r>
            <a:r>
              <a:rPr lang="cs-CZ" sz="2000" b="1" dirty="0">
                <a:solidFill>
                  <a:srgbClr val="000000"/>
                </a:solidFill>
                <a:latin typeface="Arial" panose="020B0604020202020204" pitchFamily="34" charset="0"/>
              </a:rPr>
              <a:t>stížnost </a:t>
            </a:r>
            <a:r>
              <a:rPr lang="cs-CZ" sz="2000" dirty="0">
                <a:solidFill>
                  <a:srgbClr val="000000"/>
                </a:solidFill>
                <a:latin typeface="Arial" panose="020B0604020202020204" pitchFamily="34" charset="0"/>
              </a:rPr>
              <a:t>– ta ale nepovede ke kompenzaci újmy</a:t>
            </a:r>
          </a:p>
          <a:p>
            <a:pPr marL="0" indent="0" algn="just">
              <a:buNone/>
            </a:pPr>
            <a:r>
              <a:rPr lang="cs-CZ" sz="2000" dirty="0">
                <a:solidFill>
                  <a:srgbClr val="000000"/>
                </a:solidFill>
                <a:latin typeface="Arial" panose="020B0604020202020204" pitchFamily="34" charset="0"/>
              </a:rPr>
              <a:t>- může podat </a:t>
            </a:r>
            <a:r>
              <a:rPr lang="cs-CZ" sz="2000" b="1" dirty="0">
                <a:solidFill>
                  <a:srgbClr val="000000"/>
                </a:solidFill>
                <a:latin typeface="Arial" panose="020B0604020202020204" pitchFamily="34" charset="0"/>
              </a:rPr>
              <a:t>žalobu k civilnímu soudu </a:t>
            </a:r>
            <a:r>
              <a:rPr lang="cs-CZ" sz="2000" dirty="0">
                <a:solidFill>
                  <a:srgbClr val="000000"/>
                </a:solidFill>
                <a:latin typeface="Arial" panose="020B0604020202020204" pitchFamily="34" charset="0"/>
              </a:rPr>
              <a:t>pro její úspěch bude muset prokázat že:</a:t>
            </a:r>
          </a:p>
          <a:p>
            <a:pPr marL="457200" indent="-457200" algn="just">
              <a:buAutoNum type="arabicParenR"/>
            </a:pPr>
            <a:r>
              <a:rPr lang="cs-CZ" sz="2000" dirty="0">
                <a:solidFill>
                  <a:srgbClr val="000000"/>
                </a:solidFill>
                <a:latin typeface="Arial" panose="020B0604020202020204" pitchFamily="34" charset="0"/>
              </a:rPr>
              <a:t>Psycholog porušil právní povinnost</a:t>
            </a:r>
          </a:p>
          <a:p>
            <a:pPr marL="457200" indent="-457200" algn="just">
              <a:buAutoNum type="arabicParenR"/>
            </a:pPr>
            <a:r>
              <a:rPr lang="cs-CZ" sz="2000" dirty="0">
                <a:solidFill>
                  <a:srgbClr val="000000"/>
                </a:solidFill>
                <a:latin typeface="Arial" panose="020B0604020202020204" pitchFamily="34" charset="0"/>
              </a:rPr>
              <a:t>Vznikla újma</a:t>
            </a:r>
          </a:p>
          <a:p>
            <a:pPr marL="457200" indent="-457200" algn="just">
              <a:buAutoNum type="arabicParenR"/>
            </a:pPr>
            <a:r>
              <a:rPr lang="cs-CZ" sz="2000" dirty="0">
                <a:solidFill>
                  <a:srgbClr val="000000"/>
                </a:solidFill>
                <a:latin typeface="Arial" panose="020B0604020202020204" pitchFamily="34" charset="0"/>
              </a:rPr>
              <a:t>Mezi porušením a újmou musí být souvislost</a:t>
            </a:r>
          </a:p>
          <a:p>
            <a:pPr marL="457200" indent="-457200" algn="just">
              <a:buAutoNum type="arabicParenR"/>
            </a:pPr>
            <a:r>
              <a:rPr lang="cs-CZ" sz="2000" dirty="0">
                <a:solidFill>
                  <a:srgbClr val="000000"/>
                </a:solidFill>
                <a:latin typeface="Arial" panose="020B0604020202020204" pitchFamily="34" charset="0"/>
              </a:rPr>
              <a:t>Psycholog se dopustil alespoň nevědomé nedbalosti, tedy že nevěděl, jak má postupovat, ačkoliv to vědět měl a mohl.</a:t>
            </a:r>
          </a:p>
          <a:p>
            <a:pPr marL="457200" indent="-457200" algn="just">
              <a:buAutoNum type="arabicParenR"/>
            </a:pPr>
            <a:endParaRPr lang="cs-CZ" sz="2000" dirty="0">
              <a:solidFill>
                <a:srgbClr val="000000"/>
              </a:solidFill>
              <a:latin typeface="Arial" panose="020B0604020202020204" pitchFamily="34" charset="0"/>
            </a:endParaRPr>
          </a:p>
          <a:p>
            <a:pPr marL="457200" indent="-457200" algn="just">
              <a:buAutoNum type="arabicParenR"/>
            </a:pPr>
            <a:endParaRPr lang="cs-CZ" sz="2000" dirty="0">
              <a:solidFill>
                <a:srgbClr val="000000"/>
              </a:solidFill>
              <a:latin typeface="Arial" panose="020B0604020202020204" pitchFamily="34" charset="0"/>
            </a:endParaRPr>
          </a:p>
        </p:txBody>
      </p:sp>
      <p:pic>
        <p:nvPicPr>
          <p:cNvPr id="8" name="Grafický objekt 7" descr="Posuzuje žena se souvislou výplní">
            <a:extLst>
              <a:ext uri="{FF2B5EF4-FFF2-40B4-BE49-F238E27FC236}">
                <a16:creationId xmlns:a16="http://schemas.microsoft.com/office/drawing/2014/main" id="{D5068960-C260-8BB6-951A-307A2D87F93B}"/>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521390" y="2410001"/>
            <a:ext cx="3670610" cy="3670610"/>
          </a:xfrm>
          <a:prstGeom prst="rect">
            <a:avLst/>
          </a:prstGeom>
        </p:spPr>
      </p:pic>
    </p:spTree>
    <p:extLst>
      <p:ext uri="{BB962C8B-B14F-4D97-AF65-F5344CB8AC3E}">
        <p14:creationId xmlns:p14="http://schemas.microsoft.com/office/powerpoint/2010/main" val="252017872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16B262-05F7-8D4F-7CF3-160A655CC7DF}"/>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97962518-4426-C61D-7525-3F5F6F4A3108}"/>
              </a:ext>
            </a:extLst>
          </p:cNvPr>
          <p:cNvSpPr>
            <a:spLocks noGrp="1"/>
          </p:cNvSpPr>
          <p:nvPr>
            <p:ph type="title"/>
          </p:nvPr>
        </p:nvSpPr>
        <p:spPr/>
        <p:txBody>
          <a:bodyPr/>
          <a:lstStyle/>
          <a:p>
            <a:r>
              <a:rPr lang="cs-CZ" dirty="0"/>
              <a:t>Příklady odpovědnosti psychologa</a:t>
            </a:r>
            <a:endParaRPr lang="en-GB" dirty="0"/>
          </a:p>
        </p:txBody>
      </p:sp>
      <p:sp>
        <p:nvSpPr>
          <p:cNvPr id="3" name="Zástupný obsah 2">
            <a:extLst>
              <a:ext uri="{FF2B5EF4-FFF2-40B4-BE49-F238E27FC236}">
                <a16:creationId xmlns:a16="http://schemas.microsoft.com/office/drawing/2014/main" id="{CFBDDF87-EFA4-39CC-ECC0-782F0B468575}"/>
              </a:ext>
            </a:extLst>
          </p:cNvPr>
          <p:cNvSpPr>
            <a:spLocks noGrp="1"/>
          </p:cNvSpPr>
          <p:nvPr>
            <p:ph idx="1"/>
          </p:nvPr>
        </p:nvSpPr>
        <p:spPr/>
        <p:txBody>
          <a:bodyPr>
            <a:normAutofit lnSpcReduction="10000"/>
          </a:bodyPr>
          <a:lstStyle/>
          <a:p>
            <a:r>
              <a:rPr lang="cs-CZ" sz="2400" b="1" cap="all" dirty="0"/>
              <a:t>Odpovědnost v případě, že pacient v časové souvislosti s propuštěním z péče vykoná sebevraždu (sebevražedný kontrakt)</a:t>
            </a:r>
          </a:p>
          <a:p>
            <a:r>
              <a:rPr lang="cs-CZ" sz="2400" dirty="0"/>
              <a:t>Pacient začne docházet k psychologovi kvůli depresivním myšlenkám a ztrátě pocitu smyslu života, kvůli ztrátě blízké osoby. Psycholog dá pacientovi podepsat dokument nazvaný </a:t>
            </a:r>
            <a:r>
              <a:rPr lang="cs-CZ" sz="2400" dirty="0" err="1"/>
              <a:t>antisuicidální</a:t>
            </a:r>
            <a:r>
              <a:rPr lang="cs-CZ" sz="2400" dirty="0"/>
              <a:t> kontrakt, v němž se pacient zaváže, že si přinejmenším po dobu docházení do terapie neublíží. Ačkoliv se psycholog snaží, tak se pacient po pátém sezení doma oběsí.</a:t>
            </a:r>
          </a:p>
          <a:p>
            <a:r>
              <a:rPr lang="cs-CZ" sz="2400" b="1" dirty="0"/>
              <a:t>Mohou se pozůstalí domoci kompenzace újmy po psychologovi.</a:t>
            </a:r>
          </a:p>
          <a:p>
            <a:r>
              <a:rPr lang="cs-CZ" sz="2400" b="1" dirty="0"/>
              <a:t>Hraje nějakou roli sebevražedný </a:t>
            </a:r>
            <a:r>
              <a:rPr lang="cs-CZ" sz="2400" b="1" dirty="0" err="1"/>
              <a:t>kontrat</a:t>
            </a:r>
            <a:r>
              <a:rPr lang="cs-CZ" sz="2400" b="1" dirty="0"/>
              <a:t>?</a:t>
            </a:r>
            <a:endParaRPr lang="cs-CZ" sz="2800" b="1" dirty="0"/>
          </a:p>
        </p:txBody>
      </p:sp>
    </p:spTree>
    <p:extLst>
      <p:ext uri="{BB962C8B-B14F-4D97-AF65-F5344CB8AC3E}">
        <p14:creationId xmlns:p14="http://schemas.microsoft.com/office/powerpoint/2010/main" val="12485227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47F2209-4E5A-F7C6-2B65-F974D16714BB}"/>
              </a:ext>
            </a:extLst>
          </p:cNvPr>
          <p:cNvSpPr>
            <a:spLocks noGrp="1"/>
          </p:cNvSpPr>
          <p:nvPr>
            <p:ph type="title"/>
          </p:nvPr>
        </p:nvSpPr>
        <p:spPr/>
        <p:txBody>
          <a:bodyPr>
            <a:normAutofit/>
          </a:bodyPr>
          <a:lstStyle/>
          <a:p>
            <a:r>
              <a:rPr lang="cs-CZ" dirty="0"/>
              <a:t>Povinnost mlčenlivosti</a:t>
            </a:r>
            <a:endParaRPr lang="en-GB" dirty="0"/>
          </a:p>
        </p:txBody>
      </p:sp>
      <p:sp>
        <p:nvSpPr>
          <p:cNvPr id="3" name="Zástupný obsah 2">
            <a:extLst>
              <a:ext uri="{FF2B5EF4-FFF2-40B4-BE49-F238E27FC236}">
                <a16:creationId xmlns:a16="http://schemas.microsoft.com/office/drawing/2014/main" id="{116CDF85-A07C-37E6-5E7D-4481B533EFFF}"/>
              </a:ext>
            </a:extLst>
          </p:cNvPr>
          <p:cNvSpPr>
            <a:spLocks noGrp="1"/>
          </p:cNvSpPr>
          <p:nvPr>
            <p:ph idx="1"/>
          </p:nvPr>
        </p:nvSpPr>
        <p:spPr/>
        <p:txBody>
          <a:bodyPr>
            <a:normAutofit fontScale="92500" lnSpcReduction="20000"/>
          </a:bodyPr>
          <a:lstStyle/>
          <a:p>
            <a:pPr marL="0" indent="0" algn="just">
              <a:lnSpc>
                <a:spcPct val="107000"/>
              </a:lnSpc>
              <a:buNone/>
            </a:pPr>
            <a:r>
              <a:rPr lang="cs-CZ" sz="2400" b="1" cap="all" dirty="0"/>
              <a:t>Prolomení mlčenlivosti psychologa zákonem o zdravotních službách</a:t>
            </a:r>
          </a:p>
          <a:p>
            <a:pPr marL="0" indent="0" algn="just">
              <a:lnSpc>
                <a:spcPct val="107000"/>
              </a:lnSpc>
              <a:buNone/>
            </a:pPr>
            <a:r>
              <a:rPr lang="cs-CZ" sz="2400" dirty="0"/>
              <a:t>Dle § 51 odst. 2 zákona o zdravotních službách, porušením povinné mlčenlivosti není:</a:t>
            </a:r>
          </a:p>
          <a:p>
            <a:pPr marL="457200" indent="-457200" algn="just">
              <a:lnSpc>
                <a:spcPct val="107000"/>
              </a:lnSpc>
              <a:buAutoNum type="alphaLcParenR"/>
            </a:pPr>
            <a:r>
              <a:rPr lang="cs-CZ" sz="2000" dirty="0"/>
              <a:t>předávání </a:t>
            </a:r>
            <a:r>
              <a:rPr lang="cs-CZ" sz="2000" b="1" dirty="0"/>
              <a:t>informací nezbytných pro zajištění návaznosti </a:t>
            </a:r>
            <a:r>
              <a:rPr lang="cs-CZ" sz="2000" dirty="0"/>
              <a:t>poskytovaných zdravotních služeb,</a:t>
            </a:r>
          </a:p>
          <a:p>
            <a:pPr marL="457200" indent="-457200" algn="just">
              <a:lnSpc>
                <a:spcPct val="107000"/>
              </a:lnSpc>
              <a:buAutoNum type="alphaLcParenR"/>
            </a:pPr>
            <a:r>
              <a:rPr lang="cs-CZ" sz="2000" dirty="0"/>
              <a:t>sdělování údajů nebo jiných skutečností, je-li poskytovatel </a:t>
            </a:r>
            <a:r>
              <a:rPr lang="cs-CZ" sz="2000" b="1" dirty="0"/>
              <a:t>zproštěn pacientem</a:t>
            </a:r>
            <a:r>
              <a:rPr lang="cs-CZ" sz="2000" dirty="0"/>
              <a:t>, popřípadě zákonným zástupcem pacienta, mlčenlivosti a sděluje-li údaje nebo tyto skutečnosti v rozsahu zproštění,</a:t>
            </a:r>
          </a:p>
          <a:p>
            <a:pPr marL="457200" indent="-457200" algn="just">
              <a:lnSpc>
                <a:spcPct val="107000"/>
              </a:lnSpc>
              <a:buAutoNum type="alphaLcParenR"/>
            </a:pPr>
            <a:r>
              <a:rPr lang="cs-CZ" sz="2000" dirty="0"/>
              <a:t>sdělování, popřípadě oznamování údajů nebo jiných skutečností podle tohoto zákona nebo jiných právních předpisů, pokud </a:t>
            </a:r>
            <a:r>
              <a:rPr lang="cs-CZ" sz="2000" b="1" dirty="0"/>
              <a:t>z tohoto zákona nebo jiných právních předpisů vyplývá, že údaje nebo skutečnosti lze sdělit bez souhlasu pacienta</a:t>
            </a:r>
            <a:r>
              <a:rPr lang="cs-CZ" sz="2000" dirty="0"/>
              <a:t>,</a:t>
            </a:r>
          </a:p>
          <a:p>
            <a:pPr marL="457200" indent="-457200" algn="just">
              <a:lnSpc>
                <a:spcPct val="107000"/>
              </a:lnSpc>
              <a:buAutoNum type="alphaLcParenR"/>
            </a:pPr>
            <a:r>
              <a:rPr lang="cs-CZ" sz="2000" dirty="0"/>
              <a:t>prolomení mlčenlivosti v trestním řízení.</a:t>
            </a:r>
          </a:p>
          <a:p>
            <a:pPr marL="0" indent="0" algn="just">
              <a:lnSpc>
                <a:spcPct val="107000"/>
              </a:lnSpc>
              <a:buNone/>
            </a:pPr>
            <a:endParaRPr lang="cs-CZ" sz="2400" dirty="0"/>
          </a:p>
        </p:txBody>
      </p:sp>
    </p:spTree>
    <p:extLst>
      <p:ext uri="{BB962C8B-B14F-4D97-AF65-F5344CB8AC3E}">
        <p14:creationId xmlns:p14="http://schemas.microsoft.com/office/powerpoint/2010/main" val="421199196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621815-6A0F-2359-36AB-487320864078}"/>
            </a:ext>
          </a:extLst>
        </p:cNvPr>
        <p:cNvGrpSpPr/>
        <p:nvPr/>
      </p:nvGrpSpPr>
      <p:grpSpPr>
        <a:xfrm>
          <a:off x="0" y="0"/>
          <a:ext cx="0" cy="0"/>
          <a:chOff x="0" y="0"/>
          <a:chExt cx="0" cy="0"/>
        </a:xfrm>
      </p:grpSpPr>
      <p:pic>
        <p:nvPicPr>
          <p:cNvPr id="8" name="Zástupný obsah 7" descr="Obsah obrázku text&#10;&#10;Popis byl vytvořen automaticky">
            <a:extLst>
              <a:ext uri="{FF2B5EF4-FFF2-40B4-BE49-F238E27FC236}">
                <a16:creationId xmlns:a16="http://schemas.microsoft.com/office/drawing/2014/main" id="{C617EF9A-75D6-9490-2697-ECC23B7B179F}"/>
              </a:ext>
            </a:extLst>
          </p:cNvPr>
          <p:cNvPicPr>
            <a:picLocks noGrp="1" noChangeAspect="1"/>
          </p:cNvPicPr>
          <p:nvPr>
            <p:ph idx="1"/>
          </p:nvPr>
        </p:nvPicPr>
        <p:blipFill>
          <a:blip r:embed="rId2"/>
          <a:stretch>
            <a:fillRect/>
          </a:stretch>
        </p:blipFill>
        <p:spPr>
          <a:xfrm>
            <a:off x="685800" y="0"/>
            <a:ext cx="10706100" cy="6842193"/>
          </a:xfrm>
          <a:prstGeom prst="rect">
            <a:avLst/>
          </a:prstGeom>
        </p:spPr>
      </p:pic>
    </p:spTree>
    <p:extLst>
      <p:ext uri="{BB962C8B-B14F-4D97-AF65-F5344CB8AC3E}">
        <p14:creationId xmlns:p14="http://schemas.microsoft.com/office/powerpoint/2010/main" val="173536786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2A3B83-9CD8-ECB4-721F-E8A00F0D653D}"/>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E9513B25-3C09-873C-BA24-AF07F63B36FC}"/>
              </a:ext>
            </a:extLst>
          </p:cNvPr>
          <p:cNvSpPr>
            <a:spLocks noGrp="1"/>
          </p:cNvSpPr>
          <p:nvPr>
            <p:ph type="title"/>
          </p:nvPr>
        </p:nvSpPr>
        <p:spPr/>
        <p:txBody>
          <a:bodyPr/>
          <a:lstStyle/>
          <a:p>
            <a:r>
              <a:rPr lang="cs-CZ" dirty="0"/>
              <a:t>Příklady odpovědnosti psychologa</a:t>
            </a:r>
            <a:endParaRPr lang="en-GB" dirty="0"/>
          </a:p>
        </p:txBody>
      </p:sp>
      <p:sp>
        <p:nvSpPr>
          <p:cNvPr id="3" name="Zástupný obsah 2">
            <a:extLst>
              <a:ext uri="{FF2B5EF4-FFF2-40B4-BE49-F238E27FC236}">
                <a16:creationId xmlns:a16="http://schemas.microsoft.com/office/drawing/2014/main" id="{50A34C8E-B5F4-B07F-F763-476EDC52ADD7}"/>
              </a:ext>
            </a:extLst>
          </p:cNvPr>
          <p:cNvSpPr>
            <a:spLocks noGrp="1"/>
          </p:cNvSpPr>
          <p:nvPr>
            <p:ph idx="1"/>
          </p:nvPr>
        </p:nvSpPr>
        <p:spPr/>
        <p:txBody>
          <a:bodyPr>
            <a:normAutofit/>
          </a:bodyPr>
          <a:lstStyle/>
          <a:p>
            <a:r>
              <a:rPr lang="cs-CZ" sz="2400" b="1" dirty="0"/>
              <a:t>Jako nástroj k limitaci právní odpovědnosti však </a:t>
            </a:r>
            <a:r>
              <a:rPr lang="cs-CZ" sz="2400" b="1" dirty="0" err="1"/>
              <a:t>antisuicidální</a:t>
            </a:r>
            <a:r>
              <a:rPr lang="cs-CZ" sz="2400" b="1" dirty="0"/>
              <a:t> kontrakt není vhodný.</a:t>
            </a:r>
          </a:p>
          <a:p>
            <a:r>
              <a:rPr lang="cs-CZ" sz="2400" dirty="0"/>
              <a:t>Úvaha, že by </a:t>
            </a:r>
            <a:r>
              <a:rPr lang="cs-CZ" sz="2400" dirty="0" err="1"/>
              <a:t>antisuicidální</a:t>
            </a:r>
            <a:r>
              <a:rPr lang="cs-CZ" sz="2400" dirty="0"/>
              <a:t> kontrakt mohl nějak limitovat právní odpovědnost psychologa je podobná úvaze, že by odpovědnost chirurga za správné provedení operace nějak limitovalo to, že pacient před operací podepíše prohlášení: „pokusím se nevykrvácet“.</a:t>
            </a:r>
          </a:p>
          <a:p>
            <a:r>
              <a:rPr lang="cs-CZ" sz="2400" dirty="0"/>
              <a:t>Kromě prostého závazku neublížit se jako vhodná součást </a:t>
            </a:r>
            <a:r>
              <a:rPr lang="cs-CZ" sz="2400" dirty="0" err="1"/>
              <a:t>antisiucidálního</a:t>
            </a:r>
            <a:r>
              <a:rPr lang="cs-CZ" sz="2400" dirty="0"/>
              <a:t> kontraktu jeví i informování pacienta o tom, kam se v krizové situaci může obrátit pro pomoc.</a:t>
            </a:r>
            <a:endParaRPr lang="cs-CZ" sz="2800" b="1" dirty="0"/>
          </a:p>
        </p:txBody>
      </p:sp>
    </p:spTree>
    <p:extLst>
      <p:ext uri="{BB962C8B-B14F-4D97-AF65-F5344CB8AC3E}">
        <p14:creationId xmlns:p14="http://schemas.microsoft.com/office/powerpoint/2010/main" val="371649503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C55522-1549-BF0F-0307-A852F269BBEC}"/>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312AF5D8-8EE7-5FF7-7DF3-C24F1B68DF7D}"/>
              </a:ext>
            </a:extLst>
          </p:cNvPr>
          <p:cNvSpPr>
            <a:spLocks noGrp="1"/>
          </p:cNvSpPr>
          <p:nvPr>
            <p:ph type="title"/>
          </p:nvPr>
        </p:nvSpPr>
        <p:spPr/>
        <p:txBody>
          <a:bodyPr/>
          <a:lstStyle/>
          <a:p>
            <a:r>
              <a:rPr lang="cs-CZ" dirty="0"/>
              <a:t>Příklady odpovědnosti psychologa</a:t>
            </a:r>
            <a:endParaRPr lang="en-GB" dirty="0"/>
          </a:p>
        </p:txBody>
      </p:sp>
      <p:sp>
        <p:nvSpPr>
          <p:cNvPr id="3" name="Zástupný obsah 2">
            <a:extLst>
              <a:ext uri="{FF2B5EF4-FFF2-40B4-BE49-F238E27FC236}">
                <a16:creationId xmlns:a16="http://schemas.microsoft.com/office/drawing/2014/main" id="{7E3BE988-3080-24B4-29A1-CE8D89F635C2}"/>
              </a:ext>
            </a:extLst>
          </p:cNvPr>
          <p:cNvSpPr>
            <a:spLocks noGrp="1"/>
          </p:cNvSpPr>
          <p:nvPr>
            <p:ph idx="1"/>
          </p:nvPr>
        </p:nvSpPr>
        <p:spPr/>
        <p:txBody>
          <a:bodyPr>
            <a:normAutofit lnSpcReduction="10000"/>
          </a:bodyPr>
          <a:lstStyle/>
          <a:p>
            <a:pPr marL="0" indent="0" algn="just">
              <a:buNone/>
            </a:pPr>
            <a:r>
              <a:rPr lang="cs-CZ" sz="2400" b="1" cap="all" dirty="0"/>
              <a:t>Odpovědnost v případě, že pacient v časové souvislosti s propuštěním z péče vykoná sebevraždu (sebevražedný kontrakt)</a:t>
            </a:r>
          </a:p>
          <a:p>
            <a:pPr marL="0" indent="0" algn="just">
              <a:buNone/>
            </a:pPr>
            <a:r>
              <a:rPr lang="cs-CZ" sz="2800" b="1" dirty="0"/>
              <a:t>Soukromoprávní odpovědnost psycholog za vzniklou újmu</a:t>
            </a:r>
            <a:endParaRPr lang="cs-CZ" sz="2800" dirty="0">
              <a:solidFill>
                <a:srgbClr val="000000"/>
              </a:solidFill>
              <a:latin typeface="Arial" panose="020B0604020202020204" pitchFamily="34" charset="0"/>
            </a:endParaRPr>
          </a:p>
          <a:p>
            <a:pPr marL="457200" indent="-457200" algn="just">
              <a:buAutoNum type="arabicParenR"/>
            </a:pPr>
            <a:r>
              <a:rPr lang="cs-CZ" sz="2400" dirty="0">
                <a:solidFill>
                  <a:srgbClr val="000000"/>
                </a:solidFill>
                <a:latin typeface="Arial" panose="020B0604020202020204" pitchFamily="34" charset="0"/>
              </a:rPr>
              <a:t>Porušil psycholog právní povinnost?</a:t>
            </a:r>
          </a:p>
          <a:p>
            <a:pPr marL="457200" indent="-457200" algn="just">
              <a:buAutoNum type="arabicParenR"/>
            </a:pPr>
            <a:r>
              <a:rPr lang="cs-CZ" sz="2400" dirty="0">
                <a:solidFill>
                  <a:srgbClr val="000000"/>
                </a:solidFill>
                <a:latin typeface="Arial" panose="020B0604020202020204" pitchFamily="34" charset="0"/>
              </a:rPr>
              <a:t>vznikla újma?</a:t>
            </a:r>
          </a:p>
          <a:p>
            <a:pPr marL="457200" indent="-457200" algn="just">
              <a:buAutoNum type="arabicParenR"/>
            </a:pPr>
            <a:r>
              <a:rPr lang="cs-CZ" sz="2400" dirty="0">
                <a:solidFill>
                  <a:srgbClr val="000000"/>
                </a:solidFill>
                <a:latin typeface="Arial" panose="020B0604020202020204" pitchFamily="34" charset="0"/>
              </a:rPr>
              <a:t>Je mezi porušením a újmou příčinná souvislost?</a:t>
            </a:r>
          </a:p>
          <a:p>
            <a:pPr marL="457200" indent="-457200" algn="just">
              <a:buAutoNum type="arabicParenR"/>
            </a:pPr>
            <a:r>
              <a:rPr lang="cs-CZ" sz="2400" dirty="0">
                <a:solidFill>
                  <a:srgbClr val="000000"/>
                </a:solidFill>
                <a:latin typeface="Arial" panose="020B0604020202020204" pitchFamily="34" charset="0"/>
              </a:rPr>
              <a:t>Dopustil se psycholog alespoň nevědomé nedbalosti, tedy že nevěděl, jak má postupovat, ačkoliv to vědět měl a mohl.</a:t>
            </a:r>
          </a:p>
        </p:txBody>
      </p:sp>
    </p:spTree>
    <p:extLst>
      <p:ext uri="{BB962C8B-B14F-4D97-AF65-F5344CB8AC3E}">
        <p14:creationId xmlns:p14="http://schemas.microsoft.com/office/powerpoint/2010/main" val="353805648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47F2209-4E5A-F7C6-2B65-F974D16714BB}"/>
              </a:ext>
            </a:extLst>
          </p:cNvPr>
          <p:cNvSpPr>
            <a:spLocks noGrp="1"/>
          </p:cNvSpPr>
          <p:nvPr>
            <p:ph type="title"/>
          </p:nvPr>
        </p:nvSpPr>
        <p:spPr/>
        <p:txBody>
          <a:bodyPr/>
          <a:lstStyle/>
          <a:p>
            <a:r>
              <a:rPr lang="cs-CZ" dirty="0"/>
              <a:t>Příklady odpovědnosti psychologa</a:t>
            </a:r>
            <a:endParaRPr lang="en-GB" dirty="0"/>
          </a:p>
        </p:txBody>
      </p:sp>
      <p:sp>
        <p:nvSpPr>
          <p:cNvPr id="3" name="Zástupný obsah 2">
            <a:extLst>
              <a:ext uri="{FF2B5EF4-FFF2-40B4-BE49-F238E27FC236}">
                <a16:creationId xmlns:a16="http://schemas.microsoft.com/office/drawing/2014/main" id="{116CDF85-A07C-37E6-5E7D-4481B533EFFF}"/>
              </a:ext>
            </a:extLst>
          </p:cNvPr>
          <p:cNvSpPr>
            <a:spLocks noGrp="1"/>
          </p:cNvSpPr>
          <p:nvPr>
            <p:ph idx="1"/>
          </p:nvPr>
        </p:nvSpPr>
        <p:spPr>
          <a:xfrm>
            <a:off x="1024128" y="2286000"/>
            <a:ext cx="7306055" cy="4023360"/>
          </a:xfrm>
        </p:spPr>
        <p:txBody>
          <a:bodyPr>
            <a:normAutofit/>
          </a:bodyPr>
          <a:lstStyle/>
          <a:p>
            <a:r>
              <a:rPr lang="cs-CZ" sz="2400" b="1" cap="all" dirty="0"/>
              <a:t>Odpovědnost za pacienta, jenž spáchá trestný čin</a:t>
            </a:r>
          </a:p>
          <a:p>
            <a:r>
              <a:rPr lang="cs-CZ" sz="2400" dirty="0"/>
              <a:t>Pacient s hraniční poruchou osobnosti – impulzivní typ dochází k psychologovi, který mu pomáhá zvládat jeho impulzivitu. Na posledním setkání psycholog pacienta naštve, protože kvůli dovolené týden nebude terapie. Pacient odejde ze sezení předčasně, jde do hospody, opije se, dostane se do rvačky a v ní vážně zraní jiného.</a:t>
            </a:r>
          </a:p>
          <a:p>
            <a:r>
              <a:rPr lang="cs-CZ" sz="2400" b="1" dirty="0"/>
              <a:t>Dopustil se psycholog trestného činu?</a:t>
            </a:r>
          </a:p>
          <a:p>
            <a:r>
              <a:rPr lang="cs-CZ" sz="2400" b="1" dirty="0"/>
              <a:t>Může se zraněný domáhat nějaké újmy po psychologovi?</a:t>
            </a:r>
          </a:p>
          <a:p>
            <a:endParaRPr lang="cs-CZ" sz="2400" dirty="0"/>
          </a:p>
        </p:txBody>
      </p:sp>
      <p:pic>
        <p:nvPicPr>
          <p:cNvPr id="9" name="Grafický objekt 8" descr="Pivo se souvislou výplní">
            <a:extLst>
              <a:ext uri="{FF2B5EF4-FFF2-40B4-BE49-F238E27FC236}">
                <a16:creationId xmlns:a16="http://schemas.microsoft.com/office/drawing/2014/main" id="{4074FB31-1E88-E692-122C-27D5ABDCE84A}"/>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7653875" y="1837272"/>
            <a:ext cx="4435512" cy="4435512"/>
          </a:xfrm>
          <a:prstGeom prst="rect">
            <a:avLst/>
          </a:prstGeom>
        </p:spPr>
      </p:pic>
    </p:spTree>
    <p:extLst>
      <p:ext uri="{BB962C8B-B14F-4D97-AF65-F5344CB8AC3E}">
        <p14:creationId xmlns:p14="http://schemas.microsoft.com/office/powerpoint/2010/main" val="20638219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6F396D-DEDC-6F1A-B75F-F258F61E7C4A}"/>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B06013E3-AC7E-033C-716E-CBE4D423EB25}"/>
              </a:ext>
            </a:extLst>
          </p:cNvPr>
          <p:cNvSpPr>
            <a:spLocks noGrp="1"/>
          </p:cNvSpPr>
          <p:nvPr>
            <p:ph type="title"/>
          </p:nvPr>
        </p:nvSpPr>
        <p:spPr/>
        <p:txBody>
          <a:bodyPr/>
          <a:lstStyle/>
          <a:p>
            <a:r>
              <a:rPr lang="cs-CZ" dirty="0"/>
              <a:t>Příklady odpovědnosti psychologa</a:t>
            </a:r>
            <a:endParaRPr lang="en-GB" dirty="0"/>
          </a:p>
        </p:txBody>
      </p:sp>
      <p:sp>
        <p:nvSpPr>
          <p:cNvPr id="3" name="Zástupný obsah 2">
            <a:extLst>
              <a:ext uri="{FF2B5EF4-FFF2-40B4-BE49-F238E27FC236}">
                <a16:creationId xmlns:a16="http://schemas.microsoft.com/office/drawing/2014/main" id="{56B213FC-2652-1B81-1A4F-2F3F5824E550}"/>
              </a:ext>
            </a:extLst>
          </p:cNvPr>
          <p:cNvSpPr>
            <a:spLocks noGrp="1"/>
          </p:cNvSpPr>
          <p:nvPr>
            <p:ph idx="1"/>
          </p:nvPr>
        </p:nvSpPr>
        <p:spPr/>
        <p:txBody>
          <a:bodyPr>
            <a:normAutofit/>
          </a:bodyPr>
          <a:lstStyle/>
          <a:p>
            <a:pPr marL="0" indent="0" algn="just">
              <a:buNone/>
            </a:pPr>
            <a:r>
              <a:rPr lang="cs-CZ" sz="2000" b="1" cap="all" dirty="0"/>
              <a:t>Odpovědnost za pacienta, jenž spáchá trestný čin</a:t>
            </a:r>
            <a:endParaRPr lang="cs-CZ" sz="2000" dirty="0"/>
          </a:p>
          <a:p>
            <a:pPr marL="0" indent="0" algn="just">
              <a:buNone/>
            </a:pPr>
            <a:r>
              <a:rPr lang="cs-CZ" sz="2000" dirty="0"/>
              <a:t>Aby se dalo uvažovat o </a:t>
            </a:r>
            <a:r>
              <a:rPr lang="cs-CZ" sz="2000" b="1" dirty="0"/>
              <a:t>trestní odpovědnosti zdravotníka za spáchání trestného činu obecného ohrožení z </a:t>
            </a:r>
            <a:r>
              <a:rPr lang="cs-CZ" sz="2000" b="1" dirty="0" err="1"/>
              <a:t>nebalosti</a:t>
            </a:r>
            <a:r>
              <a:rPr lang="cs-CZ" sz="2000" dirty="0"/>
              <a:t>:</a:t>
            </a:r>
          </a:p>
          <a:p>
            <a:pPr marL="457200" indent="-457200" algn="just">
              <a:buAutoNum type="arabicParenR"/>
            </a:pPr>
            <a:r>
              <a:rPr lang="cs-CZ" sz="2000" dirty="0"/>
              <a:t>Musí se jednat o takového pacienta, který pro svou nepříčetnost představuje ohrožení pro důležité společenské hodnoty (zejména život a zdraví).</a:t>
            </a:r>
          </a:p>
          <a:p>
            <a:pPr marL="457200" indent="-457200" algn="just">
              <a:buAutoNum type="arabicParenR"/>
            </a:pPr>
            <a:r>
              <a:rPr lang="cs-CZ" sz="2000" dirty="0"/>
              <a:t>Pacient už v době propuštění musí přímo směřovat k ohrožení těchto společenských hodnot.</a:t>
            </a:r>
          </a:p>
          <a:p>
            <a:pPr marL="457200" indent="-457200" algn="just">
              <a:buAutoNum type="arabicParenR"/>
            </a:pPr>
            <a:r>
              <a:rPr lang="cs-CZ" sz="2000" dirty="0"/>
              <a:t>Zdravotník o těchto dvou uvedených okolnostech v době propuštění alespoň vědět měl a mohl, přičemž pro rozhodnutí, zda to bylo ve zdravotníkových možnostech, bude rozhodný názor znalce.</a:t>
            </a:r>
            <a:endParaRPr lang="cs-CZ" sz="2400" dirty="0">
              <a:solidFill>
                <a:srgbClr val="000000"/>
              </a:solidFill>
              <a:latin typeface="Arial" panose="020B0604020202020204" pitchFamily="34" charset="0"/>
            </a:endParaRPr>
          </a:p>
        </p:txBody>
      </p:sp>
    </p:spTree>
    <p:extLst>
      <p:ext uri="{BB962C8B-B14F-4D97-AF65-F5344CB8AC3E}">
        <p14:creationId xmlns:p14="http://schemas.microsoft.com/office/powerpoint/2010/main" val="151746892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77E4AF-47B0-67B3-7E06-554AC69E5F2F}"/>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9DD5C9C7-EA40-83FC-9E2E-FA90EE38B921}"/>
              </a:ext>
            </a:extLst>
          </p:cNvPr>
          <p:cNvSpPr>
            <a:spLocks noGrp="1"/>
          </p:cNvSpPr>
          <p:nvPr>
            <p:ph type="title"/>
          </p:nvPr>
        </p:nvSpPr>
        <p:spPr/>
        <p:txBody>
          <a:bodyPr/>
          <a:lstStyle/>
          <a:p>
            <a:r>
              <a:rPr lang="cs-CZ" dirty="0"/>
              <a:t>Příklady odpovědnosti psychologa</a:t>
            </a:r>
            <a:endParaRPr lang="en-GB" dirty="0"/>
          </a:p>
        </p:txBody>
      </p:sp>
      <p:sp>
        <p:nvSpPr>
          <p:cNvPr id="3" name="Zástupný obsah 2">
            <a:extLst>
              <a:ext uri="{FF2B5EF4-FFF2-40B4-BE49-F238E27FC236}">
                <a16:creationId xmlns:a16="http://schemas.microsoft.com/office/drawing/2014/main" id="{B78C3F00-C0F2-59A6-B115-196A5D5FFF4D}"/>
              </a:ext>
            </a:extLst>
          </p:cNvPr>
          <p:cNvSpPr>
            <a:spLocks noGrp="1"/>
          </p:cNvSpPr>
          <p:nvPr>
            <p:ph idx="1"/>
          </p:nvPr>
        </p:nvSpPr>
        <p:spPr/>
        <p:txBody>
          <a:bodyPr>
            <a:normAutofit/>
          </a:bodyPr>
          <a:lstStyle/>
          <a:p>
            <a:pPr marL="0" indent="0" algn="just">
              <a:buNone/>
            </a:pPr>
            <a:r>
              <a:rPr lang="cs-CZ" sz="2400" b="1" cap="all" dirty="0"/>
              <a:t>Odpovědnost v případě, že pacient v časové souvislosti s propuštěním z péče vykoná sebevraždu (sebevražedný kontrakt)</a:t>
            </a:r>
          </a:p>
          <a:p>
            <a:pPr marL="0" indent="0" algn="just">
              <a:buNone/>
            </a:pPr>
            <a:r>
              <a:rPr lang="cs-CZ" sz="2400" b="1" dirty="0"/>
              <a:t>Soukromoprávní odpovědnost psycholog za vzniklou újmu</a:t>
            </a:r>
          </a:p>
          <a:p>
            <a:pPr marL="457200" indent="-457200" algn="just">
              <a:buAutoNum type="arabicParenR"/>
            </a:pPr>
            <a:r>
              <a:rPr lang="cs-CZ" sz="2000" dirty="0">
                <a:solidFill>
                  <a:srgbClr val="000000"/>
                </a:solidFill>
                <a:latin typeface="Arial" panose="020B0604020202020204" pitchFamily="34" charset="0"/>
              </a:rPr>
              <a:t>Porušil psycholog právní povinnost?</a:t>
            </a:r>
          </a:p>
          <a:p>
            <a:pPr marL="457200" indent="-457200" algn="just">
              <a:buAutoNum type="arabicParenR"/>
            </a:pPr>
            <a:r>
              <a:rPr lang="cs-CZ" sz="2000" dirty="0">
                <a:solidFill>
                  <a:srgbClr val="000000"/>
                </a:solidFill>
                <a:latin typeface="Arial" panose="020B0604020202020204" pitchFamily="34" charset="0"/>
              </a:rPr>
              <a:t>Vznikla újma?</a:t>
            </a:r>
          </a:p>
          <a:p>
            <a:pPr marL="457200" indent="-457200" algn="just">
              <a:buAutoNum type="arabicParenR"/>
            </a:pPr>
            <a:r>
              <a:rPr lang="cs-CZ" sz="2000" dirty="0">
                <a:solidFill>
                  <a:srgbClr val="000000"/>
                </a:solidFill>
                <a:latin typeface="Arial" panose="020B0604020202020204" pitchFamily="34" charset="0"/>
              </a:rPr>
              <a:t>Je mezi porušením a újmou příčinná souvislost?</a:t>
            </a:r>
          </a:p>
          <a:p>
            <a:pPr marL="457200" indent="-457200" algn="just">
              <a:buAutoNum type="arabicParenR"/>
            </a:pPr>
            <a:r>
              <a:rPr lang="cs-CZ" sz="2000" dirty="0">
                <a:solidFill>
                  <a:srgbClr val="000000"/>
                </a:solidFill>
                <a:latin typeface="Arial" panose="020B0604020202020204" pitchFamily="34" charset="0"/>
              </a:rPr>
              <a:t>Dopustil se psycholog alespoň nevědomé nedbalosti, tedy že nevěděl, jak má postupovat, ačkoliv to vědět měl a mohl.</a:t>
            </a:r>
          </a:p>
        </p:txBody>
      </p:sp>
    </p:spTree>
    <p:extLst>
      <p:ext uri="{BB962C8B-B14F-4D97-AF65-F5344CB8AC3E}">
        <p14:creationId xmlns:p14="http://schemas.microsoft.com/office/powerpoint/2010/main" val="60498128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B8AC0F-A451-91F7-485F-41F0BBA205EA}"/>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7024F345-5AE4-84CB-5A42-A28ECB207D57}"/>
              </a:ext>
            </a:extLst>
          </p:cNvPr>
          <p:cNvSpPr>
            <a:spLocks noGrp="1"/>
          </p:cNvSpPr>
          <p:nvPr>
            <p:ph type="title"/>
          </p:nvPr>
        </p:nvSpPr>
        <p:spPr/>
        <p:txBody>
          <a:bodyPr/>
          <a:lstStyle/>
          <a:p>
            <a:r>
              <a:rPr lang="cs-CZ" dirty="0"/>
              <a:t>Příklady odpovědnosti psychologa</a:t>
            </a:r>
            <a:endParaRPr lang="en-GB" dirty="0"/>
          </a:p>
        </p:txBody>
      </p:sp>
      <p:sp>
        <p:nvSpPr>
          <p:cNvPr id="3" name="Zástupný obsah 2">
            <a:extLst>
              <a:ext uri="{FF2B5EF4-FFF2-40B4-BE49-F238E27FC236}">
                <a16:creationId xmlns:a16="http://schemas.microsoft.com/office/drawing/2014/main" id="{F2143C2E-91D3-B0FA-FF38-4BED7E83551D}"/>
              </a:ext>
            </a:extLst>
          </p:cNvPr>
          <p:cNvSpPr>
            <a:spLocks noGrp="1"/>
          </p:cNvSpPr>
          <p:nvPr>
            <p:ph idx="1"/>
          </p:nvPr>
        </p:nvSpPr>
        <p:spPr/>
        <p:txBody>
          <a:bodyPr>
            <a:normAutofit/>
          </a:bodyPr>
          <a:lstStyle/>
          <a:p>
            <a:pPr marL="0" indent="0" algn="just">
              <a:buNone/>
            </a:pPr>
            <a:r>
              <a:rPr lang="cs-CZ" sz="2400" b="1" cap="all" dirty="0"/>
              <a:t>Odpovědnost v případě, že pacient v časové souvislosti s propuštěním z péče vykoná sebevraždu (sebevražedný kontrakt)</a:t>
            </a:r>
          </a:p>
          <a:p>
            <a:pPr marL="0" indent="0" algn="just">
              <a:buNone/>
            </a:pPr>
            <a:r>
              <a:rPr lang="cs-CZ" sz="2400" dirty="0"/>
              <a:t>V soudní praxi z oblasti medicínského práva se můžeme setkat např. se zmínkami o sporech vzniklých z důvodu zapomenutých nástrojů po operaci v těle pacienta, chybného dávkování léků nebo kvůli operaci jiného orgánu. Pro oblast psychiatrie jsou typické spory týkající se nedobrovolné hospitalizace. Ačkoliv jsou spory týkající se “předčasného“ propuštění pacienta mediálně přitažlivě, tak se v dostupné soudní praxi v České republice doposud nevyskytl případ, kdy by byla odpovědnost zdravotníka konstatována.</a:t>
            </a:r>
            <a:endParaRPr lang="cs-CZ" sz="2400" dirty="0">
              <a:solidFill>
                <a:srgbClr val="000000"/>
              </a:solidFill>
              <a:latin typeface="Arial" panose="020B0604020202020204" pitchFamily="34" charset="0"/>
            </a:endParaRPr>
          </a:p>
        </p:txBody>
      </p:sp>
    </p:spTree>
    <p:extLst>
      <p:ext uri="{BB962C8B-B14F-4D97-AF65-F5344CB8AC3E}">
        <p14:creationId xmlns:p14="http://schemas.microsoft.com/office/powerpoint/2010/main" val="367222024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6762D0-DEF6-7F1F-D6C5-02AA8AE4EB27}"/>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9781B859-D9C3-1D5E-69AE-E1783A9BBCE2}"/>
              </a:ext>
            </a:extLst>
          </p:cNvPr>
          <p:cNvSpPr>
            <a:spLocks noGrp="1"/>
          </p:cNvSpPr>
          <p:nvPr>
            <p:ph type="title"/>
          </p:nvPr>
        </p:nvSpPr>
        <p:spPr/>
        <p:txBody>
          <a:bodyPr/>
          <a:lstStyle/>
          <a:p>
            <a:r>
              <a:rPr lang="cs-CZ" dirty="0"/>
              <a:t>Příklady odpovědnosti psychologa</a:t>
            </a:r>
            <a:endParaRPr lang="en-GB" dirty="0"/>
          </a:p>
        </p:txBody>
      </p:sp>
      <p:sp>
        <p:nvSpPr>
          <p:cNvPr id="3" name="Zástupný obsah 2">
            <a:extLst>
              <a:ext uri="{FF2B5EF4-FFF2-40B4-BE49-F238E27FC236}">
                <a16:creationId xmlns:a16="http://schemas.microsoft.com/office/drawing/2014/main" id="{D34E48B3-E330-84CE-10FD-CEB4A7236088}"/>
              </a:ext>
            </a:extLst>
          </p:cNvPr>
          <p:cNvSpPr>
            <a:spLocks noGrp="1"/>
          </p:cNvSpPr>
          <p:nvPr>
            <p:ph idx="1"/>
          </p:nvPr>
        </p:nvSpPr>
        <p:spPr/>
        <p:txBody>
          <a:bodyPr>
            <a:normAutofit fontScale="92500"/>
          </a:bodyPr>
          <a:lstStyle/>
          <a:p>
            <a:pPr marL="0" indent="0" algn="just">
              <a:buNone/>
            </a:pPr>
            <a:r>
              <a:rPr lang="cs-CZ" sz="2400" b="1" cap="all" dirty="0"/>
              <a:t>Odpovědnost psychologa za porušení mlčenlivosti jeho zaměstnancem</a:t>
            </a:r>
          </a:p>
          <a:p>
            <a:pPr marL="0" indent="0" algn="just">
              <a:buNone/>
            </a:pPr>
            <a:r>
              <a:rPr lang="cs-CZ" sz="2400" dirty="0"/>
              <a:t>Administrativní pracovník, který pracuje v ambulanci klinického psychologa, vyfotí dokumenty obsažené ve zdravotnické dokumentaci pacienta, který je mediálně známou osobou. </a:t>
            </a:r>
            <a:r>
              <a:rPr lang="cs-CZ" sz="2400"/>
              <a:t>Údaje pracovník </a:t>
            </a:r>
            <a:r>
              <a:rPr lang="cs-CZ" sz="2400" dirty="0"/>
              <a:t>prodá bulvárnímu časopisu, ten je zveřejní a pacienta na </a:t>
            </a:r>
            <a:r>
              <a:rPr lang="cs-CZ" sz="2400"/>
              <a:t>jejich základě </a:t>
            </a:r>
            <a:r>
              <a:rPr lang="cs-CZ" sz="2400" dirty="0"/>
              <a:t>označuje za úchyla a blázna.</a:t>
            </a:r>
          </a:p>
          <a:p>
            <a:pPr algn="just">
              <a:buFont typeface="Wingdings" panose="05000000000000000000" pitchFamily="2" charset="2"/>
              <a:buChar char="§"/>
            </a:pPr>
            <a:r>
              <a:rPr lang="cs-CZ" sz="2400" b="1" dirty="0"/>
              <a:t> Jaká všechna odpovědnost může být zvažována?</a:t>
            </a:r>
          </a:p>
          <a:p>
            <a:pPr algn="just">
              <a:buFont typeface="Wingdings" panose="05000000000000000000" pitchFamily="2" charset="2"/>
              <a:buChar char="§"/>
            </a:pPr>
            <a:r>
              <a:rPr lang="cs-CZ" sz="2400" b="1" dirty="0"/>
              <a:t> Kdo všechno bude odpovídat?</a:t>
            </a:r>
          </a:p>
          <a:p>
            <a:pPr algn="just">
              <a:buFont typeface="Wingdings" panose="05000000000000000000" pitchFamily="2" charset="2"/>
              <a:buChar char="§"/>
            </a:pPr>
            <a:r>
              <a:rPr lang="cs-CZ" sz="2400" b="1" dirty="0"/>
              <a:t> Odpovídá i psycholog jako zaměstnavatel?</a:t>
            </a:r>
          </a:p>
        </p:txBody>
      </p:sp>
    </p:spTree>
    <p:extLst>
      <p:ext uri="{BB962C8B-B14F-4D97-AF65-F5344CB8AC3E}">
        <p14:creationId xmlns:p14="http://schemas.microsoft.com/office/powerpoint/2010/main" val="384636338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80F1E4-2595-4A81-334B-A33AB02F13C1}"/>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D68749E8-7B91-8503-9E6C-22DA7BA19BE9}"/>
              </a:ext>
            </a:extLst>
          </p:cNvPr>
          <p:cNvSpPr>
            <a:spLocks noGrp="1"/>
          </p:cNvSpPr>
          <p:nvPr>
            <p:ph type="title"/>
          </p:nvPr>
        </p:nvSpPr>
        <p:spPr/>
        <p:txBody>
          <a:bodyPr/>
          <a:lstStyle/>
          <a:p>
            <a:r>
              <a:rPr lang="cs-CZ" dirty="0"/>
              <a:t>Příklady odpovědnosti psychologa</a:t>
            </a:r>
            <a:endParaRPr lang="en-GB" dirty="0"/>
          </a:p>
        </p:txBody>
      </p:sp>
      <p:sp>
        <p:nvSpPr>
          <p:cNvPr id="3" name="Zástupný obsah 2">
            <a:extLst>
              <a:ext uri="{FF2B5EF4-FFF2-40B4-BE49-F238E27FC236}">
                <a16:creationId xmlns:a16="http://schemas.microsoft.com/office/drawing/2014/main" id="{2D7D13E3-314B-2DC4-C840-512E0051F55A}"/>
              </a:ext>
            </a:extLst>
          </p:cNvPr>
          <p:cNvSpPr>
            <a:spLocks noGrp="1"/>
          </p:cNvSpPr>
          <p:nvPr>
            <p:ph idx="1"/>
          </p:nvPr>
        </p:nvSpPr>
        <p:spPr/>
        <p:txBody>
          <a:bodyPr>
            <a:normAutofit/>
          </a:bodyPr>
          <a:lstStyle/>
          <a:p>
            <a:pPr marL="0" indent="0" algn="just">
              <a:buNone/>
            </a:pPr>
            <a:r>
              <a:rPr lang="cs-CZ" sz="2400" b="1" cap="all" dirty="0"/>
              <a:t>Odpovědnost psychologa za porušení mlčenlivosti jeho zaměstnancem</a:t>
            </a:r>
          </a:p>
          <a:p>
            <a:pPr marL="0" indent="0" algn="just">
              <a:buNone/>
            </a:pPr>
            <a:r>
              <a:rPr lang="cs-CZ" sz="2000" dirty="0"/>
              <a:t>1) Trestní odpovědnost zdravotní sestry a deníku za neoprávněné nakládání s osobními údaji.</a:t>
            </a:r>
          </a:p>
          <a:p>
            <a:pPr marL="0" indent="0" algn="just">
              <a:buNone/>
            </a:pPr>
            <a:r>
              <a:rPr lang="cs-CZ" sz="2000" dirty="0"/>
              <a:t>2) Správní odpovědnost poskytovatele za přestupek podle § 117 odst. 3 písm. c) zákona o zdravotních službách, by v této situaci nebylo možné vyvodit, protože porušení mlčenlivosti je v tomto případě excesem zdravotníka, kterému nemohl poskytovatel nijak předejít.</a:t>
            </a:r>
          </a:p>
          <a:p>
            <a:pPr marL="0" indent="0" algn="just">
              <a:buNone/>
            </a:pPr>
            <a:r>
              <a:rPr lang="cs-CZ" sz="2000" dirty="0"/>
              <a:t>3) odpovědnost za škodu, která pacientovi vznikla zveřejněním informací, zde by odpovídal zaměstnanec a deník, odpovědnost poskytovatele by zde pravděpodobně nebyla na místě z důvodu, že k porušení povinnosti nedošlo v souvislosti s plněním pracovních úkolů. </a:t>
            </a:r>
          </a:p>
          <a:p>
            <a:pPr marL="0" indent="0" algn="just">
              <a:buNone/>
            </a:pPr>
            <a:endParaRPr lang="cs-CZ" sz="2400" b="1" dirty="0"/>
          </a:p>
        </p:txBody>
      </p:sp>
    </p:spTree>
    <p:extLst>
      <p:ext uri="{BB962C8B-B14F-4D97-AF65-F5344CB8AC3E}">
        <p14:creationId xmlns:p14="http://schemas.microsoft.com/office/powerpoint/2010/main" val="34098552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76CC39-1519-070C-8377-A8DE73D2C4DA}"/>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6A2A1F3D-F8C4-BEFA-909E-3371C1C6859B}"/>
              </a:ext>
            </a:extLst>
          </p:cNvPr>
          <p:cNvSpPr>
            <a:spLocks noGrp="1"/>
          </p:cNvSpPr>
          <p:nvPr>
            <p:ph type="title"/>
          </p:nvPr>
        </p:nvSpPr>
        <p:spPr/>
        <p:txBody>
          <a:bodyPr/>
          <a:lstStyle/>
          <a:p>
            <a:r>
              <a:rPr lang="cs-CZ" dirty="0"/>
              <a:t>Příklady odpovědnosti psychologa</a:t>
            </a:r>
            <a:endParaRPr lang="en-GB" dirty="0"/>
          </a:p>
        </p:txBody>
      </p:sp>
      <p:sp>
        <p:nvSpPr>
          <p:cNvPr id="3" name="Zástupný obsah 2">
            <a:extLst>
              <a:ext uri="{FF2B5EF4-FFF2-40B4-BE49-F238E27FC236}">
                <a16:creationId xmlns:a16="http://schemas.microsoft.com/office/drawing/2014/main" id="{C5CBFAAA-AF91-3906-68A0-F8E114EB044A}"/>
              </a:ext>
            </a:extLst>
          </p:cNvPr>
          <p:cNvSpPr>
            <a:spLocks noGrp="1"/>
          </p:cNvSpPr>
          <p:nvPr>
            <p:ph idx="1"/>
          </p:nvPr>
        </p:nvSpPr>
        <p:spPr>
          <a:xfrm>
            <a:off x="1024129" y="2286000"/>
            <a:ext cx="6574536" cy="4023360"/>
          </a:xfrm>
        </p:spPr>
        <p:txBody>
          <a:bodyPr>
            <a:normAutofit lnSpcReduction="10000"/>
          </a:bodyPr>
          <a:lstStyle/>
          <a:p>
            <a:pPr marL="0" indent="0" algn="just">
              <a:buNone/>
            </a:pPr>
            <a:r>
              <a:rPr lang="cs-CZ" sz="2400" b="1" cap="all" dirty="0"/>
              <a:t>Odpovědnost pokud včas neodešle pacienta jinam</a:t>
            </a:r>
          </a:p>
          <a:p>
            <a:pPr marL="0" indent="0" algn="just">
              <a:buNone/>
            </a:pPr>
            <a:r>
              <a:rPr lang="cs-CZ" sz="2400" dirty="0"/>
              <a:t>Do ambulantní praxe k psychologovi dochází pacient, který má úzkosti a nemůže spát. Psycholog s pacientem trénuje relaxační techniky. Pacient opakovaně zmiňuje bolesti hlavy, psycholog je přesvědčen, že mají psychosomatický původ a pracuje s pacientem na zvládání úzkosti. Po několika měsících se pacient objedná k neurologovi a ten zjistí agresivní nádor na mozku. Pokud by byl odhalen dříve, tak by měl pacient větší šance na vyléčení.</a:t>
            </a:r>
          </a:p>
          <a:p>
            <a:pPr marL="0" indent="0" algn="just">
              <a:buNone/>
            </a:pPr>
            <a:endParaRPr lang="cs-CZ" sz="2400" b="1" cap="all" dirty="0"/>
          </a:p>
          <a:p>
            <a:pPr marL="0" indent="0" algn="just">
              <a:buNone/>
            </a:pPr>
            <a:endParaRPr lang="cs-CZ" sz="2400" b="1" cap="all" dirty="0"/>
          </a:p>
        </p:txBody>
      </p:sp>
      <p:pic>
        <p:nvPicPr>
          <p:cNvPr id="9" name="Grafický objekt 8" descr="Mozek obrys">
            <a:extLst>
              <a:ext uri="{FF2B5EF4-FFF2-40B4-BE49-F238E27FC236}">
                <a16:creationId xmlns:a16="http://schemas.microsoft.com/office/drawing/2014/main" id="{03DE2CD6-7AC4-9167-1C15-207E43B0792D}"/>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7944624" y="1811700"/>
            <a:ext cx="4461083" cy="4461083"/>
          </a:xfrm>
          <a:prstGeom prst="rect">
            <a:avLst/>
          </a:prstGeom>
        </p:spPr>
      </p:pic>
    </p:spTree>
    <p:extLst>
      <p:ext uri="{BB962C8B-B14F-4D97-AF65-F5344CB8AC3E}">
        <p14:creationId xmlns:p14="http://schemas.microsoft.com/office/powerpoint/2010/main" val="8542454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47F2209-4E5A-F7C6-2B65-F974D16714BB}"/>
              </a:ext>
            </a:extLst>
          </p:cNvPr>
          <p:cNvSpPr>
            <a:spLocks noGrp="1"/>
          </p:cNvSpPr>
          <p:nvPr>
            <p:ph type="title"/>
          </p:nvPr>
        </p:nvSpPr>
        <p:spPr/>
        <p:txBody>
          <a:bodyPr>
            <a:normAutofit/>
          </a:bodyPr>
          <a:lstStyle/>
          <a:p>
            <a:r>
              <a:rPr lang="cs-CZ" dirty="0"/>
              <a:t>Povinnost mlčenlivosti</a:t>
            </a:r>
            <a:endParaRPr lang="en-GB" dirty="0"/>
          </a:p>
        </p:txBody>
      </p:sp>
      <p:sp>
        <p:nvSpPr>
          <p:cNvPr id="3" name="Zástupný obsah 2">
            <a:extLst>
              <a:ext uri="{FF2B5EF4-FFF2-40B4-BE49-F238E27FC236}">
                <a16:creationId xmlns:a16="http://schemas.microsoft.com/office/drawing/2014/main" id="{116CDF85-A07C-37E6-5E7D-4481B533EFFF}"/>
              </a:ext>
            </a:extLst>
          </p:cNvPr>
          <p:cNvSpPr>
            <a:spLocks noGrp="1"/>
          </p:cNvSpPr>
          <p:nvPr>
            <p:ph idx="1"/>
          </p:nvPr>
        </p:nvSpPr>
        <p:spPr/>
        <p:txBody>
          <a:bodyPr>
            <a:normAutofit fontScale="92500" lnSpcReduction="20000"/>
          </a:bodyPr>
          <a:lstStyle/>
          <a:p>
            <a:pPr marL="0" indent="0" algn="just">
              <a:lnSpc>
                <a:spcPct val="107000"/>
              </a:lnSpc>
              <a:buNone/>
            </a:pPr>
            <a:r>
              <a:rPr lang="cs-CZ" sz="2400" b="1" cap="all" dirty="0"/>
              <a:t>Prolomení mlčenlivosti psychologa zákonem o zdravotních službách</a:t>
            </a:r>
          </a:p>
          <a:p>
            <a:pPr algn="just">
              <a:lnSpc>
                <a:spcPct val="107000"/>
              </a:lnSpc>
              <a:buFont typeface="Wingdings" panose="05000000000000000000" pitchFamily="2" charset="2"/>
              <a:buChar char="§"/>
            </a:pPr>
            <a:r>
              <a:rPr lang="cs-CZ" sz="2000" dirty="0"/>
              <a:t> § 33 odst. 3 řeší situace, kdy pacient není schopný informace přijímat sám z důvodu svého zdravotního stavu.</a:t>
            </a:r>
          </a:p>
          <a:p>
            <a:pPr algn="just">
              <a:lnSpc>
                <a:spcPct val="107000"/>
              </a:lnSpc>
              <a:buFont typeface="Wingdings" panose="05000000000000000000" pitchFamily="2" charset="2"/>
              <a:buChar char="§"/>
            </a:pPr>
            <a:r>
              <a:rPr lang="cs-CZ" sz="2000" dirty="0"/>
              <a:t> § 33 odst. 5 umožňuje, aby osoby, které přišly do kontaktu s infekčním pacientem, byly informovány o tom, že jim hrozí nebezpečí.</a:t>
            </a:r>
          </a:p>
          <a:p>
            <a:pPr algn="just">
              <a:lnSpc>
                <a:spcPct val="107000"/>
              </a:lnSpc>
              <a:buFont typeface="Wingdings" panose="05000000000000000000" pitchFamily="2" charset="2"/>
              <a:buChar char="§"/>
            </a:pPr>
            <a:r>
              <a:rPr lang="cs-CZ" sz="2000" dirty="0"/>
              <a:t> § 38 odst. 6 řeší to, kdo má být informován o hospitalizaci pacienta bez jeho souhlasu. </a:t>
            </a:r>
          </a:p>
          <a:p>
            <a:pPr algn="just">
              <a:lnSpc>
                <a:spcPct val="107000"/>
              </a:lnSpc>
              <a:buFont typeface="Wingdings" panose="05000000000000000000" pitchFamily="2" charset="2"/>
              <a:buChar char="§"/>
            </a:pPr>
            <a:r>
              <a:rPr lang="cs-CZ" sz="2000" dirty="0"/>
              <a:t> § 45 odst. 4 řeší to, kdo má být informován, když pacient svévolně opustí zdravotnické zařízení a hrozí mu nebezpečí.</a:t>
            </a:r>
          </a:p>
          <a:p>
            <a:pPr algn="just">
              <a:lnSpc>
                <a:spcPct val="107000"/>
              </a:lnSpc>
              <a:buFont typeface="Wingdings" panose="05000000000000000000" pitchFamily="2" charset="2"/>
              <a:buChar char="§"/>
            </a:pPr>
            <a:r>
              <a:rPr lang="cs-CZ" sz="2000" dirty="0"/>
              <a:t> § 47 řeší to, kdy informovat obec, v níž pacient pobyt, o tom, že propuštěný pacient se bude potřebovat podporu. </a:t>
            </a:r>
            <a:endParaRPr lang="cs-CZ" sz="2400" dirty="0"/>
          </a:p>
        </p:txBody>
      </p:sp>
    </p:spTree>
    <p:extLst>
      <p:ext uri="{BB962C8B-B14F-4D97-AF65-F5344CB8AC3E}">
        <p14:creationId xmlns:p14="http://schemas.microsoft.com/office/powerpoint/2010/main" val="277125335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9AE1F1-3438-DB5C-2F32-47339604214F}"/>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B3CBE708-FAF1-0A9B-7C40-565639EBF2C4}"/>
              </a:ext>
            </a:extLst>
          </p:cNvPr>
          <p:cNvSpPr>
            <a:spLocks noGrp="1"/>
          </p:cNvSpPr>
          <p:nvPr>
            <p:ph type="title"/>
          </p:nvPr>
        </p:nvSpPr>
        <p:spPr/>
        <p:txBody>
          <a:bodyPr/>
          <a:lstStyle/>
          <a:p>
            <a:r>
              <a:rPr lang="cs-CZ" dirty="0"/>
              <a:t>Příklady odpovědnosti psychologa</a:t>
            </a:r>
            <a:endParaRPr lang="en-GB" dirty="0"/>
          </a:p>
        </p:txBody>
      </p:sp>
      <p:sp>
        <p:nvSpPr>
          <p:cNvPr id="3" name="Zástupný obsah 2">
            <a:extLst>
              <a:ext uri="{FF2B5EF4-FFF2-40B4-BE49-F238E27FC236}">
                <a16:creationId xmlns:a16="http://schemas.microsoft.com/office/drawing/2014/main" id="{30718C2F-2C71-5DE0-DB1F-53C74AF607B1}"/>
              </a:ext>
            </a:extLst>
          </p:cNvPr>
          <p:cNvSpPr>
            <a:spLocks noGrp="1"/>
          </p:cNvSpPr>
          <p:nvPr>
            <p:ph idx="1"/>
          </p:nvPr>
        </p:nvSpPr>
        <p:spPr/>
        <p:txBody>
          <a:bodyPr>
            <a:normAutofit fontScale="70000" lnSpcReduction="20000"/>
          </a:bodyPr>
          <a:lstStyle/>
          <a:p>
            <a:pPr marL="0" indent="0" algn="just">
              <a:buNone/>
            </a:pPr>
            <a:r>
              <a:rPr lang="cs-CZ" sz="2400" b="1" cap="all" dirty="0"/>
              <a:t>Odpovědnost pokud včas neodešle pacienta jinam</a:t>
            </a:r>
          </a:p>
          <a:p>
            <a:pPr marL="0" indent="0" algn="just">
              <a:buNone/>
            </a:pPr>
            <a:r>
              <a:rPr lang="cs-CZ" sz="2800" b="1" dirty="0"/>
              <a:t>Soukromoprávní odpovědnost psycholog za vzniklou újmu</a:t>
            </a:r>
          </a:p>
          <a:p>
            <a:pPr marL="457200" indent="-457200" algn="just">
              <a:buAutoNum type="arabicParenR"/>
            </a:pPr>
            <a:r>
              <a:rPr lang="cs-CZ" sz="2400" dirty="0">
                <a:solidFill>
                  <a:srgbClr val="000000"/>
                </a:solidFill>
                <a:latin typeface="Arial" panose="020B0604020202020204" pitchFamily="34" charset="0"/>
              </a:rPr>
              <a:t>Porušil psycholog právní povinnost?</a:t>
            </a:r>
          </a:p>
          <a:p>
            <a:pPr marL="457200" indent="-457200" algn="just">
              <a:buAutoNum type="arabicParenR"/>
            </a:pPr>
            <a:r>
              <a:rPr lang="cs-CZ" sz="2400" dirty="0">
                <a:solidFill>
                  <a:srgbClr val="000000"/>
                </a:solidFill>
                <a:latin typeface="Arial" panose="020B0604020202020204" pitchFamily="34" charset="0"/>
              </a:rPr>
              <a:t>Vznikla újma?</a:t>
            </a:r>
          </a:p>
          <a:p>
            <a:pPr marL="457200" indent="-457200" algn="just">
              <a:buAutoNum type="arabicParenR"/>
            </a:pPr>
            <a:r>
              <a:rPr lang="cs-CZ" sz="2400" dirty="0">
                <a:solidFill>
                  <a:srgbClr val="000000"/>
                </a:solidFill>
                <a:latin typeface="Arial" panose="020B0604020202020204" pitchFamily="34" charset="0"/>
              </a:rPr>
              <a:t>Je mezi porušením a újmou příčinná souvislost?</a:t>
            </a:r>
          </a:p>
          <a:p>
            <a:pPr marL="457200" indent="-457200" algn="just">
              <a:buAutoNum type="arabicParenR"/>
            </a:pPr>
            <a:r>
              <a:rPr lang="cs-CZ" sz="2400" dirty="0">
                <a:solidFill>
                  <a:srgbClr val="000000"/>
                </a:solidFill>
                <a:latin typeface="Arial" panose="020B0604020202020204" pitchFamily="34" charset="0"/>
              </a:rPr>
              <a:t>Dopustil se psycholog alespoň nevědomé nedbalosti, tedy že nevěděl, jak má postupovat, ačkoliv to vědět měl a mohl.</a:t>
            </a:r>
          </a:p>
          <a:p>
            <a:pPr marL="0" indent="0" algn="just">
              <a:buNone/>
            </a:pPr>
            <a:r>
              <a:rPr lang="cs-CZ" sz="2400" b="1" dirty="0">
                <a:solidFill>
                  <a:srgbClr val="000000"/>
                </a:solidFill>
                <a:latin typeface="Arial" panose="020B0604020202020204" pitchFamily="34" charset="0"/>
              </a:rPr>
              <a:t>Teorie ztráty šance </a:t>
            </a:r>
            <a:r>
              <a:rPr lang="cs-CZ" sz="2400" dirty="0">
                <a:solidFill>
                  <a:srgbClr val="000000"/>
                </a:solidFill>
                <a:latin typeface="Arial" panose="020B0604020202020204" pitchFamily="34" charset="0"/>
              </a:rPr>
              <a:t>– neposuzuje se samotná újma na zdraví poškozeného, kdy byl-li by učiněn určitý úkon, který učiněn nebyl či pokud byl by takový úkon učiněn dříve, než ve skutečnosti učiněn byl, vedl by tento úkon (či jeho případná včasnost) k potenciálnímu přežití (uzdravení) poškozeného.</a:t>
            </a:r>
          </a:p>
          <a:p>
            <a:pPr marL="0" indent="0" algn="just">
              <a:buNone/>
            </a:pPr>
            <a:endParaRPr lang="cs-CZ" sz="2400" dirty="0">
              <a:solidFill>
                <a:srgbClr val="000000"/>
              </a:solidFill>
              <a:latin typeface="Arial" panose="020B0604020202020204" pitchFamily="34" charset="0"/>
            </a:endParaRPr>
          </a:p>
          <a:p>
            <a:pPr marL="0" indent="0" algn="just">
              <a:buNone/>
            </a:pPr>
            <a:endParaRPr lang="cs-CZ" sz="2400" dirty="0">
              <a:solidFill>
                <a:srgbClr val="000000"/>
              </a:solidFill>
              <a:latin typeface="Arial" panose="020B0604020202020204" pitchFamily="34" charset="0"/>
            </a:endParaRPr>
          </a:p>
          <a:p>
            <a:pPr marL="0" indent="0" algn="just">
              <a:buNone/>
            </a:pPr>
            <a:endParaRPr lang="cs-CZ" sz="2400" b="1" cap="all" dirty="0"/>
          </a:p>
          <a:p>
            <a:pPr marL="0" indent="0" algn="just">
              <a:buNone/>
            </a:pPr>
            <a:endParaRPr lang="cs-CZ" sz="2400" b="1" cap="all" dirty="0"/>
          </a:p>
          <a:p>
            <a:pPr marL="0" indent="0" algn="just">
              <a:buNone/>
            </a:pPr>
            <a:endParaRPr lang="cs-CZ" sz="2400" b="1" cap="all" dirty="0"/>
          </a:p>
        </p:txBody>
      </p:sp>
    </p:spTree>
    <p:extLst>
      <p:ext uri="{BB962C8B-B14F-4D97-AF65-F5344CB8AC3E}">
        <p14:creationId xmlns:p14="http://schemas.microsoft.com/office/powerpoint/2010/main" val="4885590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1C9462-E331-C65C-061D-5339C73F96BF}"/>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E3CCC0CE-CE9F-0F68-A019-78C9B0261F5F}"/>
              </a:ext>
            </a:extLst>
          </p:cNvPr>
          <p:cNvSpPr>
            <a:spLocks noGrp="1"/>
          </p:cNvSpPr>
          <p:nvPr>
            <p:ph type="title"/>
          </p:nvPr>
        </p:nvSpPr>
        <p:spPr/>
        <p:txBody>
          <a:bodyPr/>
          <a:lstStyle/>
          <a:p>
            <a:r>
              <a:rPr lang="cs-CZ" dirty="0"/>
              <a:t>Příklady odpovědnosti psychologa</a:t>
            </a:r>
            <a:endParaRPr lang="en-GB" dirty="0"/>
          </a:p>
        </p:txBody>
      </p:sp>
      <p:sp>
        <p:nvSpPr>
          <p:cNvPr id="3" name="Zástupný obsah 2">
            <a:extLst>
              <a:ext uri="{FF2B5EF4-FFF2-40B4-BE49-F238E27FC236}">
                <a16:creationId xmlns:a16="http://schemas.microsoft.com/office/drawing/2014/main" id="{CE9CCFAF-FAAA-9452-AF96-E48C811B8A1A}"/>
              </a:ext>
            </a:extLst>
          </p:cNvPr>
          <p:cNvSpPr>
            <a:spLocks noGrp="1"/>
          </p:cNvSpPr>
          <p:nvPr>
            <p:ph idx="1"/>
          </p:nvPr>
        </p:nvSpPr>
        <p:spPr/>
        <p:txBody>
          <a:bodyPr>
            <a:normAutofit fontScale="92500" lnSpcReduction="20000"/>
          </a:bodyPr>
          <a:lstStyle/>
          <a:p>
            <a:pPr>
              <a:lnSpc>
                <a:spcPct val="100000"/>
              </a:lnSpc>
            </a:pPr>
            <a:r>
              <a:rPr lang="cs-CZ" sz="2600" b="1" cap="all" dirty="0"/>
              <a:t>Odpovědnost zařízení v případě nedobrovolné hospitalizace</a:t>
            </a:r>
          </a:p>
          <a:p>
            <a:pPr>
              <a:lnSpc>
                <a:spcPct val="100000"/>
              </a:lnSpc>
            </a:pPr>
            <a:r>
              <a:rPr lang="en-GB" sz="2600" dirty="0" err="1"/>
              <a:t>Muž</a:t>
            </a:r>
            <a:r>
              <a:rPr lang="en-GB" sz="2600" dirty="0"/>
              <a:t> v </a:t>
            </a:r>
            <a:r>
              <a:rPr lang="en-GB" sz="2600" dirty="0" err="1"/>
              <a:t>kostýmu</a:t>
            </a:r>
            <a:r>
              <a:rPr lang="en-GB" sz="2600" dirty="0"/>
              <a:t> </a:t>
            </a:r>
            <a:r>
              <a:rPr lang="en-GB" sz="2600" dirty="0" err="1"/>
              <a:t>piráta</a:t>
            </a:r>
            <a:r>
              <a:rPr lang="en-GB" sz="2600" dirty="0"/>
              <a:t> je </a:t>
            </a:r>
            <a:r>
              <a:rPr lang="en-GB" sz="2600" dirty="0" err="1"/>
              <a:t>zastaven</a:t>
            </a:r>
            <a:r>
              <a:rPr lang="en-GB" sz="2600" dirty="0"/>
              <a:t> v </a:t>
            </a:r>
            <a:r>
              <a:rPr lang="en-GB" sz="2600" dirty="0" err="1"/>
              <a:t>rámci</a:t>
            </a:r>
            <a:r>
              <a:rPr lang="en-GB" sz="2600" dirty="0"/>
              <a:t> </a:t>
            </a:r>
            <a:r>
              <a:rPr lang="en-GB" sz="2600" dirty="0" err="1"/>
              <a:t>silniční</a:t>
            </a:r>
            <a:r>
              <a:rPr lang="en-GB" sz="2600" dirty="0"/>
              <a:t> </a:t>
            </a:r>
            <a:r>
              <a:rPr lang="en-GB" sz="2600" dirty="0" err="1"/>
              <a:t>kontroly</a:t>
            </a:r>
            <a:r>
              <a:rPr lang="en-GB" sz="2600" dirty="0"/>
              <a:t>. </a:t>
            </a:r>
            <a:r>
              <a:rPr lang="en-GB" sz="2600" dirty="0" err="1"/>
              <a:t>Policie</a:t>
            </a:r>
            <a:r>
              <a:rPr lang="en-GB" sz="2600" dirty="0"/>
              <a:t> </a:t>
            </a:r>
            <a:r>
              <a:rPr lang="en-GB" sz="2600" dirty="0" err="1"/>
              <a:t>měla</a:t>
            </a:r>
            <a:r>
              <a:rPr lang="en-GB" sz="2600" dirty="0"/>
              <a:t> </a:t>
            </a:r>
            <a:r>
              <a:rPr lang="en-GB" sz="2600" dirty="0" err="1"/>
              <a:t>podezření</a:t>
            </a:r>
            <a:r>
              <a:rPr lang="en-GB" sz="2600" dirty="0"/>
              <a:t>, </a:t>
            </a:r>
            <a:r>
              <a:rPr lang="en-GB" sz="2600" dirty="0" err="1"/>
              <a:t>že</a:t>
            </a:r>
            <a:r>
              <a:rPr lang="en-GB" sz="2600" dirty="0"/>
              <a:t> </a:t>
            </a:r>
            <a:r>
              <a:rPr lang="en-GB" sz="2600" dirty="0" err="1"/>
              <a:t>muž</a:t>
            </a:r>
            <a:r>
              <a:rPr lang="en-GB" sz="2600" dirty="0"/>
              <a:t> </a:t>
            </a:r>
            <a:r>
              <a:rPr lang="en-GB" sz="2600" dirty="0" err="1"/>
              <a:t>řídí</a:t>
            </a:r>
            <a:r>
              <a:rPr lang="en-GB" sz="2600" dirty="0"/>
              <a:t> pod </a:t>
            </a:r>
            <a:r>
              <a:rPr lang="en-GB" sz="2600" dirty="0" err="1"/>
              <a:t>vlivem</a:t>
            </a:r>
            <a:r>
              <a:rPr lang="en-GB" sz="2600" dirty="0"/>
              <a:t> </a:t>
            </a:r>
            <a:r>
              <a:rPr lang="en-GB" sz="2600" dirty="0" err="1"/>
              <a:t>marihuany</a:t>
            </a:r>
            <a:r>
              <a:rPr lang="en-GB" sz="2600" dirty="0"/>
              <a:t>, </a:t>
            </a:r>
            <a:r>
              <a:rPr lang="en-GB" sz="2600" dirty="0" err="1"/>
              <a:t>muž</a:t>
            </a:r>
            <a:r>
              <a:rPr lang="en-GB" sz="2600" dirty="0"/>
              <a:t> </a:t>
            </a:r>
            <a:r>
              <a:rPr lang="en-GB" sz="2600" dirty="0" err="1"/>
              <a:t>odmítal</a:t>
            </a:r>
            <a:r>
              <a:rPr lang="en-GB" sz="2600" dirty="0"/>
              <a:t> </a:t>
            </a:r>
            <a:r>
              <a:rPr lang="en-GB" sz="2600" dirty="0" err="1"/>
              <a:t>dát</a:t>
            </a:r>
            <a:r>
              <a:rPr lang="en-GB" sz="2600" dirty="0"/>
              <a:t> </a:t>
            </a:r>
            <a:r>
              <a:rPr lang="en-GB" sz="2600" dirty="0" err="1"/>
              <a:t>krev</a:t>
            </a:r>
            <a:r>
              <a:rPr lang="en-GB" sz="2600" dirty="0"/>
              <a:t> </a:t>
            </a:r>
            <a:r>
              <a:rPr lang="en-GB" sz="2600" dirty="0" err="1"/>
              <a:t>či</a:t>
            </a:r>
            <a:r>
              <a:rPr lang="en-GB" sz="2600" dirty="0"/>
              <a:t> </a:t>
            </a:r>
            <a:r>
              <a:rPr lang="en-GB" sz="2600" dirty="0" err="1"/>
              <a:t>moč</a:t>
            </a:r>
            <a:r>
              <a:rPr lang="en-GB" sz="2600" dirty="0"/>
              <a:t>. </a:t>
            </a:r>
            <a:r>
              <a:rPr lang="en-GB" sz="2600" dirty="0" err="1"/>
              <a:t>Policie</a:t>
            </a:r>
            <a:r>
              <a:rPr lang="en-GB" sz="2600" dirty="0"/>
              <a:t> </a:t>
            </a:r>
            <a:r>
              <a:rPr lang="en-GB" sz="2600" dirty="0" err="1"/>
              <a:t>navrhla</a:t>
            </a:r>
            <a:r>
              <a:rPr lang="en-GB" sz="2600" dirty="0"/>
              <a:t>, </a:t>
            </a:r>
            <a:r>
              <a:rPr lang="en-GB" sz="2600" dirty="0" err="1"/>
              <a:t>že</a:t>
            </a:r>
            <a:r>
              <a:rPr lang="en-GB" sz="2600" dirty="0"/>
              <a:t> by </a:t>
            </a:r>
            <a:r>
              <a:rPr lang="en-GB" sz="2600" dirty="0" err="1"/>
              <a:t>ho</a:t>
            </a:r>
            <a:r>
              <a:rPr lang="en-GB" sz="2600" dirty="0"/>
              <a:t> taky </a:t>
            </a:r>
            <a:r>
              <a:rPr lang="en-GB" sz="2600" dirty="0" err="1"/>
              <a:t>mohla</a:t>
            </a:r>
            <a:r>
              <a:rPr lang="en-GB" sz="2600" dirty="0"/>
              <a:t> </a:t>
            </a:r>
            <a:r>
              <a:rPr lang="en-GB" sz="2600" dirty="0" err="1"/>
              <a:t>odvést</a:t>
            </a:r>
            <a:r>
              <a:rPr lang="en-GB" sz="2600" dirty="0"/>
              <a:t> do PN. </a:t>
            </a:r>
            <a:r>
              <a:rPr lang="en-GB" sz="2600" dirty="0" err="1"/>
              <a:t>Muž</a:t>
            </a:r>
            <a:r>
              <a:rPr lang="en-GB" sz="2600" dirty="0"/>
              <a:t> </a:t>
            </a:r>
            <a:r>
              <a:rPr lang="en-GB" sz="2600" dirty="0" err="1"/>
              <a:t>souhlasil</a:t>
            </a:r>
            <a:r>
              <a:rPr lang="en-GB" sz="2600" dirty="0"/>
              <a:t>. Na </a:t>
            </a:r>
            <a:r>
              <a:rPr lang="en-GB" sz="2600" dirty="0" err="1"/>
              <a:t>příjmu</a:t>
            </a:r>
            <a:r>
              <a:rPr lang="en-GB" sz="2600" dirty="0"/>
              <a:t> v PN </a:t>
            </a:r>
            <a:r>
              <a:rPr lang="en-GB" sz="2600" dirty="0" err="1"/>
              <a:t>muž</a:t>
            </a:r>
            <a:r>
              <a:rPr lang="en-GB" sz="2600" dirty="0"/>
              <a:t> </a:t>
            </a:r>
            <a:r>
              <a:rPr lang="en-GB" sz="2600" dirty="0" err="1"/>
              <a:t>sdělil</a:t>
            </a:r>
            <a:r>
              <a:rPr lang="en-GB" sz="2600" dirty="0"/>
              <a:t>, </a:t>
            </a:r>
            <a:r>
              <a:rPr lang="en-GB" sz="2600" dirty="0" err="1"/>
              <a:t>že</a:t>
            </a:r>
            <a:r>
              <a:rPr lang="en-GB" sz="2600" dirty="0"/>
              <a:t> je </a:t>
            </a:r>
            <a:r>
              <a:rPr lang="en-GB" sz="2600" dirty="0" err="1"/>
              <a:t>pirát</a:t>
            </a:r>
            <a:r>
              <a:rPr lang="en-GB" sz="2600" dirty="0"/>
              <a:t> a </a:t>
            </a:r>
            <a:r>
              <a:rPr lang="en-GB" sz="2600" dirty="0" err="1"/>
              <a:t>že</a:t>
            </a:r>
            <a:r>
              <a:rPr lang="en-GB" sz="2600" dirty="0"/>
              <a:t> </a:t>
            </a:r>
            <a:r>
              <a:rPr lang="en-GB" sz="2600" dirty="0" err="1"/>
              <a:t>všichni</a:t>
            </a:r>
            <a:r>
              <a:rPr lang="en-GB" sz="2600" dirty="0"/>
              <a:t> </a:t>
            </a:r>
            <a:r>
              <a:rPr lang="en-GB" sz="2600" dirty="0" err="1"/>
              <a:t>lidé</a:t>
            </a:r>
            <a:r>
              <a:rPr lang="en-GB" sz="2600" dirty="0"/>
              <a:t> </a:t>
            </a:r>
            <a:r>
              <a:rPr lang="en-GB" sz="2600" dirty="0" err="1"/>
              <a:t>jsou</a:t>
            </a:r>
            <a:r>
              <a:rPr lang="en-GB" sz="2600" dirty="0"/>
              <a:t> v </a:t>
            </a:r>
            <a:r>
              <a:rPr lang="en-GB" sz="2600" dirty="0" err="1"/>
              <a:t>podstatě</a:t>
            </a:r>
            <a:r>
              <a:rPr lang="en-GB" sz="2600" dirty="0"/>
              <a:t> </a:t>
            </a:r>
            <a:r>
              <a:rPr lang="en-GB" sz="2600" dirty="0" err="1"/>
              <a:t>piráti</a:t>
            </a:r>
            <a:r>
              <a:rPr lang="en-GB" sz="2600" dirty="0"/>
              <a:t>, </a:t>
            </a:r>
            <a:r>
              <a:rPr lang="en-GB" sz="2600" dirty="0" err="1"/>
              <a:t>protože</a:t>
            </a:r>
            <a:r>
              <a:rPr lang="en-GB" sz="2600" dirty="0"/>
              <a:t> </a:t>
            </a:r>
            <a:r>
              <a:rPr lang="en-GB" sz="2600" dirty="0" err="1"/>
              <a:t>každý</a:t>
            </a:r>
            <a:r>
              <a:rPr lang="en-GB" sz="2600" dirty="0"/>
              <a:t> by </a:t>
            </a:r>
            <a:r>
              <a:rPr lang="en-GB" sz="2600" dirty="0" err="1"/>
              <a:t>rád</a:t>
            </a:r>
            <a:r>
              <a:rPr lang="en-GB" sz="2600" dirty="0"/>
              <a:t> </a:t>
            </a:r>
            <a:r>
              <a:rPr lang="en-GB" sz="2600" dirty="0" err="1"/>
              <a:t>měl</a:t>
            </a:r>
            <a:r>
              <a:rPr lang="en-GB" sz="2600" dirty="0"/>
              <a:t> </a:t>
            </a:r>
            <a:r>
              <a:rPr lang="en-GB" sz="2600" dirty="0" err="1"/>
              <a:t>truhlu</a:t>
            </a:r>
            <a:r>
              <a:rPr lang="en-GB" sz="2600" dirty="0"/>
              <a:t> </a:t>
            </a:r>
            <a:r>
              <a:rPr lang="en-GB" sz="2600" dirty="0" err="1"/>
              <a:t>zlata</a:t>
            </a:r>
            <a:r>
              <a:rPr lang="en-GB" sz="2600" dirty="0"/>
              <a:t>, </a:t>
            </a:r>
            <a:r>
              <a:rPr lang="en-GB" sz="2600" dirty="0" err="1"/>
              <a:t>válel</a:t>
            </a:r>
            <a:r>
              <a:rPr lang="en-GB" sz="2600" dirty="0"/>
              <a:t> se </a:t>
            </a:r>
            <a:r>
              <a:rPr lang="en-GB" sz="2600" dirty="0" err="1"/>
              <a:t>na</a:t>
            </a:r>
            <a:r>
              <a:rPr lang="en-GB" sz="2600" dirty="0"/>
              <a:t> </a:t>
            </a:r>
            <a:r>
              <a:rPr lang="en-GB" sz="2600" dirty="0" err="1"/>
              <a:t>pláži</a:t>
            </a:r>
            <a:r>
              <a:rPr lang="en-GB" sz="2600" dirty="0"/>
              <a:t> v </a:t>
            </a:r>
            <a:r>
              <a:rPr lang="en-GB" sz="2600" dirty="0" err="1"/>
              <a:t>Karibiku</a:t>
            </a:r>
            <a:r>
              <a:rPr lang="en-GB" sz="2600" dirty="0"/>
              <a:t> a </a:t>
            </a:r>
            <a:r>
              <a:rPr lang="en-GB" sz="2600" dirty="0" err="1"/>
              <a:t>pil</a:t>
            </a:r>
            <a:r>
              <a:rPr lang="en-GB" sz="2600" dirty="0"/>
              <a:t> </a:t>
            </a:r>
            <a:r>
              <a:rPr lang="en-GB" sz="2600" dirty="0" err="1"/>
              <a:t>dobrý</a:t>
            </a:r>
            <a:r>
              <a:rPr lang="en-GB" sz="2600" dirty="0"/>
              <a:t> rum. </a:t>
            </a:r>
            <a:r>
              <a:rPr lang="en-GB" sz="2600" dirty="0" err="1"/>
              <a:t>Dodal</a:t>
            </a:r>
            <a:r>
              <a:rPr lang="en-GB" sz="2600" dirty="0"/>
              <a:t> </a:t>
            </a:r>
            <a:r>
              <a:rPr lang="en-GB" sz="2600" dirty="0" err="1"/>
              <a:t>také</a:t>
            </a:r>
            <a:r>
              <a:rPr lang="en-GB" sz="2600" dirty="0"/>
              <a:t>, </a:t>
            </a:r>
            <a:r>
              <a:rPr lang="en-GB" sz="2600" dirty="0" err="1"/>
              <a:t>že</a:t>
            </a:r>
            <a:r>
              <a:rPr lang="en-GB" sz="2600" dirty="0"/>
              <a:t> </a:t>
            </a:r>
            <a:r>
              <a:rPr lang="en-GB" sz="2600" dirty="0" err="1"/>
              <a:t>jeho</a:t>
            </a:r>
            <a:r>
              <a:rPr lang="en-GB" sz="2600" dirty="0"/>
              <a:t> </a:t>
            </a:r>
            <a:r>
              <a:rPr lang="en-GB" sz="2600" dirty="0" err="1"/>
              <a:t>život</a:t>
            </a:r>
            <a:r>
              <a:rPr lang="en-GB" sz="2600" dirty="0"/>
              <a:t> </a:t>
            </a:r>
            <a:r>
              <a:rPr lang="en-GB" sz="2600" dirty="0" err="1"/>
              <a:t>nemá</a:t>
            </a:r>
            <a:r>
              <a:rPr lang="en-GB" sz="2600" dirty="0"/>
              <a:t> </a:t>
            </a:r>
            <a:r>
              <a:rPr lang="en-GB" sz="2600" dirty="0" err="1"/>
              <a:t>žádný</a:t>
            </a:r>
            <a:r>
              <a:rPr lang="en-GB" sz="2600" dirty="0"/>
              <a:t> </a:t>
            </a:r>
            <a:r>
              <a:rPr lang="en-GB" sz="2600" dirty="0" err="1"/>
              <a:t>smysl</a:t>
            </a:r>
            <a:r>
              <a:rPr lang="en-GB" sz="2600" dirty="0"/>
              <a:t>, </a:t>
            </a:r>
            <a:r>
              <a:rPr lang="en-GB" sz="2600" dirty="0" err="1"/>
              <a:t>stejně</a:t>
            </a:r>
            <a:r>
              <a:rPr lang="en-GB" sz="2600" dirty="0"/>
              <a:t> </a:t>
            </a:r>
            <a:r>
              <a:rPr lang="en-GB" sz="2600" dirty="0" err="1"/>
              <a:t>jako</a:t>
            </a:r>
            <a:r>
              <a:rPr lang="en-GB" sz="2600" dirty="0"/>
              <a:t> </a:t>
            </a:r>
            <a:r>
              <a:rPr lang="en-GB" sz="2600" dirty="0" err="1"/>
              <a:t>nemá</a:t>
            </a:r>
            <a:r>
              <a:rPr lang="en-GB" sz="2600" dirty="0"/>
              <a:t> </a:t>
            </a:r>
            <a:r>
              <a:rPr lang="en-GB" sz="2600" dirty="0" err="1"/>
              <a:t>smysl</a:t>
            </a:r>
            <a:r>
              <a:rPr lang="en-GB" sz="2600" dirty="0"/>
              <a:t> </a:t>
            </a:r>
            <a:r>
              <a:rPr lang="en-GB" sz="2600" dirty="0" err="1"/>
              <a:t>život</a:t>
            </a:r>
            <a:r>
              <a:rPr lang="en-GB" sz="2600" dirty="0"/>
              <a:t> </a:t>
            </a:r>
            <a:r>
              <a:rPr lang="en-GB" sz="2600" dirty="0" err="1"/>
              <a:t>nikoho</a:t>
            </a:r>
            <a:r>
              <a:rPr lang="en-GB" sz="2600" dirty="0"/>
              <a:t> </a:t>
            </a:r>
            <a:r>
              <a:rPr lang="en-GB" sz="2600" dirty="0" err="1"/>
              <a:t>jiného</a:t>
            </a:r>
            <a:r>
              <a:rPr lang="en-GB" sz="2600" dirty="0"/>
              <a:t>, </a:t>
            </a:r>
            <a:r>
              <a:rPr lang="en-GB" sz="2600" dirty="0" err="1"/>
              <a:t>protože</a:t>
            </a:r>
            <a:r>
              <a:rPr lang="en-GB" sz="2600" dirty="0"/>
              <a:t> </a:t>
            </a:r>
            <a:r>
              <a:rPr lang="en-GB" sz="2600" dirty="0" err="1"/>
              <a:t>všechno</a:t>
            </a:r>
            <a:r>
              <a:rPr lang="en-GB" sz="2600" dirty="0"/>
              <a:t> je </a:t>
            </a:r>
            <a:r>
              <a:rPr lang="en-GB" sz="2600" dirty="0" err="1"/>
              <a:t>jen</a:t>
            </a:r>
            <a:r>
              <a:rPr lang="en-GB" sz="2600" dirty="0"/>
              <a:t> </a:t>
            </a:r>
            <a:r>
              <a:rPr lang="en-GB" sz="2600" dirty="0" err="1"/>
              <a:t>náhoda</a:t>
            </a:r>
            <a:r>
              <a:rPr lang="en-GB" sz="2600" dirty="0"/>
              <a:t>.</a:t>
            </a:r>
            <a:r>
              <a:rPr lang="cs-CZ" sz="2600" dirty="0"/>
              <a:t> Muže po 7 dnech nařídil z nemocnice propustit soud, protože dle jeho hodnocení, není nemocný jen hodně zvláštní.</a:t>
            </a:r>
          </a:p>
          <a:p>
            <a:r>
              <a:rPr lang="cs-CZ" sz="2600" b="1" dirty="0"/>
              <a:t>Má nemocnice nahradit pacientovi újmu za nezákonné zadržování?</a:t>
            </a:r>
            <a:endParaRPr lang="en-GB" sz="2600" b="1" dirty="0"/>
          </a:p>
          <a:p>
            <a:endParaRPr lang="en-GB" sz="3200" dirty="0"/>
          </a:p>
        </p:txBody>
      </p:sp>
    </p:spTree>
    <p:extLst>
      <p:ext uri="{BB962C8B-B14F-4D97-AF65-F5344CB8AC3E}">
        <p14:creationId xmlns:p14="http://schemas.microsoft.com/office/powerpoint/2010/main" val="351760349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5E364C-9F2D-5982-BF73-B7AA3F10F8FA}"/>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63ED8B92-06E5-DADD-DAFE-ECB36904E801}"/>
              </a:ext>
            </a:extLst>
          </p:cNvPr>
          <p:cNvSpPr>
            <a:spLocks noGrp="1"/>
          </p:cNvSpPr>
          <p:nvPr>
            <p:ph type="title"/>
          </p:nvPr>
        </p:nvSpPr>
        <p:spPr/>
        <p:txBody>
          <a:bodyPr/>
          <a:lstStyle/>
          <a:p>
            <a:r>
              <a:rPr lang="cs-CZ" dirty="0"/>
              <a:t>Příklady odpovědnosti psychologa</a:t>
            </a:r>
            <a:endParaRPr lang="en-GB" dirty="0"/>
          </a:p>
        </p:txBody>
      </p:sp>
      <p:sp>
        <p:nvSpPr>
          <p:cNvPr id="3" name="Zástupný obsah 2">
            <a:extLst>
              <a:ext uri="{FF2B5EF4-FFF2-40B4-BE49-F238E27FC236}">
                <a16:creationId xmlns:a16="http://schemas.microsoft.com/office/drawing/2014/main" id="{CF50FB17-9A24-2BA7-A178-8495A118947F}"/>
              </a:ext>
            </a:extLst>
          </p:cNvPr>
          <p:cNvSpPr>
            <a:spLocks noGrp="1"/>
          </p:cNvSpPr>
          <p:nvPr>
            <p:ph idx="1"/>
          </p:nvPr>
        </p:nvSpPr>
        <p:spPr/>
        <p:txBody>
          <a:bodyPr>
            <a:normAutofit fontScale="92500" lnSpcReduction="10000"/>
          </a:bodyPr>
          <a:lstStyle/>
          <a:p>
            <a:pPr>
              <a:lnSpc>
                <a:spcPct val="100000"/>
              </a:lnSpc>
            </a:pPr>
            <a:r>
              <a:rPr lang="cs-CZ" sz="2600" b="1" cap="all" dirty="0"/>
              <a:t>Odpovědnost zařízení v případě nedobrovolné hospitalizace</a:t>
            </a:r>
          </a:p>
          <a:p>
            <a:pPr>
              <a:lnSpc>
                <a:spcPct val="100000"/>
              </a:lnSpc>
            </a:pPr>
            <a:r>
              <a:rPr lang="cs-CZ" sz="2600" b="1" dirty="0"/>
              <a:t>Podmínky pro přípustnost hospitalizace bez souhlasu dle § 38 odst. 1 písm. b) zákona o zdravotních službách</a:t>
            </a:r>
          </a:p>
          <a:p>
            <a:pPr marL="514350" lvl="0" indent="-514350">
              <a:buFont typeface="+mj-lt"/>
              <a:buAutoNum type="arabicPeriod"/>
            </a:pPr>
            <a:r>
              <a:rPr lang="cs-CZ" sz="2400" dirty="0"/>
              <a:t>Jeví osoba známky duševní poruchy nebo jí trpí nebo je pod vlivem návykové látky?</a:t>
            </a:r>
          </a:p>
          <a:p>
            <a:pPr marL="514350" lvl="0" indent="-514350">
              <a:buFont typeface="+mj-lt"/>
              <a:buAutoNum type="arabicPeriod"/>
            </a:pPr>
            <a:r>
              <a:rPr lang="cs-CZ" sz="2400" dirty="0"/>
              <a:t>Ohrožuje tato osoba sebe nebo své okolí?</a:t>
            </a:r>
          </a:p>
          <a:p>
            <a:pPr marL="514350" lvl="0" indent="-514350">
              <a:buFont typeface="+mj-lt"/>
              <a:buAutoNum type="arabicPeriod"/>
            </a:pPr>
            <a:r>
              <a:rPr lang="cs-CZ" sz="2400" dirty="0"/>
              <a:t>Je toto ohrožení závažné?</a:t>
            </a:r>
          </a:p>
          <a:p>
            <a:pPr marL="514350" lvl="0" indent="-514350">
              <a:buFont typeface="+mj-lt"/>
              <a:buAutoNum type="arabicPeriod"/>
            </a:pPr>
            <a:r>
              <a:rPr lang="cs-CZ" sz="2400" dirty="0"/>
              <a:t>Je toto ohrožení bezprostřední?</a:t>
            </a:r>
          </a:p>
          <a:p>
            <a:pPr marL="514350" lvl="0" indent="-514350">
              <a:buFont typeface="+mj-lt"/>
              <a:buAutoNum type="arabicPeriod"/>
            </a:pPr>
            <a:r>
              <a:rPr lang="cs-CZ" sz="2400" dirty="0"/>
              <a:t>Je pravdou, že toto ohrožení nelze odvrátit jinak?</a:t>
            </a:r>
          </a:p>
          <a:p>
            <a:endParaRPr lang="en-GB" sz="3200" dirty="0"/>
          </a:p>
        </p:txBody>
      </p:sp>
    </p:spTree>
    <p:extLst>
      <p:ext uri="{BB962C8B-B14F-4D97-AF65-F5344CB8AC3E}">
        <p14:creationId xmlns:p14="http://schemas.microsoft.com/office/powerpoint/2010/main" val="399839121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2F869F-44EE-9252-352C-27068A81F8B6}"/>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87A20789-A0D0-8846-DB8D-65E5A8B11103}"/>
              </a:ext>
            </a:extLst>
          </p:cNvPr>
          <p:cNvSpPr>
            <a:spLocks noGrp="1"/>
          </p:cNvSpPr>
          <p:nvPr>
            <p:ph type="title"/>
          </p:nvPr>
        </p:nvSpPr>
        <p:spPr/>
        <p:txBody>
          <a:bodyPr>
            <a:normAutofit fontScale="90000"/>
          </a:bodyPr>
          <a:lstStyle/>
          <a:p>
            <a:r>
              <a:rPr lang="cs-CZ" dirty="0"/>
              <a:t>Příklady odpovědnosti psychologa</a:t>
            </a:r>
            <a:br>
              <a:rPr lang="cs-CZ" dirty="0"/>
            </a:br>
            <a:r>
              <a:rPr lang="cs-CZ" sz="4000" dirty="0"/>
              <a:t>Rozsudek ESLP ze dne 28. března 2017 ve věci č. 78103/14 – </a:t>
            </a:r>
            <a:r>
              <a:rPr lang="cs-CZ" sz="4000" dirty="0" err="1"/>
              <a:t>Fernandes</a:t>
            </a:r>
            <a:r>
              <a:rPr lang="cs-CZ" sz="4000" dirty="0"/>
              <a:t> de </a:t>
            </a:r>
            <a:r>
              <a:rPr lang="cs-CZ" sz="4000" dirty="0" err="1"/>
              <a:t>Oliveira</a:t>
            </a:r>
            <a:r>
              <a:rPr lang="cs-CZ" sz="4000" dirty="0"/>
              <a:t> proti Portugalsku</a:t>
            </a:r>
            <a:endParaRPr lang="en-GB" dirty="0"/>
          </a:p>
        </p:txBody>
      </p:sp>
      <p:sp>
        <p:nvSpPr>
          <p:cNvPr id="3" name="Zástupný obsah 2">
            <a:extLst>
              <a:ext uri="{FF2B5EF4-FFF2-40B4-BE49-F238E27FC236}">
                <a16:creationId xmlns:a16="http://schemas.microsoft.com/office/drawing/2014/main" id="{E5A43E4A-12FA-4740-2711-8BB21E253F3E}"/>
              </a:ext>
            </a:extLst>
          </p:cNvPr>
          <p:cNvSpPr>
            <a:spLocks noGrp="1"/>
          </p:cNvSpPr>
          <p:nvPr>
            <p:ph idx="1"/>
          </p:nvPr>
        </p:nvSpPr>
        <p:spPr/>
        <p:txBody>
          <a:bodyPr>
            <a:normAutofit fontScale="77500" lnSpcReduction="20000"/>
          </a:bodyPr>
          <a:lstStyle/>
          <a:p>
            <a:pPr marL="0" indent="0" algn="just">
              <a:buNone/>
            </a:pPr>
            <a:r>
              <a:rPr lang="cs-CZ" sz="2800" dirty="0"/>
              <a:t>Muž trpěl duševní poruchou a závislostí na drogách a alkoholu. Byl několikrát hospitalizován. Během posledních dvou pobytů v nemocnici mohl strávit několik víkendů s rodinou. Současně však několikrát bez dovolení opustil prostory nemocnice. Nastoupil do nemocnice poté, co se pokusil spáchat sebevraždu. Strávil na propustce velikonoce doma s rodinou, ačkoli to lékař nedoporučil. Během tohoto víkendu se opil natolik, že musel navštívit pohotovost. Následně byl poslán zpět do nemocnice.</a:t>
            </a:r>
          </a:p>
          <a:p>
            <a:pPr marL="0" indent="0" algn="just">
              <a:buNone/>
            </a:pPr>
            <a:r>
              <a:rPr lang="cs-CZ" sz="2800" dirty="0"/>
              <a:t>Dne 26. dubna 2000 byl celý den pod lékařským dohledem, po medikaci se jeho stav zlepšil. Dne 27. dubna 2000 byl podle nemocničního personálu klidný, naposledy byla jeho přítomnost zaznamenána při podávání svačiny kolem čtvrté hodiny odpoledne. Následně bylo zjištěno, že zhruba v půl šesté spáchal sebevraždu skokem pod vlak nedaleko nemocnice.</a:t>
            </a:r>
          </a:p>
          <a:p>
            <a:pPr marL="0" indent="0" algn="just">
              <a:buNone/>
            </a:pPr>
            <a:r>
              <a:rPr lang="cs-CZ" sz="2800" b="1" dirty="0"/>
              <a:t>Pochybila nemocnice?</a:t>
            </a:r>
            <a:endParaRPr lang="en-GB" sz="2800" b="1" dirty="0"/>
          </a:p>
        </p:txBody>
      </p:sp>
    </p:spTree>
    <p:extLst>
      <p:ext uri="{BB962C8B-B14F-4D97-AF65-F5344CB8AC3E}">
        <p14:creationId xmlns:p14="http://schemas.microsoft.com/office/powerpoint/2010/main" val="163467288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47997C-FE49-0FCF-69F6-D9903A467E13}"/>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0385EFFA-A41C-F33E-B540-26C071674F09}"/>
              </a:ext>
            </a:extLst>
          </p:cNvPr>
          <p:cNvSpPr>
            <a:spLocks noGrp="1"/>
          </p:cNvSpPr>
          <p:nvPr>
            <p:ph type="title"/>
          </p:nvPr>
        </p:nvSpPr>
        <p:spPr/>
        <p:txBody>
          <a:bodyPr>
            <a:normAutofit fontScale="90000"/>
          </a:bodyPr>
          <a:lstStyle/>
          <a:p>
            <a:r>
              <a:rPr lang="cs-CZ" dirty="0"/>
              <a:t>Příklady odpovědnosti psychologa</a:t>
            </a:r>
            <a:br>
              <a:rPr lang="cs-CZ" dirty="0"/>
            </a:br>
            <a:r>
              <a:rPr lang="cs-CZ" sz="4000" dirty="0"/>
              <a:t>Rozsudek ESLP ze dne 28. března 2017 ve věci č. 78103/14 – </a:t>
            </a:r>
            <a:r>
              <a:rPr lang="cs-CZ" sz="4000" dirty="0" err="1"/>
              <a:t>Fernandes</a:t>
            </a:r>
            <a:r>
              <a:rPr lang="cs-CZ" sz="4000" dirty="0"/>
              <a:t> de </a:t>
            </a:r>
            <a:r>
              <a:rPr lang="cs-CZ" sz="4000" dirty="0" err="1"/>
              <a:t>Oliveira</a:t>
            </a:r>
            <a:r>
              <a:rPr lang="cs-CZ" sz="4000" dirty="0"/>
              <a:t> proti Portugalsku</a:t>
            </a:r>
            <a:endParaRPr lang="en-GB" dirty="0"/>
          </a:p>
        </p:txBody>
      </p:sp>
      <p:sp>
        <p:nvSpPr>
          <p:cNvPr id="3" name="Zástupný obsah 2">
            <a:extLst>
              <a:ext uri="{FF2B5EF4-FFF2-40B4-BE49-F238E27FC236}">
                <a16:creationId xmlns:a16="http://schemas.microsoft.com/office/drawing/2014/main" id="{695FF52A-ED70-9A27-9C0E-FD72F6032A1E}"/>
              </a:ext>
            </a:extLst>
          </p:cNvPr>
          <p:cNvSpPr>
            <a:spLocks noGrp="1"/>
          </p:cNvSpPr>
          <p:nvPr>
            <p:ph idx="1"/>
          </p:nvPr>
        </p:nvSpPr>
        <p:spPr/>
        <p:txBody>
          <a:bodyPr>
            <a:normAutofit fontScale="77500" lnSpcReduction="20000"/>
          </a:bodyPr>
          <a:lstStyle/>
          <a:p>
            <a:pPr marL="0" indent="0" algn="just">
              <a:buNone/>
            </a:pPr>
            <a:r>
              <a:rPr lang="cs-CZ" sz="2800" dirty="0"/>
              <a:t>Muž trpěl duševní poruchou a závislostí na drogách a alkoholu. Byl několikrát hospitalizován. Během posledních dvou pobytů v nemocnici mohl strávit několik víkendů s rodinou. Současně však několikrát bez dovolení opustil prostory nemocnice. Nastoupil do nemocnice poté, co se pokusil spáchat sebevraždu. Strávil na propustce velikonoce doma s rodinou, ačkoli to lékař nedoporučil. Během tohoto víkendu se opil natolik, že musel navštívit pohotovost. Následně byl poslán zpět do nemocnice.</a:t>
            </a:r>
          </a:p>
          <a:p>
            <a:pPr marL="0" indent="0" algn="just">
              <a:buNone/>
            </a:pPr>
            <a:r>
              <a:rPr lang="cs-CZ" sz="2800" dirty="0"/>
              <a:t>Dne 26. dubna 2000 byl celý den pod lékařským dohledem, po medikaci se jeho stav zlepšil. Dne 27. dubna 2000 byl podle nemocničního personálu klidný, naposledy byla jeho přítomnost zaznamenána při podávání svačiny kolem čtvrté hodiny odpoledne. Následně bylo zjištěno, že zhruba v půl šesté spáchal sebevraždu skokem pod vlak nedaleko nemocnice.</a:t>
            </a:r>
          </a:p>
          <a:p>
            <a:pPr marL="0" indent="0" algn="just">
              <a:buNone/>
            </a:pPr>
            <a:r>
              <a:rPr lang="cs-CZ" sz="2800" b="1" dirty="0"/>
              <a:t>Pochybila nemocnice?</a:t>
            </a:r>
            <a:endParaRPr lang="en-GB" sz="2800" b="1" dirty="0"/>
          </a:p>
        </p:txBody>
      </p:sp>
    </p:spTree>
    <p:extLst>
      <p:ext uri="{BB962C8B-B14F-4D97-AF65-F5344CB8AC3E}">
        <p14:creationId xmlns:p14="http://schemas.microsoft.com/office/powerpoint/2010/main" val="55490560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79E496-0817-60A5-0A1E-2A7D313E95CB}"/>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74C55030-465D-DAEC-A855-3E3A7032D0ED}"/>
              </a:ext>
            </a:extLst>
          </p:cNvPr>
          <p:cNvSpPr>
            <a:spLocks noGrp="1"/>
          </p:cNvSpPr>
          <p:nvPr>
            <p:ph type="title"/>
          </p:nvPr>
        </p:nvSpPr>
        <p:spPr/>
        <p:txBody>
          <a:bodyPr>
            <a:normAutofit fontScale="90000"/>
          </a:bodyPr>
          <a:lstStyle/>
          <a:p>
            <a:r>
              <a:rPr lang="cs-CZ" dirty="0"/>
              <a:t>Příklady odpovědnosti psychologa</a:t>
            </a:r>
            <a:br>
              <a:rPr lang="cs-CZ" dirty="0"/>
            </a:br>
            <a:r>
              <a:rPr lang="cs-CZ" sz="4000" dirty="0"/>
              <a:t>Rozsudek ESLP ze dne 28. března 2017 ve věci č. 78103/14 – </a:t>
            </a:r>
            <a:r>
              <a:rPr lang="cs-CZ" sz="4000" dirty="0" err="1"/>
              <a:t>Fernandes</a:t>
            </a:r>
            <a:r>
              <a:rPr lang="cs-CZ" sz="4000" dirty="0"/>
              <a:t> de </a:t>
            </a:r>
            <a:r>
              <a:rPr lang="cs-CZ" sz="4000" dirty="0" err="1"/>
              <a:t>Oliveira</a:t>
            </a:r>
            <a:r>
              <a:rPr lang="cs-CZ" sz="4000" dirty="0"/>
              <a:t> proti Portugalsku</a:t>
            </a:r>
            <a:endParaRPr lang="en-GB" dirty="0"/>
          </a:p>
        </p:txBody>
      </p:sp>
      <p:sp>
        <p:nvSpPr>
          <p:cNvPr id="3" name="Zástupný obsah 2">
            <a:extLst>
              <a:ext uri="{FF2B5EF4-FFF2-40B4-BE49-F238E27FC236}">
                <a16:creationId xmlns:a16="http://schemas.microsoft.com/office/drawing/2014/main" id="{074FA02A-57DE-DC09-7561-C39865CE79D9}"/>
              </a:ext>
            </a:extLst>
          </p:cNvPr>
          <p:cNvSpPr>
            <a:spLocks noGrp="1"/>
          </p:cNvSpPr>
          <p:nvPr>
            <p:ph idx="1"/>
          </p:nvPr>
        </p:nvSpPr>
        <p:spPr>
          <a:xfrm>
            <a:off x="1024128" y="2286000"/>
            <a:ext cx="5422391" cy="4023360"/>
          </a:xfrm>
        </p:spPr>
        <p:txBody>
          <a:bodyPr>
            <a:normAutofit/>
          </a:bodyPr>
          <a:lstStyle/>
          <a:p>
            <a:pPr marL="0" indent="0">
              <a:buNone/>
            </a:pPr>
            <a:r>
              <a:rPr lang="cs-CZ" sz="2800" dirty="0"/>
              <a:t>ESLP v uvedeném případě neshledal pochybení nemocnice, jejíž pacient vykonal sebevraždu v situaci, kdy nad ním nebyl vykonáván nepřetržitý dohled, a to s odkazem na respekt k právu pacienta na soukromí a na zásadu, aby léčba lidí s duševním onemocněním probíhala v co nejméně omezujícím prostředí.</a:t>
            </a:r>
          </a:p>
        </p:txBody>
      </p:sp>
      <p:pic>
        <p:nvPicPr>
          <p:cNvPr id="9" name="Grafický objekt 8" descr="Banka se souvislou výplní">
            <a:extLst>
              <a:ext uri="{FF2B5EF4-FFF2-40B4-BE49-F238E27FC236}">
                <a16:creationId xmlns:a16="http://schemas.microsoft.com/office/drawing/2014/main" id="{AA602447-0801-9525-6B96-0E0BC36347B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418852" y="1610408"/>
            <a:ext cx="4698952" cy="4698952"/>
          </a:xfrm>
          <a:prstGeom prst="rect">
            <a:avLst/>
          </a:prstGeom>
        </p:spPr>
      </p:pic>
    </p:spTree>
    <p:extLst>
      <p:ext uri="{BB962C8B-B14F-4D97-AF65-F5344CB8AC3E}">
        <p14:creationId xmlns:p14="http://schemas.microsoft.com/office/powerpoint/2010/main" val="314316748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308366-747E-2D63-6E37-F12CEFC4D8DD}"/>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D296FABE-16F8-C496-85A8-C3FC60B3D35F}"/>
              </a:ext>
            </a:extLst>
          </p:cNvPr>
          <p:cNvSpPr>
            <a:spLocks noGrp="1"/>
          </p:cNvSpPr>
          <p:nvPr>
            <p:ph type="title"/>
          </p:nvPr>
        </p:nvSpPr>
        <p:spPr/>
        <p:txBody>
          <a:bodyPr>
            <a:normAutofit fontScale="90000"/>
          </a:bodyPr>
          <a:lstStyle/>
          <a:p>
            <a:r>
              <a:rPr lang="cs-CZ" dirty="0"/>
              <a:t>Příklady odpovědnosti psychologa</a:t>
            </a:r>
            <a:br>
              <a:rPr lang="cs-CZ" dirty="0"/>
            </a:br>
            <a:r>
              <a:rPr lang="cs-CZ" sz="4000" dirty="0"/>
              <a:t>Rozsudek ESLP ze dne 28. března 2017 ve věci č. 78103/14 – </a:t>
            </a:r>
            <a:r>
              <a:rPr lang="cs-CZ" sz="4000" dirty="0" err="1"/>
              <a:t>Fernandes</a:t>
            </a:r>
            <a:r>
              <a:rPr lang="cs-CZ" sz="4000" dirty="0"/>
              <a:t> de </a:t>
            </a:r>
            <a:r>
              <a:rPr lang="cs-CZ" sz="4000" dirty="0" err="1"/>
              <a:t>Oliveira</a:t>
            </a:r>
            <a:r>
              <a:rPr lang="cs-CZ" sz="4000" dirty="0"/>
              <a:t> proti Portugalsku</a:t>
            </a:r>
            <a:endParaRPr lang="en-GB" dirty="0"/>
          </a:p>
        </p:txBody>
      </p:sp>
      <p:sp>
        <p:nvSpPr>
          <p:cNvPr id="3" name="Zástupný obsah 2">
            <a:extLst>
              <a:ext uri="{FF2B5EF4-FFF2-40B4-BE49-F238E27FC236}">
                <a16:creationId xmlns:a16="http://schemas.microsoft.com/office/drawing/2014/main" id="{7483705C-6948-C374-1CEA-8AD311FBBC18}"/>
              </a:ext>
            </a:extLst>
          </p:cNvPr>
          <p:cNvSpPr>
            <a:spLocks noGrp="1"/>
          </p:cNvSpPr>
          <p:nvPr>
            <p:ph idx="1"/>
          </p:nvPr>
        </p:nvSpPr>
        <p:spPr/>
        <p:txBody>
          <a:bodyPr>
            <a:normAutofit fontScale="85000" lnSpcReduction="20000"/>
          </a:bodyPr>
          <a:lstStyle/>
          <a:p>
            <a:pPr marL="0" indent="0" algn="just">
              <a:buNone/>
            </a:pPr>
            <a:r>
              <a:rPr lang="cs-CZ" sz="2800" dirty="0"/>
              <a:t>V obdobném případě v ČR by bylo možné uvažovat o trestní odpovědnosti nemocnice za usmrcení z nedbalosti.</a:t>
            </a:r>
          </a:p>
          <a:p>
            <a:pPr marL="0" indent="0" algn="just">
              <a:buNone/>
            </a:pPr>
            <a:r>
              <a:rPr lang="cs-CZ" sz="2800" dirty="0"/>
              <a:t>Důležité je zde ustanovení § 8 odst. 5 ZOTPO: právnická osoba se trestní odpovědnosti podle odstavců 1 až 4 </a:t>
            </a:r>
            <a:r>
              <a:rPr lang="cs-CZ" sz="2800" b="1" dirty="0"/>
              <a:t>zprostí, pokud vynaložila veškeré úsilí, které na ní bylo možno spravedlivě požadovat</a:t>
            </a:r>
            <a:r>
              <a:rPr lang="cs-CZ" sz="2800" dirty="0"/>
              <a:t>, aby spáchání protiprávního činu osobami uvedenými v odstavci 1 zabránila.</a:t>
            </a:r>
          </a:p>
          <a:p>
            <a:pPr marL="0" indent="0" algn="just">
              <a:buNone/>
            </a:pPr>
            <a:r>
              <a:rPr lang="cs-CZ" sz="2800" dirty="0"/>
              <a:t>Nebo by se pozůstalí mohli domáhat náhrady újmy v civilním řízení, </a:t>
            </a:r>
            <a:r>
              <a:rPr lang="cs-CZ" sz="2800" b="1" dirty="0"/>
              <a:t>zde by však museli prokázat že došlo k porušení preventivní povinnosti</a:t>
            </a:r>
            <a:r>
              <a:rPr lang="cs-CZ" sz="2800" dirty="0"/>
              <a:t>, tu vyvozuji jednak z generální povinnost prevence dle § 2900 NOZ a z obecné povinnosti poskytovatele poskytovat péči na náležité odborné úrovni dle § 45 zákona o zdravotních službách.</a:t>
            </a:r>
          </a:p>
        </p:txBody>
      </p:sp>
    </p:spTree>
    <p:extLst>
      <p:ext uri="{BB962C8B-B14F-4D97-AF65-F5344CB8AC3E}">
        <p14:creationId xmlns:p14="http://schemas.microsoft.com/office/powerpoint/2010/main" val="156662739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B90A6F-B066-FBE3-947F-5DC899E5F28D}"/>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58D0DCB7-EBBC-FA32-91B6-57415B93BFBA}"/>
              </a:ext>
            </a:extLst>
          </p:cNvPr>
          <p:cNvSpPr>
            <a:spLocks noGrp="1"/>
          </p:cNvSpPr>
          <p:nvPr>
            <p:ph type="ctrTitle"/>
          </p:nvPr>
        </p:nvSpPr>
        <p:spPr/>
        <p:txBody>
          <a:bodyPr/>
          <a:lstStyle/>
          <a:p>
            <a:r>
              <a:rPr lang="cs-CZ" dirty="0"/>
              <a:t>Děkuji za pozornost</a:t>
            </a:r>
          </a:p>
        </p:txBody>
      </p:sp>
      <p:sp>
        <p:nvSpPr>
          <p:cNvPr id="3" name="Podnadpis 2">
            <a:extLst>
              <a:ext uri="{FF2B5EF4-FFF2-40B4-BE49-F238E27FC236}">
                <a16:creationId xmlns:a16="http://schemas.microsoft.com/office/drawing/2014/main" id="{1AD9A277-C53B-914D-B935-B8C45115C929}"/>
              </a:ext>
            </a:extLst>
          </p:cNvPr>
          <p:cNvSpPr>
            <a:spLocks noGrp="1"/>
          </p:cNvSpPr>
          <p:nvPr>
            <p:ph type="subTitle" idx="1"/>
          </p:nvPr>
        </p:nvSpPr>
        <p:spPr/>
        <p:txBody>
          <a:bodyPr/>
          <a:lstStyle/>
          <a:p>
            <a:endParaRPr lang="cs-CZ"/>
          </a:p>
        </p:txBody>
      </p:sp>
    </p:spTree>
    <p:extLst>
      <p:ext uri="{BB962C8B-B14F-4D97-AF65-F5344CB8AC3E}">
        <p14:creationId xmlns:p14="http://schemas.microsoft.com/office/powerpoint/2010/main" val="42424080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47F2209-4E5A-F7C6-2B65-F974D16714BB}"/>
              </a:ext>
            </a:extLst>
          </p:cNvPr>
          <p:cNvSpPr>
            <a:spLocks noGrp="1"/>
          </p:cNvSpPr>
          <p:nvPr>
            <p:ph type="title"/>
          </p:nvPr>
        </p:nvSpPr>
        <p:spPr/>
        <p:txBody>
          <a:bodyPr>
            <a:normAutofit/>
          </a:bodyPr>
          <a:lstStyle/>
          <a:p>
            <a:r>
              <a:rPr lang="cs-CZ" dirty="0"/>
              <a:t>Povinnost mlčenlivosti</a:t>
            </a:r>
            <a:endParaRPr lang="en-GB" dirty="0"/>
          </a:p>
        </p:txBody>
      </p:sp>
      <p:sp>
        <p:nvSpPr>
          <p:cNvPr id="3" name="Zástupný obsah 2">
            <a:extLst>
              <a:ext uri="{FF2B5EF4-FFF2-40B4-BE49-F238E27FC236}">
                <a16:creationId xmlns:a16="http://schemas.microsoft.com/office/drawing/2014/main" id="{116CDF85-A07C-37E6-5E7D-4481B533EFFF}"/>
              </a:ext>
            </a:extLst>
          </p:cNvPr>
          <p:cNvSpPr>
            <a:spLocks noGrp="1"/>
          </p:cNvSpPr>
          <p:nvPr>
            <p:ph idx="1"/>
          </p:nvPr>
        </p:nvSpPr>
        <p:spPr/>
        <p:txBody>
          <a:bodyPr>
            <a:normAutofit fontScale="92500" lnSpcReduction="20000"/>
          </a:bodyPr>
          <a:lstStyle/>
          <a:p>
            <a:pPr marL="0" indent="0" algn="just">
              <a:lnSpc>
                <a:spcPct val="107000"/>
              </a:lnSpc>
              <a:buNone/>
            </a:pPr>
            <a:r>
              <a:rPr lang="cs-CZ" sz="2400" b="1" cap="all" dirty="0"/>
              <a:t>Prolomení mlčenlivosti psychologa zákonem o zdravotních službách</a:t>
            </a:r>
          </a:p>
          <a:p>
            <a:pPr algn="just">
              <a:lnSpc>
                <a:spcPct val="107000"/>
              </a:lnSpc>
              <a:buFont typeface="Wingdings" panose="05000000000000000000" pitchFamily="2" charset="2"/>
              <a:buChar char="§"/>
            </a:pPr>
            <a:r>
              <a:rPr lang="cs-CZ" sz="2000" dirty="0"/>
              <a:t> § 51 odst. 3 pak řeší situace, kdy vznikne spor mezi pacientem (nebo jinou osobou uplatňující práva na náhradu škody nebo ochranu osobnosti v souvislosti s poskytováním zdravotních služeb) a poskytovatelem zdravotních služeb. </a:t>
            </a:r>
          </a:p>
          <a:p>
            <a:pPr algn="just">
              <a:lnSpc>
                <a:spcPct val="107000"/>
              </a:lnSpc>
              <a:buFont typeface="Wingdings" panose="05000000000000000000" pitchFamily="2" charset="2"/>
              <a:buChar char="§"/>
            </a:pPr>
            <a:r>
              <a:rPr lang="cs-CZ" sz="2000" dirty="0"/>
              <a:t> § 51 odst. 4 je řešena situace, kdy se činností zdravotníka zabývá komora, jejímž je členem. S ohledem na to, že psychologové takovou komoru nemají, tak vzniká problém, když je na psychologa pacientem podána stížnost k profesnímu sdružení, protože psycholog by tomuto sdružení měl správně sdělovat pouze informace, s jejichž sdělením souhlasí pacient.</a:t>
            </a:r>
          </a:p>
          <a:p>
            <a:pPr algn="just">
              <a:lnSpc>
                <a:spcPct val="107000"/>
              </a:lnSpc>
              <a:buFont typeface="Wingdings" panose="05000000000000000000" pitchFamily="2" charset="2"/>
              <a:buChar char="§"/>
            </a:pPr>
            <a:r>
              <a:rPr lang="cs-CZ" sz="2000" dirty="0"/>
              <a:t> Specifickým typem prolomení mlčenlivosti je naplňování práva zákonného zástupce na informace o zdravotním stavu zastupovaného podle § 31 odst. 6 zákona o zdravotních službách. Zejména vůči nezletilým pacientům by měl mít psycholog jasno v tom, jaké informace a za jakých podmínek bude jejich rodičům předávat. </a:t>
            </a:r>
            <a:endParaRPr lang="cs-CZ" sz="2400" b="1" cap="all" dirty="0"/>
          </a:p>
        </p:txBody>
      </p:sp>
    </p:spTree>
    <p:extLst>
      <p:ext uri="{BB962C8B-B14F-4D97-AF65-F5344CB8AC3E}">
        <p14:creationId xmlns:p14="http://schemas.microsoft.com/office/powerpoint/2010/main" val="8369812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47F2209-4E5A-F7C6-2B65-F974D16714BB}"/>
              </a:ext>
            </a:extLst>
          </p:cNvPr>
          <p:cNvSpPr>
            <a:spLocks noGrp="1"/>
          </p:cNvSpPr>
          <p:nvPr>
            <p:ph type="title"/>
          </p:nvPr>
        </p:nvSpPr>
        <p:spPr/>
        <p:txBody>
          <a:bodyPr>
            <a:normAutofit/>
          </a:bodyPr>
          <a:lstStyle/>
          <a:p>
            <a:r>
              <a:rPr lang="cs-CZ" dirty="0"/>
              <a:t>Povinnost mlčenlivosti</a:t>
            </a:r>
            <a:endParaRPr lang="en-GB" dirty="0"/>
          </a:p>
        </p:txBody>
      </p:sp>
      <p:sp>
        <p:nvSpPr>
          <p:cNvPr id="3" name="Zástupný obsah 2">
            <a:extLst>
              <a:ext uri="{FF2B5EF4-FFF2-40B4-BE49-F238E27FC236}">
                <a16:creationId xmlns:a16="http://schemas.microsoft.com/office/drawing/2014/main" id="{116CDF85-A07C-37E6-5E7D-4481B533EFFF}"/>
              </a:ext>
            </a:extLst>
          </p:cNvPr>
          <p:cNvSpPr>
            <a:spLocks noGrp="1"/>
          </p:cNvSpPr>
          <p:nvPr>
            <p:ph idx="1"/>
          </p:nvPr>
        </p:nvSpPr>
        <p:spPr/>
        <p:txBody>
          <a:bodyPr>
            <a:normAutofit fontScale="92500" lnSpcReduction="10000"/>
          </a:bodyPr>
          <a:lstStyle/>
          <a:p>
            <a:pPr marL="0" indent="0" algn="just">
              <a:lnSpc>
                <a:spcPct val="107000"/>
              </a:lnSpc>
              <a:buNone/>
            </a:pPr>
            <a:r>
              <a:rPr lang="cs-CZ" sz="2400" b="1" cap="all" dirty="0"/>
              <a:t>Prolomení mlčenlivosti psychologa zákonem o sociálně právní ochraně dětí</a:t>
            </a:r>
            <a:r>
              <a:rPr lang="cs-CZ" sz="2000" dirty="0"/>
              <a:t> </a:t>
            </a:r>
          </a:p>
          <a:p>
            <a:pPr marL="0" indent="0" algn="just">
              <a:lnSpc>
                <a:spcPct val="107000"/>
              </a:lnSpc>
              <a:buNone/>
            </a:pPr>
            <a:r>
              <a:rPr lang="cs-CZ" sz="2400" dirty="0"/>
              <a:t>Okruh dětí, které spadají pod zákon o sociálně právní ochraně je značně široký a je upraven v § 6 uvedeného zákona.</a:t>
            </a:r>
          </a:p>
          <a:p>
            <a:pPr marL="0" indent="0" algn="just">
              <a:lnSpc>
                <a:spcPct val="107000"/>
              </a:lnSpc>
              <a:buNone/>
            </a:pPr>
            <a:r>
              <a:rPr lang="cs-CZ" sz="2400" dirty="0"/>
              <a:t>Důležité je být si vědom omezení široce nastavené oznamovací povinnosti vůči orgánu sociálně právní ochraně dětí, které je obsaženo v závěru § 6, kde je uvedeno, že aby psycholog mohl informovat orgán sociálně právní ochrany dětí, tak skutečnosti nasvědčující pro jejich ohrožení musí trvat po takovou dobu nebo být takové intenzity, že nepříznivě ovlivňují vývoj dětí nebo jsou anebo mohou být příčinou nepříznivého vývoje dětí.</a:t>
            </a:r>
            <a:endParaRPr lang="cs-CZ" sz="2800" b="1" dirty="0"/>
          </a:p>
        </p:txBody>
      </p:sp>
    </p:spTree>
    <p:extLst>
      <p:ext uri="{BB962C8B-B14F-4D97-AF65-F5344CB8AC3E}">
        <p14:creationId xmlns:p14="http://schemas.microsoft.com/office/powerpoint/2010/main" val="42546261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47F2209-4E5A-F7C6-2B65-F974D16714BB}"/>
              </a:ext>
            </a:extLst>
          </p:cNvPr>
          <p:cNvSpPr>
            <a:spLocks noGrp="1"/>
          </p:cNvSpPr>
          <p:nvPr>
            <p:ph type="title"/>
          </p:nvPr>
        </p:nvSpPr>
        <p:spPr/>
        <p:txBody>
          <a:bodyPr>
            <a:normAutofit/>
          </a:bodyPr>
          <a:lstStyle/>
          <a:p>
            <a:r>
              <a:rPr lang="cs-CZ" dirty="0"/>
              <a:t>Povinnost mlčenlivosti</a:t>
            </a:r>
            <a:endParaRPr lang="en-GB" dirty="0"/>
          </a:p>
        </p:txBody>
      </p:sp>
      <p:sp>
        <p:nvSpPr>
          <p:cNvPr id="3" name="Zástupný obsah 2">
            <a:extLst>
              <a:ext uri="{FF2B5EF4-FFF2-40B4-BE49-F238E27FC236}">
                <a16:creationId xmlns:a16="http://schemas.microsoft.com/office/drawing/2014/main" id="{116CDF85-A07C-37E6-5E7D-4481B533EFFF}"/>
              </a:ext>
            </a:extLst>
          </p:cNvPr>
          <p:cNvSpPr>
            <a:spLocks noGrp="1"/>
          </p:cNvSpPr>
          <p:nvPr>
            <p:ph idx="1"/>
          </p:nvPr>
        </p:nvSpPr>
        <p:spPr/>
        <p:txBody>
          <a:bodyPr>
            <a:normAutofit fontScale="92500" lnSpcReduction="20000"/>
          </a:bodyPr>
          <a:lstStyle/>
          <a:p>
            <a:pPr marL="0" indent="0" algn="just">
              <a:lnSpc>
                <a:spcPct val="107000"/>
              </a:lnSpc>
              <a:buNone/>
            </a:pPr>
            <a:r>
              <a:rPr lang="cs-CZ" sz="2400" b="1" cap="all" dirty="0"/>
              <a:t>Prolomení mlčenlivosti psychologa zákonem o sociálně právní ochraně dětí</a:t>
            </a:r>
            <a:r>
              <a:rPr lang="cs-CZ" sz="2000" dirty="0"/>
              <a:t> </a:t>
            </a:r>
          </a:p>
          <a:p>
            <a:pPr marL="0" indent="0" algn="just">
              <a:lnSpc>
                <a:spcPct val="107000"/>
              </a:lnSpc>
              <a:buNone/>
            </a:pPr>
            <a:r>
              <a:rPr lang="cs-CZ" sz="2400" dirty="0"/>
              <a:t>Vedle situací, kdy musí psycholog informovat orgán sociálně právní ochrany dětí, může dojít i k tomu, že se na psychologa obrátí orgán sociálně právní ochrany dětí a bude po něm požadovat informace. Takový postup upravuje § 53 odst. 1 písm. d) zákona o sociálně právní ochraně dětí. Z něj plyne, že pokud orgán sociálně právní ochrany dětí požaduje po psychologovi údaje o podezření z týrání, zneužívání dítěte nebo ze zanedbávání péče o dítě, nemůže psycholog tyto údaje odmítnout s odkazem na povinnost mlčenlivosti.</a:t>
            </a:r>
          </a:p>
          <a:p>
            <a:pPr marL="0" indent="0" algn="just">
              <a:lnSpc>
                <a:spcPct val="107000"/>
              </a:lnSpc>
              <a:buNone/>
            </a:pPr>
            <a:r>
              <a:rPr lang="cs-CZ" sz="2400" dirty="0"/>
              <a:t>Pro psychologa také může být užitečné vědět, že se podle § 51 odst. 4 písm. e) může na orgán sociálně právní ochrany dětí obrátit sám, pokud od něj potřebuje informace.</a:t>
            </a:r>
          </a:p>
          <a:p>
            <a:pPr marL="0" indent="0" algn="just">
              <a:lnSpc>
                <a:spcPct val="107000"/>
              </a:lnSpc>
              <a:buNone/>
            </a:pPr>
            <a:endParaRPr lang="cs-CZ" sz="2800" b="1" dirty="0"/>
          </a:p>
        </p:txBody>
      </p:sp>
    </p:spTree>
    <p:extLst>
      <p:ext uri="{BB962C8B-B14F-4D97-AF65-F5344CB8AC3E}">
        <p14:creationId xmlns:p14="http://schemas.microsoft.com/office/powerpoint/2010/main" val="25073027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47F2209-4E5A-F7C6-2B65-F974D16714BB}"/>
              </a:ext>
            </a:extLst>
          </p:cNvPr>
          <p:cNvSpPr>
            <a:spLocks noGrp="1"/>
          </p:cNvSpPr>
          <p:nvPr>
            <p:ph type="title"/>
          </p:nvPr>
        </p:nvSpPr>
        <p:spPr/>
        <p:txBody>
          <a:bodyPr>
            <a:normAutofit/>
          </a:bodyPr>
          <a:lstStyle/>
          <a:p>
            <a:r>
              <a:rPr lang="cs-CZ" dirty="0"/>
              <a:t>Povinnost mlčenlivosti</a:t>
            </a:r>
            <a:endParaRPr lang="en-GB" dirty="0"/>
          </a:p>
        </p:txBody>
      </p:sp>
      <p:sp>
        <p:nvSpPr>
          <p:cNvPr id="3" name="Zástupný obsah 2">
            <a:extLst>
              <a:ext uri="{FF2B5EF4-FFF2-40B4-BE49-F238E27FC236}">
                <a16:creationId xmlns:a16="http://schemas.microsoft.com/office/drawing/2014/main" id="{116CDF85-A07C-37E6-5E7D-4481B533EFFF}"/>
              </a:ext>
            </a:extLst>
          </p:cNvPr>
          <p:cNvSpPr>
            <a:spLocks noGrp="1"/>
          </p:cNvSpPr>
          <p:nvPr>
            <p:ph idx="1"/>
          </p:nvPr>
        </p:nvSpPr>
        <p:spPr/>
        <p:txBody>
          <a:bodyPr>
            <a:normAutofit/>
          </a:bodyPr>
          <a:lstStyle/>
          <a:p>
            <a:pPr marL="0" indent="0" algn="just">
              <a:lnSpc>
                <a:spcPct val="107000"/>
              </a:lnSpc>
              <a:buNone/>
            </a:pPr>
            <a:r>
              <a:rPr lang="cs-CZ" sz="2400" b="1" cap="all" dirty="0"/>
              <a:t>Prolomení mlčenlivosti psychologa dalšími předpisy</a:t>
            </a:r>
          </a:p>
          <a:p>
            <a:pPr marL="0" indent="0" algn="just">
              <a:lnSpc>
                <a:spcPct val="107000"/>
              </a:lnSpc>
              <a:buNone/>
            </a:pPr>
            <a:r>
              <a:rPr lang="cs-CZ" b="1" dirty="0"/>
              <a:t>PŘÍKLAD: </a:t>
            </a:r>
            <a:r>
              <a:rPr lang="cs-CZ" dirty="0"/>
              <a:t>Psycholog má pacienta, který řeší své paranoidní myšlenky. Jeho stav se zhoršuje. Je přesvědčený, že se ho snaží zabít jeho sousedi. Svou bludnou produkci je však pacient schopný velmi dobře </a:t>
            </a:r>
            <a:r>
              <a:rPr lang="cs-CZ" dirty="0" err="1"/>
              <a:t>disimulovat</a:t>
            </a:r>
            <a:r>
              <a:rPr lang="cs-CZ" dirty="0"/>
              <a:t>. Pokaždé, když na něj sousedi zavolají policii poté, co je bezdůvodně obviňuje, je to ukončeno domluvou. Pacient se psychologovi svěřil, že si pořídil zbrojní průkaz a zbraň. Chodí na střelnici. Příště, až se ho sousedi pokusí otrávit, bude se bránit.</a:t>
            </a:r>
          </a:p>
          <a:p>
            <a:pPr marL="0" indent="0" algn="just">
              <a:lnSpc>
                <a:spcPct val="107000"/>
              </a:lnSpc>
              <a:buNone/>
            </a:pPr>
            <a:r>
              <a:rPr lang="cs-CZ" b="1" dirty="0"/>
              <a:t>Co má psycholog dělat?</a:t>
            </a:r>
          </a:p>
        </p:txBody>
      </p:sp>
    </p:spTree>
    <p:extLst>
      <p:ext uri="{BB962C8B-B14F-4D97-AF65-F5344CB8AC3E}">
        <p14:creationId xmlns:p14="http://schemas.microsoft.com/office/powerpoint/2010/main" val="9804651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47F2209-4E5A-F7C6-2B65-F974D16714BB}"/>
              </a:ext>
            </a:extLst>
          </p:cNvPr>
          <p:cNvSpPr>
            <a:spLocks noGrp="1"/>
          </p:cNvSpPr>
          <p:nvPr>
            <p:ph type="title"/>
          </p:nvPr>
        </p:nvSpPr>
        <p:spPr/>
        <p:txBody>
          <a:bodyPr>
            <a:normAutofit/>
          </a:bodyPr>
          <a:lstStyle/>
          <a:p>
            <a:r>
              <a:rPr lang="cs-CZ" dirty="0"/>
              <a:t>Povinnost mlčenlivosti</a:t>
            </a:r>
            <a:endParaRPr lang="en-GB" dirty="0"/>
          </a:p>
        </p:txBody>
      </p:sp>
      <p:sp>
        <p:nvSpPr>
          <p:cNvPr id="3" name="Zástupný obsah 2">
            <a:extLst>
              <a:ext uri="{FF2B5EF4-FFF2-40B4-BE49-F238E27FC236}">
                <a16:creationId xmlns:a16="http://schemas.microsoft.com/office/drawing/2014/main" id="{116CDF85-A07C-37E6-5E7D-4481B533EFFF}"/>
              </a:ext>
            </a:extLst>
          </p:cNvPr>
          <p:cNvSpPr>
            <a:spLocks noGrp="1"/>
          </p:cNvSpPr>
          <p:nvPr>
            <p:ph idx="1"/>
          </p:nvPr>
        </p:nvSpPr>
        <p:spPr/>
        <p:txBody>
          <a:bodyPr>
            <a:normAutofit lnSpcReduction="10000"/>
          </a:bodyPr>
          <a:lstStyle/>
          <a:p>
            <a:pPr marL="0" indent="0" algn="just">
              <a:lnSpc>
                <a:spcPct val="107000"/>
              </a:lnSpc>
              <a:buNone/>
            </a:pPr>
            <a:r>
              <a:rPr lang="cs-CZ" sz="2400" b="1" cap="all" dirty="0"/>
              <a:t>Prolomení mlčenlivosti psychologa dalšími předpisy</a:t>
            </a:r>
          </a:p>
          <a:p>
            <a:pPr marL="0" indent="0" algn="just">
              <a:lnSpc>
                <a:spcPct val="107000"/>
              </a:lnSpc>
              <a:buNone/>
            </a:pPr>
            <a:r>
              <a:rPr lang="cs-CZ" b="1" dirty="0"/>
              <a:t>ŘEŠENÍ: </a:t>
            </a:r>
            <a:r>
              <a:rPr lang="cs-CZ" dirty="0"/>
              <a:t>Psycholog by měl jednak činit kroky k tomu, aby pacient vyhledal péči psychiatra, případně zvážit kroky k hospitalizaci pacienta bez jeho souhlasu. Vedle toho by měl informovat obvodního lékaře pacienta, který je oprávněn informovat policii a dosáhnout tak zadržení zbraně.</a:t>
            </a:r>
          </a:p>
          <a:p>
            <a:pPr marL="0" indent="0" algn="just">
              <a:lnSpc>
                <a:spcPct val="107000"/>
              </a:lnSpc>
              <a:buNone/>
            </a:pPr>
            <a:r>
              <a:rPr lang="cs-CZ" dirty="0"/>
              <a:t>Nakládání se zbraněmi upravuje zákon č. 119/2002 Sb. Tento zákon v § 20a řeší situaci, v níž je lékař přesvědčen, že pacient má zbrojní průkaz a pozbyl zdravotní způsobilost. Psycholog není lékař a uvedená povinnost na něj nedopadá, má však povinnost předat dalším zdravotníkům informace potřebné k zajištění návaznosti zdravotních služeb, měl by tak např. informovat praktického lékaře pacienta, o tom, že zjistil, že jeho zdravotní stav se zhoršil. </a:t>
            </a:r>
          </a:p>
          <a:p>
            <a:pPr marL="0" indent="0" algn="just">
              <a:lnSpc>
                <a:spcPct val="107000"/>
              </a:lnSpc>
              <a:buNone/>
            </a:pPr>
            <a:r>
              <a:rPr lang="cs-CZ" dirty="0"/>
              <a:t>Obdobně viz zákon o č. 361/2000 Sb., o provozu na pozemních komunikacích.</a:t>
            </a:r>
          </a:p>
        </p:txBody>
      </p:sp>
    </p:spTree>
    <p:extLst>
      <p:ext uri="{BB962C8B-B14F-4D97-AF65-F5344CB8AC3E}">
        <p14:creationId xmlns:p14="http://schemas.microsoft.com/office/powerpoint/2010/main" val="2888483333"/>
      </p:ext>
    </p:extLst>
  </p:cSld>
  <p:clrMapOvr>
    <a:masterClrMapping/>
  </p:clrMapOvr>
</p:sld>
</file>

<file path=ppt/theme/theme1.xml><?xml version="1.0" encoding="utf-8"?>
<a:theme xmlns:a="http://schemas.openxmlformats.org/drawingml/2006/main" name="RetrospectVTI">
  <a:themeElements>
    <a:clrScheme name="">
      <a:dk1>
        <a:srgbClr val="000000"/>
      </a:dk1>
      <a:lt1>
        <a:srgbClr val="FFFFFF"/>
      </a:lt1>
      <a:dk2>
        <a:srgbClr val="243141"/>
      </a:dk2>
      <a:lt2>
        <a:srgbClr val="E8E3E2"/>
      </a:lt2>
      <a:accent1>
        <a:srgbClr val="2BB1C6"/>
      </a:accent1>
      <a:accent2>
        <a:srgbClr val="4E94EB"/>
      </a:accent2>
      <a:accent3>
        <a:srgbClr val="6E72EE"/>
      </a:accent3>
      <a:accent4>
        <a:srgbClr val="8A4EEB"/>
      </a:accent4>
      <a:accent5>
        <a:srgbClr val="D56EEE"/>
      </a:accent5>
      <a:accent6>
        <a:srgbClr val="EB4EC9"/>
      </a:accent6>
      <a:hlink>
        <a:srgbClr val="AE7369"/>
      </a:hlink>
      <a:folHlink>
        <a:srgbClr val="7F7F7F"/>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VTI" id="{ABE3C30C-0FC0-4450-828E-52DE70F1BCCB}" vid="{A6E2497D-935A-4CFD-B9FD-6DCB15FA68BF}"/>
    </a:ext>
  </a:extLst>
</a:theme>
</file>

<file path=docProps/app.xml><?xml version="1.0" encoding="utf-8"?>
<Properties xmlns="http://schemas.openxmlformats.org/officeDocument/2006/extended-properties" xmlns:vt="http://schemas.openxmlformats.org/officeDocument/2006/docPropsVTypes">
  <TotalTime>9662</TotalTime>
  <Words>4617</Words>
  <Application>Microsoft Office PowerPoint</Application>
  <PresentationFormat>Širokoúhlá obrazovka</PresentationFormat>
  <Paragraphs>234</Paragraphs>
  <Slides>47</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47</vt:i4>
      </vt:variant>
    </vt:vector>
  </HeadingPairs>
  <TitlesOfParts>
    <vt:vector size="53" baseType="lpstr">
      <vt:lpstr>Arial</vt:lpstr>
      <vt:lpstr>Calibri</vt:lpstr>
      <vt:lpstr>Calibri Light</vt:lpstr>
      <vt:lpstr>Times New Roman</vt:lpstr>
      <vt:lpstr>Wingdings</vt:lpstr>
      <vt:lpstr>RetrospectVTI</vt:lpstr>
      <vt:lpstr>Právo v klinické psychologii</vt:lpstr>
      <vt:lpstr> Otázka z minula Zdravotní způsobilost osvojení a pěstouni</vt:lpstr>
      <vt:lpstr>Povinnost mlčenlivosti</vt:lpstr>
      <vt:lpstr>Povinnost mlčenlivosti</vt:lpstr>
      <vt:lpstr>Povinnost mlčenlivosti</vt:lpstr>
      <vt:lpstr>Povinnost mlčenlivosti</vt:lpstr>
      <vt:lpstr>Povinnost mlčenlivosti</vt:lpstr>
      <vt:lpstr>Povinnost mlčenlivosti</vt:lpstr>
      <vt:lpstr>Povinnost mlčenlivosti</vt:lpstr>
      <vt:lpstr>Povinnost mlčenlivosti</vt:lpstr>
      <vt:lpstr>Povinnost mlčenlivosti</vt:lpstr>
      <vt:lpstr>Povinnost mlčenlivosti</vt:lpstr>
      <vt:lpstr>Povinnost mlčenlivosti</vt:lpstr>
      <vt:lpstr>Povinnost mlčenlivosti</vt:lpstr>
      <vt:lpstr>Povinnost mlčenlivosti</vt:lpstr>
      <vt:lpstr>Povinnost mlčenlivosti</vt:lpstr>
      <vt:lpstr>Povinnost mlčenlivosti</vt:lpstr>
      <vt:lpstr>Odpovědnost psychologa</vt:lpstr>
      <vt:lpstr>Odpovědnost – nejen právní pojem</vt:lpstr>
      <vt:lpstr>Druhy právní odpovědnosti</vt:lpstr>
      <vt:lpstr>Co se musí stát, aby vznikla Právní odpovědnost</vt:lpstr>
      <vt:lpstr>Co se musí stát, aby vznikla Právní odpovědnost – zavinění</vt:lpstr>
      <vt:lpstr>Co se musí stát, aby vznikla Právní odpovědnost – zavinění</vt:lpstr>
      <vt:lpstr>Kdo odpovídá – Zaměstnanec nebo zaměstnavatel?</vt:lpstr>
      <vt:lpstr>Kdo odpovídá – Zaměstnanec nebo zaměstnavatel?</vt:lpstr>
      <vt:lpstr>Kdo odpovídá – Zaměstnanec nebo zaměstnavatel?</vt:lpstr>
      <vt:lpstr>Kdo odpovídá – Zaměstnanec nebo zaměstnavatel?</vt:lpstr>
      <vt:lpstr>Odpovědnost - Jak se pacient může domáhat kompenzace újmy?</vt:lpstr>
      <vt:lpstr>Příklady odpovědnosti psychologa</vt:lpstr>
      <vt:lpstr>Prezentace aplikace PowerPoint</vt:lpstr>
      <vt:lpstr>Příklady odpovědnosti psychologa</vt:lpstr>
      <vt:lpstr>Příklady odpovědnosti psychologa</vt:lpstr>
      <vt:lpstr>Příklady odpovědnosti psychologa</vt:lpstr>
      <vt:lpstr>Příklady odpovědnosti psychologa</vt:lpstr>
      <vt:lpstr>Příklady odpovědnosti psychologa</vt:lpstr>
      <vt:lpstr>Příklady odpovědnosti psychologa</vt:lpstr>
      <vt:lpstr>Příklady odpovědnosti psychologa</vt:lpstr>
      <vt:lpstr>Příklady odpovědnosti psychologa</vt:lpstr>
      <vt:lpstr>Příklady odpovědnosti psychologa</vt:lpstr>
      <vt:lpstr>Příklady odpovědnosti psychologa</vt:lpstr>
      <vt:lpstr>Příklady odpovědnosti psychologa</vt:lpstr>
      <vt:lpstr>Příklady odpovědnosti psychologa</vt:lpstr>
      <vt:lpstr>Příklady odpovědnosti psychologa Rozsudek ESLP ze dne 28. března 2017 ve věci č. 78103/14 – Fernandes de Oliveira proti Portugalsku</vt:lpstr>
      <vt:lpstr>Příklady odpovědnosti psychologa Rozsudek ESLP ze dne 28. března 2017 ve věci č. 78103/14 – Fernandes de Oliveira proti Portugalsku</vt:lpstr>
      <vt:lpstr>Příklady odpovědnosti psychologa Rozsudek ESLP ze dne 28. března 2017 ve věci č. 78103/14 – Fernandes de Oliveira proti Portugalsku</vt:lpstr>
      <vt:lpstr>Příklady odpovědnosti psychologa Rozsudek ESLP ze dne 28. března 2017 ve věci č. 78103/14 – Fernandes de Oliveira proti Portugalsku</vt:lpstr>
      <vt:lpstr>Děkuji za pozornost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Právo v klinické psychologii</dc:title>
  <dc:creator>matej.stritesky@seznam.cz</dc:creator>
  <cp:lastModifiedBy>Matěj</cp:lastModifiedBy>
  <cp:revision>22</cp:revision>
  <dcterms:created xsi:type="dcterms:W3CDTF">2019-09-30T13:42:57Z</dcterms:created>
  <dcterms:modified xsi:type="dcterms:W3CDTF">2024-03-06T19:18:00Z</dcterms:modified>
</cp:coreProperties>
</file>