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43_FA9AFE15.xml" ContentType="application/vnd.ms-powerpoint.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351" r:id="rId3"/>
    <p:sldId id="353" r:id="rId4"/>
    <p:sldId id="258" r:id="rId5"/>
    <p:sldId id="342" r:id="rId6"/>
    <p:sldId id="343" r:id="rId7"/>
    <p:sldId id="345" r:id="rId8"/>
    <p:sldId id="346" r:id="rId9"/>
    <p:sldId id="344" r:id="rId10"/>
    <p:sldId id="347" r:id="rId11"/>
    <p:sldId id="348" r:id="rId12"/>
    <p:sldId id="349" r:id="rId13"/>
    <p:sldId id="350" r:id="rId14"/>
    <p:sldId id="341" r:id="rId15"/>
    <p:sldId id="257" r:id="rId16"/>
    <p:sldId id="259" r:id="rId17"/>
    <p:sldId id="260" r:id="rId18"/>
    <p:sldId id="261" r:id="rId19"/>
    <p:sldId id="262" r:id="rId20"/>
    <p:sldId id="263" r:id="rId21"/>
    <p:sldId id="264" r:id="rId22"/>
    <p:sldId id="265" r:id="rId23"/>
    <p:sldId id="306" r:id="rId24"/>
    <p:sldId id="266" r:id="rId25"/>
    <p:sldId id="267" r:id="rId26"/>
    <p:sldId id="340"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39" r:id="rId44"/>
    <p:sldId id="296" r:id="rId4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snapToGrid="0">
      <p:cViewPr varScale="1">
        <p:scale>
          <a:sx n="113" d="100"/>
          <a:sy n="113" d="100"/>
        </p:scale>
        <p:origin x="3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modernComment_143_FA9AFE15.xml><?xml version="1.0" encoding="utf-8"?>
<p188:cmLst xmlns:a="http://schemas.openxmlformats.org/drawingml/2006/main" xmlns:r="http://schemas.openxmlformats.org/officeDocument/2006/relationships" xmlns:p188="http://schemas.microsoft.com/office/powerpoint/2018/8/main">
  <p188:cm id="{0CA2B232-BACD-45FD-9D00-A5A7D0749A43}" authorId="{17DA9D7E-3791-40B6-C615-E6AE4252127E}" created="2024-02-10T20:45:22.867">
    <ac:txMkLst xmlns:ac="http://schemas.microsoft.com/office/drawing/2013/main/command">
      <pc:docMk xmlns:pc="http://schemas.microsoft.com/office/powerpoint/2013/main/command"/>
      <pc:sldMk xmlns:pc="http://schemas.microsoft.com/office/powerpoint/2013/main/command" cId="2715762987" sldId="339"/>
      <ac:spMk id="3" creationId="{116CDF85-A07C-37E6-5E7D-4481B533EFFF}"/>
      <ac:txMk cp="0" len="53">
        <ac:context len="710" hash="928782213"/>
      </ac:txMk>
    </ac:txMkLst>
    <p188:pos x="8848535" y="385763"/>
    <p188:txBody>
      <a:bodyPr/>
      <a:lstStyle/>
      <a:p>
        <a:r>
          <a:rPr lang="en-GB"/>
          <a:t>Utajený svěděk</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2/21/2024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1648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2/21/2024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73457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2/21/2024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5519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2/21/2024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7424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2/21/2024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40938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2/21/2024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97844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2/21/2024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5844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2/21/2024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5648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2/21/2024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56896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2/21/2024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41176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2/21/2024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89800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2/21/2024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4160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72" r:id="rId5"/>
    <p:sldLayoutId id="2147483666" r:id="rId6"/>
    <p:sldLayoutId id="2147483667" r:id="rId7"/>
    <p:sldLayoutId id="2147483668" r:id="rId8"/>
    <p:sldLayoutId id="2147483671" r:id="rId9"/>
    <p:sldLayoutId id="2147483669" r:id="rId10"/>
    <p:sldLayoutId id="2147483670"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slideslive.com/38893273/agrese-z-pohledu-psychiatrie?locale=en" TargetMode="External"/><Relationship Id="rId2" Type="http://schemas.openxmlformats.org/officeDocument/2006/relationships/hyperlink" Target="http://www.rozhlas.cz/dvojka/jaktovidi/_zprava/cyril-hoschl-k-tragedii-na-zdarske-skole-slo-o-chorobny-priznak-nikoli-o-zlou-vuli--141088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e-psycholog.eu/pdf/stritesky.pdf"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microsoft.com/office/2018/10/relationships/comments" Target="../comments/modernComment_143_FA9AF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youtube.com/watch?v=crtpAozyWu4" TargetMode="External"/><Relationship Id="rId2" Type="http://schemas.openxmlformats.org/officeDocument/2006/relationships/hyperlink" Target="https://www.youtube.co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zakonyprolidi.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24FF693-C9C1-4CFC-B8CA-628558FB9F65}"/>
              </a:ext>
            </a:extLst>
          </p:cNvPr>
          <p:cNvPicPr>
            <a:picLocks noChangeAspect="1"/>
          </p:cNvPicPr>
          <p:nvPr/>
        </p:nvPicPr>
        <p:blipFill rotWithShape="1">
          <a:blip r:embed="rId2">
            <a:alphaModFix amt="35000"/>
          </a:blip>
          <a:srcRect t="1607" b="4643"/>
          <a:stretch/>
        </p:blipFill>
        <p:spPr>
          <a:xfrm>
            <a:off x="-1" y="10"/>
            <a:ext cx="12191999" cy="6857990"/>
          </a:xfrm>
          <a:prstGeom prst="rect">
            <a:avLst/>
          </a:prstGeom>
        </p:spPr>
      </p:pic>
      <p:sp>
        <p:nvSpPr>
          <p:cNvPr id="2" name="Nadpis 1">
            <a:extLst>
              <a:ext uri="{FF2B5EF4-FFF2-40B4-BE49-F238E27FC236}">
                <a16:creationId xmlns:a16="http://schemas.microsoft.com/office/drawing/2014/main" id="{4AA6F682-2814-4B44-95D6-C956D1D19493}"/>
              </a:ext>
            </a:extLst>
          </p:cNvPr>
          <p:cNvSpPr>
            <a:spLocks noGrp="1"/>
          </p:cNvSpPr>
          <p:nvPr>
            <p:ph type="ctrTitle"/>
          </p:nvPr>
        </p:nvSpPr>
        <p:spPr>
          <a:xfrm>
            <a:off x="1097280" y="758952"/>
            <a:ext cx="10058400" cy="3566160"/>
          </a:xfrm>
        </p:spPr>
        <p:txBody>
          <a:bodyPr>
            <a:normAutofit/>
          </a:bodyPr>
          <a:lstStyle/>
          <a:p>
            <a:r>
              <a:rPr lang="cs-CZ">
                <a:solidFill>
                  <a:srgbClr val="FFFFFF"/>
                </a:solidFill>
              </a:rPr>
              <a:t>Právo v klinické psychologii</a:t>
            </a:r>
          </a:p>
        </p:txBody>
      </p:sp>
      <p:sp>
        <p:nvSpPr>
          <p:cNvPr id="3" name="Podnadpis 2">
            <a:extLst>
              <a:ext uri="{FF2B5EF4-FFF2-40B4-BE49-F238E27FC236}">
                <a16:creationId xmlns:a16="http://schemas.microsoft.com/office/drawing/2014/main" id="{5B619A9C-D160-48EA-A8AF-471DEC6B4EBE}"/>
              </a:ext>
            </a:extLst>
          </p:cNvPr>
          <p:cNvSpPr>
            <a:spLocks noGrp="1"/>
          </p:cNvSpPr>
          <p:nvPr>
            <p:ph type="subTitle" idx="1"/>
          </p:nvPr>
        </p:nvSpPr>
        <p:spPr>
          <a:xfrm>
            <a:off x="1100051" y="4645152"/>
            <a:ext cx="10058400" cy="1143000"/>
          </a:xfrm>
        </p:spPr>
        <p:txBody>
          <a:bodyPr>
            <a:normAutofit/>
          </a:bodyPr>
          <a:lstStyle/>
          <a:p>
            <a:r>
              <a:rPr lang="cs-CZ">
                <a:solidFill>
                  <a:srgbClr val="FFFFFF"/>
                </a:solidFill>
              </a:rPr>
              <a:t>Matěj Stříteský</a:t>
            </a:r>
          </a:p>
        </p:txBody>
      </p:sp>
      <p:cxnSp>
        <p:nvCxnSpPr>
          <p:cNvPr id="20" name="Straight Connector 19">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3817584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HIERARCHIE právních pravidel – Příklad</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85000" lnSpcReduction="20000"/>
          </a:bodyPr>
          <a:lstStyle/>
          <a:p>
            <a:pPr algn="just"/>
            <a:r>
              <a:rPr lang="cs-CZ" sz="2400" b="1" dirty="0">
                <a:solidFill>
                  <a:srgbClr val="000000"/>
                </a:solidFill>
                <a:latin typeface="Arial" panose="020B0604020202020204" pitchFamily="34" charset="0"/>
              </a:rPr>
              <a:t>Článek 26 Listiny základních práv a svobod</a:t>
            </a:r>
          </a:p>
          <a:p>
            <a:pPr algn="just"/>
            <a:r>
              <a:rPr lang="cs-CZ" sz="2000" b="1" i="0" dirty="0">
                <a:solidFill>
                  <a:srgbClr val="000000"/>
                </a:solidFill>
                <a:effectLst/>
                <a:latin typeface="Arial" panose="020B0604020202020204" pitchFamily="34" charset="0"/>
              </a:rPr>
              <a:t>(2)</a:t>
            </a:r>
            <a:r>
              <a:rPr lang="cs-CZ" sz="2000" b="0" i="0" dirty="0">
                <a:solidFill>
                  <a:srgbClr val="000000"/>
                </a:solidFill>
                <a:effectLst/>
                <a:latin typeface="Arial" panose="020B0604020202020204" pitchFamily="34" charset="0"/>
              </a:rPr>
              <a:t> Zákon může stanovit podmínky a omezení pro výkon určitých povolání nebo činností.</a:t>
            </a:r>
            <a:endParaRPr lang="cs-CZ" sz="2400" b="1" dirty="0">
              <a:solidFill>
                <a:srgbClr val="000000"/>
              </a:solidFill>
              <a:latin typeface="Arial" panose="020B0604020202020204" pitchFamily="34" charset="0"/>
            </a:endParaRPr>
          </a:p>
          <a:p>
            <a:pPr algn="just"/>
            <a:r>
              <a:rPr lang="cs-CZ" sz="2400" b="1" dirty="0">
                <a:solidFill>
                  <a:srgbClr val="000000"/>
                </a:solidFill>
                <a:latin typeface="Arial" panose="020B0604020202020204" pitchFamily="34" charset="0"/>
              </a:rPr>
              <a:t>§ 22 zákona o nelékařských zdravotnických povoláních</a:t>
            </a:r>
          </a:p>
          <a:p>
            <a:pPr algn="just"/>
            <a:r>
              <a:rPr lang="cs-CZ" sz="2400" b="1" i="0" dirty="0">
                <a:solidFill>
                  <a:srgbClr val="000000"/>
                </a:solidFill>
                <a:effectLst/>
                <a:latin typeface="Arial" panose="020B0604020202020204" pitchFamily="34" charset="0"/>
              </a:rPr>
              <a:t>(3)</a:t>
            </a:r>
            <a:r>
              <a:rPr lang="cs-CZ" sz="2400" b="0" i="0" dirty="0">
                <a:solidFill>
                  <a:srgbClr val="000000"/>
                </a:solidFill>
                <a:effectLst/>
                <a:latin typeface="Arial" panose="020B0604020202020204" pitchFamily="34" charset="0"/>
              </a:rPr>
              <a:t> Specializovaná způsobilost psychologa ve zdravotnictví se získává úspěšným </a:t>
            </a:r>
            <a:r>
              <a:rPr lang="cs-CZ" sz="2400" dirty="0">
                <a:solidFill>
                  <a:srgbClr val="000000"/>
                </a:solidFill>
                <a:latin typeface="Arial" panose="020B0604020202020204" pitchFamily="34" charset="0"/>
              </a:rPr>
              <a:t>dokončením</a:t>
            </a:r>
            <a:r>
              <a:rPr lang="cs-CZ" sz="2400" b="0" i="0" dirty="0">
                <a:solidFill>
                  <a:srgbClr val="000000"/>
                </a:solidFill>
                <a:effectLst/>
                <a:latin typeface="Arial" panose="020B0604020202020204" pitchFamily="34" charset="0"/>
              </a:rPr>
              <a:t> specializačního vzdělávání atestační zkouškou.</a:t>
            </a:r>
          </a:p>
          <a:p>
            <a:pPr algn="just"/>
            <a:r>
              <a:rPr lang="cs-CZ" sz="2400" b="1" i="0" dirty="0">
                <a:solidFill>
                  <a:srgbClr val="000000"/>
                </a:solidFill>
                <a:effectLst/>
                <a:latin typeface="Arial" panose="020B0604020202020204" pitchFamily="34" charset="0"/>
              </a:rPr>
              <a:t>Vyhláška o činnostech zdravotnických pracovníků a jiných odborných pracovníků, uvádí tři typy psychologů se specializovanou způsobilostí.</a:t>
            </a:r>
          </a:p>
          <a:p>
            <a:pPr algn="just"/>
            <a:r>
              <a:rPr lang="cs-CZ" sz="2400" dirty="0">
                <a:solidFill>
                  <a:srgbClr val="000000"/>
                </a:solidFill>
                <a:latin typeface="Arial" panose="020B0604020202020204" pitchFamily="34" charset="0"/>
              </a:rPr>
              <a:t>Dle vzdělávacích programů ministerstva musí mít dětský klinický psycholog a psychoterapeut dvě atestační zkoušky.</a:t>
            </a:r>
          </a:p>
          <a:p>
            <a:pPr algn="just"/>
            <a:r>
              <a:rPr lang="cs-CZ" sz="2400" b="1" dirty="0">
                <a:solidFill>
                  <a:srgbClr val="000000"/>
                </a:solidFill>
                <a:latin typeface="Arial" panose="020B0604020202020204" pitchFamily="34" charset="0"/>
              </a:rPr>
              <a:t>Jsou předpisy souladné?</a:t>
            </a:r>
          </a:p>
          <a:p>
            <a:pPr algn="just"/>
            <a:endParaRPr lang="cs-CZ" sz="2400" b="0" i="0" dirty="0">
              <a:solidFill>
                <a:srgbClr val="000000"/>
              </a:solidFill>
              <a:effectLst/>
              <a:latin typeface="Arial" panose="020B0604020202020204" pitchFamily="34" charset="0"/>
            </a:endParaRPr>
          </a:p>
          <a:p>
            <a:endParaRPr lang="en-GB" sz="3200" dirty="0"/>
          </a:p>
        </p:txBody>
      </p:sp>
    </p:spTree>
    <p:extLst>
      <p:ext uri="{BB962C8B-B14F-4D97-AF65-F5344CB8AC3E}">
        <p14:creationId xmlns:p14="http://schemas.microsoft.com/office/powerpoint/2010/main" val="1140776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Význam judikatury</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lnSpcReduction="10000"/>
          </a:bodyPr>
          <a:lstStyle/>
          <a:p>
            <a:pPr marL="0" indent="0">
              <a:buNone/>
            </a:pPr>
            <a:r>
              <a:rPr lang="cs-CZ" sz="3200" b="1" dirty="0"/>
              <a:t>Pravomocné rozhodnutí soudu je závazné pro strany soudního řízení.</a:t>
            </a:r>
          </a:p>
          <a:p>
            <a:r>
              <a:rPr lang="cs-CZ" sz="3200" dirty="0"/>
              <a:t>Soud však svým rozhodnutím v konkrétním sporu vytváří u ostatních adresátů pravidla, že v obdobném případu v budoucnu bude rozhodnuto obdobně.</a:t>
            </a:r>
          </a:p>
          <a:p>
            <a:pPr>
              <a:buFont typeface="Wingdings" panose="05000000000000000000" pitchFamily="2" charset="2"/>
              <a:buChar char="§"/>
            </a:pPr>
            <a:r>
              <a:rPr lang="cs-CZ" sz="3200" dirty="0"/>
              <a:t> princip právní jistoty.</a:t>
            </a:r>
          </a:p>
          <a:p>
            <a:pPr>
              <a:buFont typeface="Wingdings" panose="05000000000000000000" pitchFamily="2" charset="2"/>
              <a:buChar char="§"/>
            </a:pPr>
            <a:r>
              <a:rPr lang="cs-CZ" sz="3200" dirty="0"/>
              <a:t> princip rovnosti před zákonem.</a:t>
            </a:r>
            <a:endParaRPr lang="en-GB" sz="3200" dirty="0"/>
          </a:p>
        </p:txBody>
      </p:sp>
      <p:pic>
        <p:nvPicPr>
          <p:cNvPr id="9" name="Grafický objekt 8" descr="Váhy spravedlnosti obrys">
            <a:extLst>
              <a:ext uri="{FF2B5EF4-FFF2-40B4-BE49-F238E27FC236}">
                <a16:creationId xmlns:a16="http://schemas.microsoft.com/office/drawing/2014/main" id="{FD3FFC28-57A1-CE43-D92E-59909E16F8B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21890" y="4132514"/>
            <a:ext cx="2922310" cy="2922310"/>
          </a:xfrm>
          <a:prstGeom prst="rect">
            <a:avLst/>
          </a:prstGeom>
        </p:spPr>
      </p:pic>
    </p:spTree>
    <p:extLst>
      <p:ext uri="{BB962C8B-B14F-4D97-AF65-F5344CB8AC3E}">
        <p14:creationId xmlns:p14="http://schemas.microsoft.com/office/powerpoint/2010/main" val="186618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Právo soukromé a veřejné</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8" y="2286000"/>
            <a:ext cx="9720073" cy="1061049"/>
          </a:xfrm>
        </p:spPr>
        <p:txBody>
          <a:bodyPr>
            <a:normAutofit fontScale="55000" lnSpcReduction="20000"/>
          </a:bodyPr>
          <a:lstStyle/>
          <a:p>
            <a:pPr marL="0" indent="0">
              <a:buNone/>
            </a:pPr>
            <a:r>
              <a:rPr lang="cs-CZ" sz="3200" dirty="0"/>
              <a:t>V právu jako systému právních pravidel rozlišujeme 2 subsystémy, a to právo soukromé a veřejné. Rozdíl v subsystémech představuje přítomnost veřejné moci, pokud je moc přítomna a slabší účastník si nemůže vybrat, zda se jí  při naplňování svých práv podrobí, je potřeba moci nastavit pravidla.  </a:t>
            </a:r>
          </a:p>
          <a:p>
            <a:endParaRPr lang="en-GB" sz="3200" dirty="0"/>
          </a:p>
        </p:txBody>
      </p:sp>
      <p:sp>
        <p:nvSpPr>
          <p:cNvPr id="8" name="Zástupný obsah 2">
            <a:extLst>
              <a:ext uri="{FF2B5EF4-FFF2-40B4-BE49-F238E27FC236}">
                <a16:creationId xmlns:a16="http://schemas.microsoft.com/office/drawing/2014/main" id="{A1FBC7B3-CFF4-72F0-3846-90B507F0F05E}"/>
              </a:ext>
            </a:extLst>
          </p:cNvPr>
          <p:cNvSpPr txBox="1">
            <a:spLocks/>
          </p:cNvSpPr>
          <p:nvPr/>
        </p:nvSpPr>
        <p:spPr>
          <a:xfrm>
            <a:off x="1151671" y="3548217"/>
            <a:ext cx="4944330" cy="2724567"/>
          </a:xfrm>
          <a:prstGeom prst="rect">
            <a:avLst/>
          </a:prstGeom>
        </p:spPr>
        <p:txBody>
          <a:bodyPr vert="horz" lIns="45720" tIns="45720" rIns="45720" bIns="45720" rtlCol="0">
            <a:normAutofit fontScale="775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cs-CZ" b="1" dirty="0"/>
              <a:t>Soukromé právo:</a:t>
            </a:r>
          </a:p>
          <a:p>
            <a:pPr>
              <a:buFont typeface="Wingdings" panose="05000000000000000000" pitchFamily="2" charset="2"/>
              <a:buChar char="§"/>
            </a:pPr>
            <a:r>
              <a:rPr lang="cs-CZ" dirty="0"/>
              <a:t> Každý může činit, co není zákonem zakázáno, a nikdo nesmí být nucen činit, co zákon neukládá.</a:t>
            </a:r>
          </a:p>
          <a:p>
            <a:pPr>
              <a:buFont typeface="Wingdings" panose="05000000000000000000" pitchFamily="2" charset="2"/>
              <a:buChar char="§"/>
            </a:pPr>
            <a:r>
              <a:rPr lang="cs-CZ" dirty="0"/>
              <a:t> Chrání důstojnost a svobodu člověka i jeho přirozené právo brát se o vlastní štěstí a štěstí jeho rodiny nebo lidí jemu blízkých takovým způsobem, jenž nepůsobí bezdůvodně újmu druhým.</a:t>
            </a:r>
          </a:p>
          <a:p>
            <a:pPr>
              <a:buFont typeface="Wingdings" panose="05000000000000000000" pitchFamily="2" charset="2"/>
              <a:buChar char="§"/>
            </a:pPr>
            <a:r>
              <a:rPr lang="cs-CZ" dirty="0"/>
              <a:t> Každý má právo na ochranu svého života a zdraví, jakož i svobody, cti, důstojnosti a soukromí.</a:t>
            </a:r>
          </a:p>
          <a:p>
            <a:pPr>
              <a:buFont typeface="Wingdings" panose="05000000000000000000" pitchFamily="2" charset="2"/>
              <a:buChar char="§"/>
            </a:pPr>
            <a:r>
              <a:rPr lang="cs-CZ" dirty="0"/>
              <a:t> Daný slib zavazuje a smlouvy mají být splněny</a:t>
            </a:r>
          </a:p>
          <a:p>
            <a:pPr marL="0" indent="0">
              <a:buNone/>
            </a:pPr>
            <a:endParaRPr lang="cs-CZ" sz="3200" b="1" dirty="0"/>
          </a:p>
          <a:p>
            <a:pPr marL="0" indent="0">
              <a:buNone/>
            </a:pPr>
            <a:endParaRPr lang="en-GB" sz="3200" b="1" dirty="0"/>
          </a:p>
        </p:txBody>
      </p:sp>
      <p:sp>
        <p:nvSpPr>
          <p:cNvPr id="9" name="Zástupný obsah 2">
            <a:extLst>
              <a:ext uri="{FF2B5EF4-FFF2-40B4-BE49-F238E27FC236}">
                <a16:creationId xmlns:a16="http://schemas.microsoft.com/office/drawing/2014/main" id="{62F7EF92-EFC1-06C7-B3E1-E73D93CAC574}"/>
              </a:ext>
            </a:extLst>
          </p:cNvPr>
          <p:cNvSpPr txBox="1">
            <a:spLocks/>
          </p:cNvSpPr>
          <p:nvPr/>
        </p:nvSpPr>
        <p:spPr>
          <a:xfrm>
            <a:off x="6096000" y="3548216"/>
            <a:ext cx="4732494" cy="2724567"/>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cs-CZ" sz="1700" b="1" dirty="0"/>
              <a:t>Veřejné právo:</a:t>
            </a:r>
          </a:p>
          <a:p>
            <a:pPr>
              <a:lnSpc>
                <a:spcPct val="70000"/>
              </a:lnSpc>
              <a:buFont typeface="Wingdings" panose="05000000000000000000" pitchFamily="2" charset="2"/>
              <a:buChar char="§"/>
            </a:pPr>
            <a:r>
              <a:rPr lang="cs-CZ" sz="1700" dirty="0"/>
              <a:t> Státní moc lze uplatňovat jen v případech a v mezích stanovených zákonem, a to způsobem, který zákon stanoví.</a:t>
            </a:r>
          </a:p>
          <a:p>
            <a:pPr>
              <a:lnSpc>
                <a:spcPct val="70000"/>
              </a:lnSpc>
              <a:buFont typeface="Wingdings" panose="05000000000000000000" pitchFamily="2" charset="2"/>
              <a:buChar char="§"/>
            </a:pPr>
            <a:r>
              <a:rPr lang="cs-CZ" sz="1700" dirty="0"/>
              <a:t> Přiměřenost následků zásahu moci legitimním cílům, které sleduje.</a:t>
            </a:r>
          </a:p>
          <a:p>
            <a:pPr>
              <a:lnSpc>
                <a:spcPct val="70000"/>
              </a:lnSpc>
              <a:buFont typeface="Wingdings" panose="05000000000000000000" pitchFamily="2" charset="2"/>
              <a:buChar char="§"/>
            </a:pPr>
            <a:r>
              <a:rPr lang="cs-CZ" sz="1700" dirty="0"/>
              <a:t> Povinnost odůvodňovat své kroky (zákaz svévole)</a:t>
            </a:r>
          </a:p>
          <a:p>
            <a:pPr>
              <a:lnSpc>
                <a:spcPct val="70000"/>
              </a:lnSpc>
              <a:buFont typeface="Wingdings" panose="05000000000000000000" pitchFamily="2" charset="2"/>
              <a:buChar char="§"/>
            </a:pPr>
            <a:r>
              <a:rPr lang="cs-CZ" sz="1700" dirty="0"/>
              <a:t> Dbát o řádný proces.</a:t>
            </a:r>
          </a:p>
        </p:txBody>
      </p:sp>
    </p:spTree>
    <p:extLst>
      <p:ext uri="{BB962C8B-B14F-4D97-AF65-F5344CB8AC3E}">
        <p14:creationId xmlns:p14="http://schemas.microsoft.com/office/powerpoint/2010/main" val="271044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Právo soukromé a veřejné – příklady</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77500" lnSpcReduction="20000"/>
          </a:bodyPr>
          <a:lstStyle/>
          <a:p>
            <a:pPr>
              <a:buFont typeface="Wingdings" panose="05000000000000000000" pitchFamily="2" charset="2"/>
              <a:buChar char="§"/>
            </a:pPr>
            <a:r>
              <a:rPr lang="cs-CZ" sz="3200" dirty="0"/>
              <a:t> Právní vztah mezi zdravotníkem a pacientem – soukromé právo.</a:t>
            </a:r>
          </a:p>
          <a:p>
            <a:pPr>
              <a:buFont typeface="Wingdings" panose="05000000000000000000" pitchFamily="2" charset="2"/>
              <a:buChar char="§"/>
            </a:pPr>
            <a:r>
              <a:rPr lang="cs-CZ" sz="3200" dirty="0"/>
              <a:t> Právní vztah mezi zdravotníkem a jeho zaměstnavatelem – soukromé právo.</a:t>
            </a:r>
          </a:p>
          <a:p>
            <a:pPr>
              <a:buFont typeface="Wingdings" panose="05000000000000000000" pitchFamily="2" charset="2"/>
              <a:buChar char="§"/>
            </a:pPr>
            <a:r>
              <a:rPr lang="cs-CZ" sz="3200" dirty="0"/>
              <a:t> Právní vztah mezi úřadem vydávající oprávnění k poskytování zdravotních služeb a jejich poskytovatelem – veřejné právo.</a:t>
            </a:r>
          </a:p>
          <a:p>
            <a:pPr>
              <a:buFont typeface="Wingdings" panose="05000000000000000000" pitchFamily="2" charset="2"/>
              <a:buChar char="§"/>
            </a:pPr>
            <a:r>
              <a:rPr lang="cs-CZ" sz="3200" dirty="0"/>
              <a:t> Právní vztah mezi zdravotní pojišťovnou a poskytovatelem zdravotních služeb při uzavírání smlouvy o úhradě z veřejného zdravotního pojištění – soukromé právo. (usnesení Ústavního soudu I. ÚS 247/98)</a:t>
            </a:r>
          </a:p>
          <a:p>
            <a:pPr>
              <a:buFont typeface="Wingdings" panose="05000000000000000000" pitchFamily="2" charset="2"/>
              <a:buChar char="§"/>
            </a:pPr>
            <a:r>
              <a:rPr lang="cs-CZ" sz="3200" dirty="0"/>
              <a:t> Právní vztah mezi účastníkem </a:t>
            </a:r>
            <a:r>
              <a:rPr lang="cs-CZ" sz="3200" dirty="0" err="1"/>
              <a:t>předatestačního</a:t>
            </a:r>
            <a:r>
              <a:rPr lang="cs-CZ" sz="3200" dirty="0"/>
              <a:t> vzdělávání a subjektem, který tento vztah zajištuje – veřejné právo.</a:t>
            </a:r>
            <a:endParaRPr lang="en-GB" sz="3200" dirty="0"/>
          </a:p>
        </p:txBody>
      </p:sp>
    </p:spTree>
    <p:extLst>
      <p:ext uri="{BB962C8B-B14F-4D97-AF65-F5344CB8AC3E}">
        <p14:creationId xmlns:p14="http://schemas.microsoft.com/office/powerpoint/2010/main" val="1703707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6F374-A054-40D8-9B5F-86C1F903CD66}"/>
              </a:ext>
            </a:extLst>
          </p:cNvPr>
          <p:cNvSpPr>
            <a:spLocks noGrp="1"/>
          </p:cNvSpPr>
          <p:nvPr>
            <p:ph type="ctrTitle"/>
          </p:nvPr>
        </p:nvSpPr>
        <p:spPr/>
        <p:txBody>
          <a:bodyPr/>
          <a:lstStyle/>
          <a:p>
            <a:r>
              <a:rPr lang="cs-CZ" dirty="0">
                <a:effectLst>
                  <a:outerShdw blurRad="38100" dist="38100" dir="2700000" algn="tl">
                    <a:srgbClr val="000000">
                      <a:alpha val="43137"/>
                    </a:srgbClr>
                  </a:outerShdw>
                </a:effectLst>
              </a:rPr>
              <a:t>Duševní onemocnění a nebezpečnost</a:t>
            </a:r>
          </a:p>
        </p:txBody>
      </p:sp>
      <p:sp>
        <p:nvSpPr>
          <p:cNvPr id="3" name="Podnadpis 2">
            <a:extLst>
              <a:ext uri="{FF2B5EF4-FFF2-40B4-BE49-F238E27FC236}">
                <a16:creationId xmlns:a16="http://schemas.microsoft.com/office/drawing/2014/main" id="{145F1B96-1D25-4363-A5BE-FB14A16AC8F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4005053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E2EF05-FD21-45EF-98F2-2283C0AFE687}"/>
              </a:ext>
            </a:extLst>
          </p:cNvPr>
          <p:cNvSpPr>
            <a:spLocks noGrp="1"/>
          </p:cNvSpPr>
          <p:nvPr>
            <p:ph type="title"/>
          </p:nvPr>
        </p:nvSpPr>
        <p:spPr/>
        <p:txBody>
          <a:bodyPr/>
          <a:lstStyle/>
          <a:p>
            <a:r>
              <a:rPr lang="cs-CZ" dirty="0">
                <a:solidFill>
                  <a:schemeClr val="tx1"/>
                </a:solidFill>
                <a:effectLst>
                  <a:outerShdw blurRad="38100" dist="38100" dir="2700000" algn="tl">
                    <a:srgbClr val="C0C0C0"/>
                  </a:outerShdw>
                </a:effectLst>
              </a:rPr>
              <a:t>Duševní onemocnění a nebezpečnost</a:t>
            </a:r>
            <a:endParaRPr lang="cs-CZ" dirty="0"/>
          </a:p>
        </p:txBody>
      </p:sp>
      <p:sp>
        <p:nvSpPr>
          <p:cNvPr id="3" name="Zástupný obsah 2">
            <a:extLst>
              <a:ext uri="{FF2B5EF4-FFF2-40B4-BE49-F238E27FC236}">
                <a16:creationId xmlns:a16="http://schemas.microsoft.com/office/drawing/2014/main" id="{7A7199DF-5DD9-485C-8024-F48779B1967E}"/>
              </a:ext>
            </a:extLst>
          </p:cNvPr>
          <p:cNvSpPr>
            <a:spLocks noGrp="1"/>
          </p:cNvSpPr>
          <p:nvPr>
            <p:ph idx="1"/>
          </p:nvPr>
        </p:nvSpPr>
        <p:spPr/>
        <p:txBody>
          <a:bodyPr>
            <a:normAutofit/>
          </a:bodyPr>
          <a:lstStyle/>
          <a:p>
            <a:pPr>
              <a:buFont typeface="Wingdings" panose="05000000000000000000" pitchFamily="2" charset="2"/>
              <a:buChar char="q"/>
            </a:pPr>
            <a:r>
              <a:rPr lang="cs-CZ" sz="2800" dirty="0"/>
              <a:t> Duševně nemocný muž bodl v Brně svou matku nožem. </a:t>
            </a:r>
          </a:p>
          <a:p>
            <a:pPr>
              <a:buFont typeface="Wingdings" panose="05000000000000000000" pitchFamily="2" charset="2"/>
              <a:buChar char="q"/>
            </a:pPr>
            <a:r>
              <a:rPr lang="cs-CZ" sz="2800" dirty="0"/>
              <a:t> Paranoidní schizofrenik zavraždil svou přítelkyni po obrně.</a:t>
            </a:r>
          </a:p>
          <a:p>
            <a:pPr>
              <a:buFont typeface="Wingdings" panose="05000000000000000000" pitchFamily="2" charset="2"/>
              <a:buChar char="q"/>
            </a:pPr>
            <a:r>
              <a:rPr lang="cs-CZ" sz="2800" dirty="0"/>
              <a:t> Schizofrenik Robert </a:t>
            </a:r>
            <a:r>
              <a:rPr lang="cs-CZ" sz="2800" dirty="0" err="1"/>
              <a:t>Leicht</a:t>
            </a:r>
            <a:r>
              <a:rPr lang="cs-CZ" sz="2800" dirty="0"/>
              <a:t>: Holí utloukl Aleška</a:t>
            </a:r>
          </a:p>
          <a:p>
            <a:pPr>
              <a:buFont typeface="Wingdings" panose="05000000000000000000" pitchFamily="2" charset="2"/>
              <a:buChar char="q"/>
            </a:pPr>
            <a:r>
              <a:rPr lang="cs-CZ" sz="2800" dirty="0"/>
              <a:t> Schizofrenik v Kroměříži zkopal příbuzné, pak si vypíchl oko.</a:t>
            </a:r>
          </a:p>
          <a:p>
            <a:pPr>
              <a:buFont typeface="Wingdings" panose="05000000000000000000" pitchFamily="2" charset="2"/>
              <a:buChar char="q"/>
            </a:pPr>
            <a:r>
              <a:rPr lang="cs-CZ" sz="2800" dirty="0"/>
              <a:t> Kolik duševně nemocných se může změnit ve vraždící monstra?</a:t>
            </a:r>
          </a:p>
          <a:p>
            <a:r>
              <a:rPr lang="cs-CZ" sz="2800" b="1" dirty="0"/>
              <a:t>Co vede média k tvorbě tohoto obrazu duševně nemocných?</a:t>
            </a:r>
          </a:p>
          <a:p>
            <a:endParaRPr lang="cs-CZ" dirty="0"/>
          </a:p>
        </p:txBody>
      </p:sp>
    </p:spTree>
    <p:extLst>
      <p:ext uri="{BB962C8B-B14F-4D97-AF65-F5344CB8AC3E}">
        <p14:creationId xmlns:p14="http://schemas.microsoft.com/office/powerpoint/2010/main" val="3288071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2A8D38-B05D-43C6-B948-F53A11A91589}"/>
              </a:ext>
            </a:extLst>
          </p:cNvPr>
          <p:cNvSpPr>
            <a:spLocks noGrp="1"/>
          </p:cNvSpPr>
          <p:nvPr>
            <p:ph type="title"/>
          </p:nvPr>
        </p:nvSpPr>
        <p:spPr>
          <a:xfrm>
            <a:off x="1097280" y="286603"/>
            <a:ext cx="10058400" cy="1450757"/>
          </a:xfrm>
        </p:spPr>
        <p:txBody>
          <a:bodyPr>
            <a:normAutofit/>
          </a:bodyPr>
          <a:lstStyle/>
          <a:p>
            <a:r>
              <a:rPr lang="cs-CZ" dirty="0">
                <a:effectLst>
                  <a:outerShdw blurRad="38100" dist="38100" dir="2700000" algn="tl">
                    <a:srgbClr val="000000">
                      <a:alpha val="43137"/>
                    </a:srgbClr>
                  </a:outerShdw>
                </a:effectLst>
              </a:rPr>
              <a:t>Holubová (2015) výzkum na 1350 studentech VŠ</a:t>
            </a:r>
          </a:p>
        </p:txBody>
      </p:sp>
      <p:pic>
        <p:nvPicPr>
          <p:cNvPr id="4" name="Zástupný obsah 3">
            <a:extLst>
              <a:ext uri="{FF2B5EF4-FFF2-40B4-BE49-F238E27FC236}">
                <a16:creationId xmlns:a16="http://schemas.microsoft.com/office/drawing/2014/main" id="{91862D96-D794-4BC8-BC7E-CD583BBA4730}"/>
              </a:ext>
            </a:extLst>
          </p:cNvPr>
          <p:cNvPicPr>
            <a:picLocks noGrp="1" noChangeAspect="1"/>
          </p:cNvPicPr>
          <p:nvPr>
            <p:ph idx="1"/>
          </p:nvPr>
        </p:nvPicPr>
        <p:blipFill>
          <a:blip r:embed="rId2"/>
          <a:stretch>
            <a:fillRect/>
          </a:stretch>
        </p:blipFill>
        <p:spPr>
          <a:xfrm>
            <a:off x="2046515" y="2079172"/>
            <a:ext cx="7213600" cy="4127054"/>
          </a:xfrm>
          <a:prstGeom prst="rect">
            <a:avLst/>
          </a:prstGeom>
        </p:spPr>
      </p:pic>
    </p:spTree>
    <p:extLst>
      <p:ext uri="{BB962C8B-B14F-4D97-AF65-F5344CB8AC3E}">
        <p14:creationId xmlns:p14="http://schemas.microsoft.com/office/powerpoint/2010/main" val="833719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7B09F9-4101-4024-8972-2B14D9B065B3}"/>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Duševně nemocný je častěji obětí násilí než jeho pachatelem</a:t>
            </a:r>
          </a:p>
        </p:txBody>
      </p:sp>
      <p:sp>
        <p:nvSpPr>
          <p:cNvPr id="3" name="Zástupný obsah 2">
            <a:extLst>
              <a:ext uri="{FF2B5EF4-FFF2-40B4-BE49-F238E27FC236}">
                <a16:creationId xmlns:a16="http://schemas.microsoft.com/office/drawing/2014/main" id="{F0C63C45-C9E4-485A-9D78-F606AC8B4DEF}"/>
              </a:ext>
            </a:extLst>
          </p:cNvPr>
          <p:cNvSpPr>
            <a:spLocks noGrp="1"/>
          </p:cNvSpPr>
          <p:nvPr>
            <p:ph idx="1"/>
          </p:nvPr>
        </p:nvSpPr>
        <p:spPr/>
        <p:txBody>
          <a:bodyPr>
            <a:normAutofit/>
          </a:bodyPr>
          <a:lstStyle/>
          <a:p>
            <a:pPr>
              <a:buFont typeface="Wingdings" panose="05000000000000000000" pitchFamily="2" charset="2"/>
              <a:buChar char="q"/>
            </a:pPr>
            <a:r>
              <a:rPr lang="cs-CZ" sz="2800" dirty="0"/>
              <a:t> Duševně nemocní, a to i psychotičtí, jsou spíš častěji obětmi násilí než jeho pachateli. (</a:t>
            </a:r>
            <a:r>
              <a:rPr lang="cs-CZ" sz="2800" dirty="0" err="1"/>
              <a:t>Höshl</a:t>
            </a:r>
            <a:r>
              <a:rPr lang="cs-CZ" sz="2800" dirty="0"/>
              <a:t>, 2014)</a:t>
            </a:r>
          </a:p>
          <a:p>
            <a:pPr>
              <a:buFont typeface="Wingdings" panose="05000000000000000000" pitchFamily="2" charset="2"/>
              <a:buChar char="q"/>
            </a:pPr>
            <a:r>
              <a:rPr lang="cs-CZ" sz="2800" dirty="0"/>
              <a:t> Pouze 1 % obětí trestných činů je přesvědčeno, že pachatel je napadl, protože trpěl duševním onemocněním. (BBC, 2015)</a:t>
            </a:r>
          </a:p>
          <a:p>
            <a:pPr>
              <a:buFont typeface="Wingdings" panose="05000000000000000000" pitchFamily="2" charset="2"/>
              <a:buChar char="q"/>
            </a:pPr>
            <a:r>
              <a:rPr lang="cs-CZ" sz="2800" dirty="0"/>
              <a:t> Duševně nemocní se stávají násobně častěji oběťmi jak majetkových tak násilných trestných činů (</a:t>
            </a:r>
            <a:r>
              <a:rPr lang="cs-CZ" sz="2800" dirty="0" err="1"/>
              <a:t>Maniglio</a:t>
            </a:r>
            <a:r>
              <a:rPr lang="cs-CZ" sz="2800" dirty="0"/>
              <a:t>, 2009)</a:t>
            </a:r>
          </a:p>
          <a:p>
            <a:pPr marL="0" indent="0">
              <a:buNone/>
            </a:pPr>
            <a:r>
              <a:rPr lang="cs-CZ" sz="2800" b="1" dirty="0"/>
              <a:t>Každé duševní onemocnění ale není stejné?</a:t>
            </a:r>
          </a:p>
          <a:p>
            <a:endParaRPr lang="cs-CZ" dirty="0"/>
          </a:p>
        </p:txBody>
      </p:sp>
    </p:spTree>
    <p:extLst>
      <p:ext uri="{BB962C8B-B14F-4D97-AF65-F5344CB8AC3E}">
        <p14:creationId xmlns:p14="http://schemas.microsoft.com/office/powerpoint/2010/main" val="2053722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03E4E6-5AD6-457D-A3F8-F9F5041BD1A6}"/>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B57D137D-1D9F-4B5C-B80A-C415B3B7B0B3}"/>
              </a:ext>
            </a:extLst>
          </p:cNvPr>
          <p:cNvSpPr>
            <a:spLocks noGrp="1"/>
          </p:cNvSpPr>
          <p:nvPr>
            <p:ph idx="1"/>
          </p:nvPr>
        </p:nvSpPr>
        <p:spPr/>
        <p:txBody>
          <a:bodyPr>
            <a:normAutofit lnSpcReduction="10000"/>
          </a:bodyPr>
          <a:lstStyle/>
          <a:p>
            <a:pPr>
              <a:buFont typeface="Wingdings" panose="05000000000000000000" pitchFamily="2" charset="2"/>
              <a:buChar char="q"/>
            </a:pPr>
            <a:r>
              <a:rPr lang="cs-CZ" sz="2800" dirty="0"/>
              <a:t> </a:t>
            </a:r>
            <a:r>
              <a:rPr lang="cs-CZ" sz="2800" dirty="0" err="1"/>
              <a:t>Fazel</a:t>
            </a:r>
            <a:r>
              <a:rPr lang="cs-CZ" sz="2800" dirty="0"/>
              <a:t> et al. (2009)</a:t>
            </a:r>
          </a:p>
          <a:p>
            <a:pPr>
              <a:buFont typeface="Wingdings" panose="05000000000000000000" pitchFamily="2" charset="2"/>
              <a:buChar char="q"/>
            </a:pPr>
            <a:r>
              <a:rPr lang="cs-CZ" sz="2800" dirty="0"/>
              <a:t> Meta analýza 20ti studií, které dohromady zkoumaly 18.423 osob</a:t>
            </a:r>
          </a:p>
          <a:p>
            <a:pPr>
              <a:buFont typeface="Wingdings" panose="05000000000000000000" pitchFamily="2" charset="2"/>
              <a:buChar char="q"/>
            </a:pPr>
            <a:r>
              <a:rPr lang="cs-CZ" sz="2800" dirty="0"/>
              <a:t> Byl zjištěn pozitivní vztah mezi psychotickým onemocněním a násilnou trestnou činností</a:t>
            </a:r>
          </a:p>
          <a:p>
            <a:pPr>
              <a:buFont typeface="Wingdings" panose="05000000000000000000" pitchFamily="2" charset="2"/>
              <a:buChar char="q"/>
            </a:pPr>
            <a:r>
              <a:rPr lang="cs-CZ" sz="2800" dirty="0"/>
              <a:t> Nicméně je zde řada mediátorů, které tento vztah ovlivňují, např. užívání návykových látek, častější bezdomovectví mezi lidmi s duševním onemocněním, frustrace, častější napadání ze strany okolí …</a:t>
            </a:r>
          </a:p>
        </p:txBody>
      </p:sp>
    </p:spTree>
    <p:extLst>
      <p:ext uri="{BB962C8B-B14F-4D97-AF65-F5344CB8AC3E}">
        <p14:creationId xmlns:p14="http://schemas.microsoft.com/office/powerpoint/2010/main" val="3019775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B3573B-2AE0-464A-ACB6-4FCB07115062}"/>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0848B908-5598-4B0B-B048-B340078D2ED6}"/>
              </a:ext>
            </a:extLst>
          </p:cNvPr>
          <p:cNvSpPr>
            <a:spLocks noGrp="1"/>
          </p:cNvSpPr>
          <p:nvPr>
            <p:ph idx="1"/>
          </p:nvPr>
        </p:nvSpPr>
        <p:spPr/>
        <p:txBody>
          <a:bodyPr/>
          <a:lstStyle/>
          <a:p>
            <a:pPr marL="0" indent="0">
              <a:buNone/>
            </a:pPr>
            <a:r>
              <a:rPr lang="cs-CZ" sz="2800" b="1" dirty="0" err="1"/>
              <a:t>Swanson</a:t>
            </a:r>
            <a:r>
              <a:rPr lang="cs-CZ" sz="2800" b="1" dirty="0"/>
              <a:t> et al. (1990)</a:t>
            </a:r>
          </a:p>
          <a:p>
            <a:pPr marL="0" indent="0">
              <a:buNone/>
            </a:pPr>
            <a:r>
              <a:rPr lang="cs-CZ" sz="2800" dirty="0"/>
              <a:t>Alkoholici se násilného chování dopouští 2x častěji než schizofrenici</a:t>
            </a:r>
          </a:p>
          <a:p>
            <a:pPr marL="0" indent="0">
              <a:buNone/>
            </a:pPr>
            <a:r>
              <a:rPr lang="cs-CZ" sz="2800" dirty="0"/>
              <a:t>Uživatelé tvrdých drog téměř třikrát častěji</a:t>
            </a:r>
          </a:p>
          <a:p>
            <a:pPr marL="0" indent="0">
              <a:buNone/>
            </a:pPr>
            <a:endParaRPr lang="cs-CZ" dirty="0"/>
          </a:p>
        </p:txBody>
      </p:sp>
    </p:spTree>
    <p:extLst>
      <p:ext uri="{BB962C8B-B14F-4D97-AF65-F5344CB8AC3E}">
        <p14:creationId xmlns:p14="http://schemas.microsoft.com/office/powerpoint/2010/main" val="247666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Obsah kurzu</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numCol="2">
            <a:normAutofit fontScale="77500" lnSpcReduction="20000"/>
          </a:bodyPr>
          <a:lstStyle/>
          <a:p>
            <a:r>
              <a:rPr lang="cs-CZ" sz="2800" dirty="0"/>
              <a:t>1) Duševní onemocnění a nebezpečnost + mlčenlivost</a:t>
            </a:r>
          </a:p>
          <a:p>
            <a:r>
              <a:rPr lang="cs-CZ" sz="2800" dirty="0"/>
              <a:t>2) Mlčenlivost + odpovědnost psychologa</a:t>
            </a:r>
          </a:p>
          <a:p>
            <a:r>
              <a:rPr lang="cs-CZ" sz="2800" dirty="0"/>
              <a:t>3) Nezletilý pacient, pacient s omezenou svéprávností a postupy bez souhlasu pacienta</a:t>
            </a:r>
          </a:p>
          <a:p>
            <a:r>
              <a:rPr lang="cs-CZ" sz="2800" dirty="0"/>
              <a:t>4) Obživa pomáhajícím rozhovorem + systém podpory pro lidi s duševním onemocněním</a:t>
            </a:r>
          </a:p>
          <a:p>
            <a:r>
              <a:rPr lang="cs-CZ" sz="2800" dirty="0"/>
              <a:t>5) Test</a:t>
            </a:r>
          </a:p>
          <a:p>
            <a:r>
              <a:rPr lang="cs-CZ" sz="2800" b="1" dirty="0"/>
              <a:t>Požadavky</a:t>
            </a:r>
          </a:p>
          <a:p>
            <a:r>
              <a:rPr lang="cs-CZ" sz="2800" dirty="0"/>
              <a:t>Max. 1 neomluvená absence</a:t>
            </a:r>
          </a:p>
          <a:p>
            <a:r>
              <a:rPr lang="cs-CZ" sz="2800" dirty="0"/>
              <a:t>Závěrečný test 30 otázek</a:t>
            </a:r>
          </a:p>
          <a:p>
            <a:r>
              <a:rPr lang="cs-CZ" sz="2800" dirty="0"/>
              <a:t>Aspoň 20 správně</a:t>
            </a:r>
          </a:p>
          <a:p>
            <a:r>
              <a:rPr lang="cs-CZ" sz="2800" dirty="0"/>
              <a:t>Jen jedná správná odpověď</a:t>
            </a:r>
          </a:p>
          <a:p>
            <a:r>
              <a:rPr lang="cs-CZ" sz="2800" dirty="0"/>
              <a:t>Možnost zajistit online připojení</a:t>
            </a:r>
          </a:p>
          <a:p>
            <a:endParaRPr lang="cs-CZ" sz="2800" dirty="0"/>
          </a:p>
          <a:p>
            <a:endParaRPr lang="cs-CZ" sz="2800" dirty="0"/>
          </a:p>
        </p:txBody>
      </p:sp>
    </p:spTree>
    <p:extLst>
      <p:ext uri="{BB962C8B-B14F-4D97-AF65-F5344CB8AC3E}">
        <p14:creationId xmlns:p14="http://schemas.microsoft.com/office/powerpoint/2010/main" val="2292337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6BAE05-4518-40D0-AB52-00AAA7051BBC}"/>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Schizofrenie a násilí</a:t>
            </a:r>
          </a:p>
        </p:txBody>
      </p:sp>
      <p:sp>
        <p:nvSpPr>
          <p:cNvPr id="3" name="Zástupný obsah 2">
            <a:extLst>
              <a:ext uri="{FF2B5EF4-FFF2-40B4-BE49-F238E27FC236}">
                <a16:creationId xmlns:a16="http://schemas.microsoft.com/office/drawing/2014/main" id="{50ED1A98-9DAD-47F4-B227-3780D6BEE224}"/>
              </a:ext>
            </a:extLst>
          </p:cNvPr>
          <p:cNvSpPr>
            <a:spLocks noGrp="1"/>
          </p:cNvSpPr>
          <p:nvPr>
            <p:ph idx="1"/>
          </p:nvPr>
        </p:nvSpPr>
        <p:spPr/>
        <p:txBody>
          <a:bodyPr>
            <a:normAutofit lnSpcReduction="10000"/>
          </a:bodyPr>
          <a:lstStyle/>
          <a:p>
            <a:pPr marL="0" indent="0">
              <a:buNone/>
            </a:pPr>
            <a:r>
              <a:rPr lang="cs-CZ" sz="2800" dirty="0" err="1"/>
              <a:t>Vevera</a:t>
            </a:r>
            <a:r>
              <a:rPr lang="cs-CZ" sz="2800" dirty="0"/>
              <a:t> (2015) výzkum proveden na 158 pacientech, kteří byli srovnání s lidmi bez duševního onemocnění stejného věku, pohlaví a vzdělání.</a:t>
            </a:r>
          </a:p>
          <a:p>
            <a:pPr marL="0" indent="0">
              <a:buNone/>
            </a:pPr>
            <a:r>
              <a:rPr lang="cs-CZ" sz="2800" dirty="0"/>
              <a:t>42% pacientů (muži) se schizofrenií uvedlo, že se v posledním roce před hospitalizací dopustila násilného chování, v běžné populaci to bylo 16%. (ženy 39% a 14%)</a:t>
            </a:r>
          </a:p>
          <a:p>
            <a:pPr marL="0" indent="0">
              <a:buNone/>
            </a:pPr>
            <a:r>
              <a:rPr lang="cs-CZ" sz="2800" dirty="0"/>
              <a:t>29% pacientů (muži) se schizofrenií uvedlo, že se v posledním roce  stalo obětí násilí v běžné populaci to bylo 20%. (ženy 37% a 17%)</a:t>
            </a:r>
          </a:p>
          <a:p>
            <a:endParaRPr lang="cs-CZ" dirty="0"/>
          </a:p>
        </p:txBody>
      </p:sp>
    </p:spTree>
    <p:extLst>
      <p:ext uri="{BB962C8B-B14F-4D97-AF65-F5344CB8AC3E}">
        <p14:creationId xmlns:p14="http://schemas.microsoft.com/office/powerpoint/2010/main" val="826947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55828B-F9E7-43F5-82AE-2168D1C5D99A}"/>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4AD57DF1-6667-4038-81FD-9749AC9FB83A}"/>
              </a:ext>
            </a:extLst>
          </p:cNvPr>
          <p:cNvSpPr>
            <a:spLocks noGrp="1"/>
          </p:cNvSpPr>
          <p:nvPr>
            <p:ph idx="1"/>
          </p:nvPr>
        </p:nvSpPr>
        <p:spPr/>
        <p:txBody>
          <a:bodyPr/>
          <a:lstStyle/>
          <a:p>
            <a:pPr marL="0" indent="0">
              <a:buNone/>
            </a:pPr>
            <a:r>
              <a:rPr lang="cs-CZ" sz="2800" dirty="0"/>
              <a:t>Laická představa nebezpečnosti „pouličních šílenců“ je mylná. </a:t>
            </a:r>
          </a:p>
          <a:p>
            <a:pPr marL="0" indent="0">
              <a:buNone/>
            </a:pPr>
            <a:r>
              <a:rPr lang="cs-CZ" sz="2800" dirty="0"/>
              <a:t>Drtivá většina násilných trestných činů byla u skupiny 1 316 pacientů, propuštěných z akutních psychiatrických oddělení a u kontrolní skupiny 519 osob ze stejné komunity, namířena proti rodinným příslušníkům a přátelům a odehrála se doma. (</a:t>
            </a:r>
            <a:r>
              <a:rPr lang="cs-CZ" sz="2800" dirty="0" err="1"/>
              <a:t>Steadman</a:t>
            </a:r>
            <a:r>
              <a:rPr lang="cs-CZ" sz="2800" dirty="0"/>
              <a:t> et al., 1998)</a:t>
            </a:r>
          </a:p>
          <a:p>
            <a:endParaRPr lang="cs-CZ" dirty="0"/>
          </a:p>
        </p:txBody>
      </p:sp>
    </p:spTree>
    <p:extLst>
      <p:ext uri="{BB962C8B-B14F-4D97-AF65-F5344CB8AC3E}">
        <p14:creationId xmlns:p14="http://schemas.microsoft.com/office/powerpoint/2010/main" val="1225009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02888C-FD10-4A42-8FA8-43F718260A85}"/>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C4131495-8CFC-47F1-8455-369297AF8A62}"/>
              </a:ext>
            </a:extLst>
          </p:cNvPr>
          <p:cNvSpPr>
            <a:spLocks noGrp="1"/>
          </p:cNvSpPr>
          <p:nvPr>
            <p:ph idx="1"/>
          </p:nvPr>
        </p:nvSpPr>
        <p:spPr/>
        <p:txBody>
          <a:bodyPr/>
          <a:lstStyle/>
          <a:p>
            <a:pPr marL="0" indent="0">
              <a:buNone/>
            </a:pPr>
            <a:r>
              <a:rPr lang="cs-CZ" sz="2800" dirty="0" err="1"/>
              <a:t>Vevera</a:t>
            </a:r>
            <a:r>
              <a:rPr lang="cs-CZ" sz="2800" dirty="0"/>
              <a:t> (2015)</a:t>
            </a:r>
          </a:p>
          <a:p>
            <a:pPr marL="0" indent="0">
              <a:buNone/>
            </a:pPr>
            <a:r>
              <a:rPr lang="cs-CZ" sz="2800" dirty="0"/>
              <a:t>47% násilného chování proti rodině</a:t>
            </a:r>
          </a:p>
          <a:p>
            <a:pPr marL="0" indent="0">
              <a:buNone/>
            </a:pPr>
            <a:r>
              <a:rPr lang="cs-CZ" sz="2800" dirty="0"/>
              <a:t>27 % násilného chování proti personálu</a:t>
            </a:r>
          </a:p>
          <a:p>
            <a:pPr marL="0" indent="0">
              <a:buNone/>
            </a:pPr>
            <a:r>
              <a:rPr lang="cs-CZ" sz="2800" dirty="0"/>
              <a:t>61 % násilného chování je vyvoláno vnějším impulzem v kombinaci se zvýšenou impulzivitou způsobenou duševním onemocněním.</a:t>
            </a:r>
          </a:p>
          <a:p>
            <a:endParaRPr lang="cs-CZ" dirty="0"/>
          </a:p>
        </p:txBody>
      </p:sp>
    </p:spTree>
    <p:extLst>
      <p:ext uri="{BB962C8B-B14F-4D97-AF65-F5344CB8AC3E}">
        <p14:creationId xmlns:p14="http://schemas.microsoft.com/office/powerpoint/2010/main" val="2792201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02888C-FD10-4A42-8FA8-43F718260A85}"/>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C4131495-8CFC-47F1-8455-369297AF8A62}"/>
              </a:ext>
            </a:extLst>
          </p:cNvPr>
          <p:cNvSpPr>
            <a:spLocks noGrp="1"/>
          </p:cNvSpPr>
          <p:nvPr>
            <p:ph idx="1"/>
          </p:nvPr>
        </p:nvSpPr>
        <p:spPr/>
        <p:txBody>
          <a:bodyPr/>
          <a:lstStyle/>
          <a:p>
            <a:r>
              <a:rPr lang="cs-CZ" sz="2000" b="1" dirty="0"/>
              <a:t>Stříteský (2019)</a:t>
            </a:r>
          </a:p>
          <a:p>
            <a:endParaRPr lang="cs-CZ" dirty="0"/>
          </a:p>
        </p:txBody>
      </p:sp>
      <p:pic>
        <p:nvPicPr>
          <p:cNvPr id="4" name="Obrázek 3">
            <a:extLst>
              <a:ext uri="{FF2B5EF4-FFF2-40B4-BE49-F238E27FC236}">
                <a16:creationId xmlns:a16="http://schemas.microsoft.com/office/drawing/2014/main" id="{C8786169-34D3-4DC4-BCBD-F1BDE73777EE}"/>
              </a:ext>
            </a:extLst>
          </p:cNvPr>
          <p:cNvPicPr>
            <a:picLocks noChangeAspect="1"/>
          </p:cNvPicPr>
          <p:nvPr/>
        </p:nvPicPr>
        <p:blipFill>
          <a:blip r:embed="rId2"/>
          <a:stretch>
            <a:fillRect/>
          </a:stretch>
        </p:blipFill>
        <p:spPr>
          <a:xfrm>
            <a:off x="1718571" y="2552323"/>
            <a:ext cx="5966881" cy="3457002"/>
          </a:xfrm>
          <a:prstGeom prst="rect">
            <a:avLst/>
          </a:prstGeom>
        </p:spPr>
      </p:pic>
    </p:spTree>
    <p:extLst>
      <p:ext uri="{BB962C8B-B14F-4D97-AF65-F5344CB8AC3E}">
        <p14:creationId xmlns:p14="http://schemas.microsoft.com/office/powerpoint/2010/main" val="2068354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5F0FBC-8D06-4F9C-90E0-F43DCA4B3FDD}"/>
              </a:ext>
            </a:extLst>
          </p:cNvPr>
          <p:cNvSpPr>
            <a:spLocks noGrp="1"/>
          </p:cNvSpPr>
          <p:nvPr>
            <p:ph type="title"/>
          </p:nvPr>
        </p:nvSpPr>
        <p:spPr/>
        <p:txBody>
          <a:bodyPr/>
          <a:lstStyle/>
          <a:p>
            <a:r>
              <a:rPr lang="cs-CZ" dirty="0">
                <a:effectLst>
                  <a:outerShdw blurRad="38100" dist="38100" dir="2700000" algn="tl">
                    <a:srgbClr val="C0C0C0"/>
                  </a:outerShdw>
                </a:effectLst>
              </a:rPr>
              <a:t>Schizofrenie a násilí</a:t>
            </a:r>
            <a:endParaRPr lang="cs-CZ" dirty="0"/>
          </a:p>
        </p:txBody>
      </p:sp>
      <p:sp>
        <p:nvSpPr>
          <p:cNvPr id="3" name="Zástupný obsah 2">
            <a:extLst>
              <a:ext uri="{FF2B5EF4-FFF2-40B4-BE49-F238E27FC236}">
                <a16:creationId xmlns:a16="http://schemas.microsoft.com/office/drawing/2014/main" id="{4ADE9EA3-EFB5-45CC-8ACD-DBBC3566E000}"/>
              </a:ext>
            </a:extLst>
          </p:cNvPr>
          <p:cNvSpPr>
            <a:spLocks noGrp="1"/>
          </p:cNvSpPr>
          <p:nvPr>
            <p:ph idx="1"/>
          </p:nvPr>
        </p:nvSpPr>
        <p:spPr/>
        <p:txBody>
          <a:bodyPr>
            <a:normAutofit lnSpcReduction="10000"/>
          </a:bodyPr>
          <a:lstStyle/>
          <a:p>
            <a:pPr>
              <a:buFont typeface="Wingdings" panose="05000000000000000000" pitchFamily="2" charset="2"/>
              <a:buChar char="q"/>
            </a:pPr>
            <a:r>
              <a:rPr lang="cs-CZ" sz="2800" dirty="0"/>
              <a:t> Lidé s duševním onemocněním jsou častěji obětí trestných činů než pachateli.</a:t>
            </a:r>
          </a:p>
          <a:p>
            <a:pPr>
              <a:buFont typeface="Wingdings" panose="05000000000000000000" pitchFamily="2" charset="2"/>
              <a:buChar char="q"/>
            </a:pPr>
            <a:r>
              <a:rPr lang="cs-CZ" sz="2800" dirty="0"/>
              <a:t> Samo duševní onemocnění často není hlavní faktor, který k trestné činnosti vede, je zde řada dalších vlivů.</a:t>
            </a:r>
          </a:p>
          <a:p>
            <a:pPr>
              <a:buFont typeface="Wingdings" panose="05000000000000000000" pitchFamily="2" charset="2"/>
              <a:buChar char="q"/>
            </a:pPr>
            <a:r>
              <a:rPr lang="cs-CZ" sz="2800" dirty="0"/>
              <a:t> Obraz duševně nemocných jako násilnických a nevyzpytatelných individuí neodpovídá realitě.</a:t>
            </a:r>
          </a:p>
          <a:p>
            <a:pPr marL="0" indent="0">
              <a:buNone/>
            </a:pPr>
            <a:r>
              <a:rPr lang="cs-CZ" sz="2800" dirty="0"/>
              <a:t>Duševní onemocnění je závažným onemocněním a stejně jako jiná závažná onemocnění si bude vybírat daň na životech a zdraví.</a:t>
            </a:r>
          </a:p>
          <a:p>
            <a:pPr marL="0" indent="0">
              <a:buNone/>
            </a:pPr>
            <a:endParaRPr lang="cs-CZ" dirty="0"/>
          </a:p>
        </p:txBody>
      </p:sp>
    </p:spTree>
    <p:extLst>
      <p:ext uri="{BB962C8B-B14F-4D97-AF65-F5344CB8AC3E}">
        <p14:creationId xmlns:p14="http://schemas.microsoft.com/office/powerpoint/2010/main" val="343721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215D2D-56C2-4E16-A939-6586BA07ECE0}"/>
              </a:ext>
            </a:extLst>
          </p:cNvPr>
          <p:cNvSpPr>
            <a:spLocks noGrp="1"/>
          </p:cNvSpPr>
          <p:nvPr>
            <p:ph type="title"/>
          </p:nvPr>
        </p:nvSpPr>
        <p:spPr/>
        <p:txBody>
          <a:bodyPr/>
          <a:lstStyle/>
          <a:p>
            <a:r>
              <a:rPr lang="cs-CZ" dirty="0">
                <a:effectLst>
                  <a:outerShdw blurRad="38100" dist="38100" dir="2700000" algn="tl">
                    <a:srgbClr val="000000">
                      <a:alpha val="43137"/>
                    </a:srgbClr>
                  </a:outerShdw>
                </a:effectLst>
              </a:rPr>
              <a:t>Zdroje</a:t>
            </a:r>
          </a:p>
        </p:txBody>
      </p:sp>
      <p:sp>
        <p:nvSpPr>
          <p:cNvPr id="3" name="Zástupný obsah 2">
            <a:extLst>
              <a:ext uri="{FF2B5EF4-FFF2-40B4-BE49-F238E27FC236}">
                <a16:creationId xmlns:a16="http://schemas.microsoft.com/office/drawing/2014/main" id="{0313D429-3BE5-401E-811F-D629CBFC159E}"/>
              </a:ext>
            </a:extLst>
          </p:cNvPr>
          <p:cNvSpPr>
            <a:spLocks noGrp="1"/>
          </p:cNvSpPr>
          <p:nvPr>
            <p:ph idx="1"/>
          </p:nvPr>
        </p:nvSpPr>
        <p:spPr/>
        <p:txBody>
          <a:bodyPr>
            <a:normAutofit fontScale="70000" lnSpcReduction="20000"/>
          </a:bodyPr>
          <a:lstStyle/>
          <a:p>
            <a:pPr marL="285750" indent="-285750">
              <a:buFont typeface="Arial" panose="020B0604020202020204" pitchFamily="34" charset="0"/>
              <a:buChar char="•"/>
            </a:pPr>
            <a:r>
              <a:rPr lang="cs-CZ" dirty="0" err="1"/>
              <a:t>Fazel</a:t>
            </a:r>
            <a:r>
              <a:rPr lang="cs-CZ" dirty="0"/>
              <a:t> S, </a:t>
            </a:r>
            <a:r>
              <a:rPr lang="cs-CZ" dirty="0" err="1"/>
              <a:t>Gulati</a:t>
            </a:r>
            <a:r>
              <a:rPr lang="cs-CZ" dirty="0"/>
              <a:t> G, </a:t>
            </a:r>
            <a:r>
              <a:rPr lang="cs-CZ" dirty="0" err="1"/>
              <a:t>Linsell</a:t>
            </a:r>
            <a:r>
              <a:rPr lang="cs-CZ" dirty="0"/>
              <a:t> L, </a:t>
            </a:r>
            <a:r>
              <a:rPr lang="cs-CZ" dirty="0" err="1"/>
              <a:t>Geddes</a:t>
            </a:r>
            <a:r>
              <a:rPr lang="cs-CZ" dirty="0"/>
              <a:t> JR, </a:t>
            </a:r>
            <a:r>
              <a:rPr lang="cs-CZ" dirty="0" err="1"/>
              <a:t>Grann</a:t>
            </a:r>
            <a:r>
              <a:rPr lang="cs-CZ" dirty="0"/>
              <a:t> M (2009) </a:t>
            </a:r>
            <a:r>
              <a:rPr lang="cs-CZ" dirty="0" err="1"/>
              <a:t>Schizophrenia</a:t>
            </a:r>
            <a:r>
              <a:rPr lang="cs-CZ" dirty="0"/>
              <a:t> and </a:t>
            </a:r>
            <a:r>
              <a:rPr lang="cs-CZ" dirty="0" err="1"/>
              <a:t>Violence</a:t>
            </a:r>
            <a:r>
              <a:rPr lang="cs-CZ" dirty="0"/>
              <a:t>: </a:t>
            </a:r>
            <a:r>
              <a:rPr lang="cs-CZ" dirty="0" err="1"/>
              <a:t>Systematic</a:t>
            </a:r>
            <a:r>
              <a:rPr lang="cs-CZ" dirty="0"/>
              <a:t> </a:t>
            </a:r>
            <a:r>
              <a:rPr lang="cs-CZ" dirty="0" err="1"/>
              <a:t>Review</a:t>
            </a:r>
            <a:r>
              <a:rPr lang="cs-CZ" dirty="0"/>
              <a:t> and Meta-</a:t>
            </a:r>
            <a:r>
              <a:rPr lang="cs-CZ" dirty="0" err="1"/>
              <a:t>Analysis</a:t>
            </a:r>
            <a:r>
              <a:rPr lang="cs-CZ" dirty="0"/>
              <a:t>. </a:t>
            </a:r>
            <a:r>
              <a:rPr lang="cs-CZ" dirty="0" err="1"/>
              <a:t>PLoS</a:t>
            </a:r>
            <a:r>
              <a:rPr lang="cs-CZ" dirty="0"/>
              <a:t> Med 6(8): e1000120. </a:t>
            </a:r>
            <a:r>
              <a:rPr lang="fr-FR" dirty="0"/>
              <a:t>doi:10.1371/journal.pmed.1000120</a:t>
            </a:r>
            <a:endParaRPr lang="cs-CZ" dirty="0"/>
          </a:p>
          <a:p>
            <a:pPr marL="285750" indent="-285750">
              <a:buFont typeface="Arial" panose="020B0604020202020204" pitchFamily="34" charset="0"/>
              <a:buChar char="•"/>
            </a:pPr>
            <a:r>
              <a:rPr lang="cs-CZ" dirty="0" err="1"/>
              <a:t>Steadman</a:t>
            </a:r>
            <a:r>
              <a:rPr lang="cs-CZ" dirty="0"/>
              <a:t> HJ, </a:t>
            </a:r>
            <a:r>
              <a:rPr lang="cs-CZ" dirty="0" err="1"/>
              <a:t>Mulvey</a:t>
            </a:r>
            <a:r>
              <a:rPr lang="cs-CZ" dirty="0"/>
              <a:t> EP, </a:t>
            </a:r>
            <a:r>
              <a:rPr lang="cs-CZ" dirty="0" err="1"/>
              <a:t>Monahan</a:t>
            </a:r>
            <a:r>
              <a:rPr lang="cs-CZ" dirty="0"/>
              <a:t> J, </a:t>
            </a:r>
            <a:r>
              <a:rPr lang="cs-CZ" dirty="0" err="1"/>
              <a:t>Robbins</a:t>
            </a:r>
            <a:r>
              <a:rPr lang="cs-CZ" dirty="0"/>
              <a:t> PC, </a:t>
            </a:r>
            <a:r>
              <a:rPr lang="cs-CZ" dirty="0" err="1"/>
              <a:t>Appelbaum</a:t>
            </a:r>
            <a:r>
              <a:rPr lang="cs-CZ" dirty="0"/>
              <a:t> PS, </a:t>
            </a:r>
            <a:r>
              <a:rPr lang="cs-CZ" dirty="0" err="1"/>
              <a:t>Grisso</a:t>
            </a:r>
            <a:r>
              <a:rPr lang="cs-CZ" dirty="0"/>
              <a:t> T, Roth LH, Silver E. </a:t>
            </a:r>
            <a:r>
              <a:rPr lang="cs-CZ" dirty="0" err="1"/>
              <a:t>Violence</a:t>
            </a:r>
            <a:r>
              <a:rPr lang="cs-CZ" dirty="0"/>
              <a:t> by </a:t>
            </a:r>
            <a:r>
              <a:rPr lang="cs-CZ" dirty="0" err="1"/>
              <a:t>people</a:t>
            </a:r>
            <a:r>
              <a:rPr lang="cs-CZ" dirty="0"/>
              <a:t> </a:t>
            </a:r>
            <a:r>
              <a:rPr lang="cs-CZ" dirty="0" err="1"/>
              <a:t>discharged</a:t>
            </a:r>
            <a:r>
              <a:rPr lang="cs-CZ" dirty="0"/>
              <a:t> </a:t>
            </a:r>
            <a:r>
              <a:rPr lang="cs-CZ" dirty="0" err="1"/>
              <a:t>from</a:t>
            </a:r>
            <a:r>
              <a:rPr lang="cs-CZ" dirty="0"/>
              <a:t> </a:t>
            </a:r>
            <a:r>
              <a:rPr lang="cs-CZ" dirty="0" err="1"/>
              <a:t>acute</a:t>
            </a:r>
            <a:r>
              <a:rPr lang="cs-CZ" dirty="0"/>
              <a:t> </a:t>
            </a:r>
            <a:r>
              <a:rPr lang="cs-CZ" dirty="0" err="1"/>
              <a:t>psychiatric</a:t>
            </a:r>
            <a:r>
              <a:rPr lang="cs-CZ" dirty="0"/>
              <a:t> </a:t>
            </a:r>
            <a:r>
              <a:rPr lang="cs-CZ" dirty="0" err="1"/>
              <a:t>inpatient</a:t>
            </a:r>
            <a:r>
              <a:rPr lang="cs-CZ" dirty="0"/>
              <a:t> </a:t>
            </a:r>
            <a:r>
              <a:rPr lang="cs-CZ" dirty="0" err="1"/>
              <a:t>facilities</a:t>
            </a:r>
            <a:r>
              <a:rPr lang="cs-CZ" dirty="0"/>
              <a:t> and by </a:t>
            </a:r>
            <a:r>
              <a:rPr lang="cs-CZ" dirty="0" err="1"/>
              <a:t>others</a:t>
            </a:r>
            <a:r>
              <a:rPr lang="cs-CZ" dirty="0"/>
              <a:t> in </a:t>
            </a:r>
            <a:r>
              <a:rPr lang="cs-CZ" dirty="0" err="1"/>
              <a:t>the</a:t>
            </a:r>
            <a:r>
              <a:rPr lang="cs-CZ" dirty="0"/>
              <a:t> </a:t>
            </a:r>
            <a:r>
              <a:rPr lang="cs-CZ" dirty="0" err="1"/>
              <a:t>same</a:t>
            </a:r>
            <a:r>
              <a:rPr lang="cs-CZ" dirty="0"/>
              <a:t> </a:t>
            </a:r>
            <a:r>
              <a:rPr lang="cs-CZ" dirty="0" err="1"/>
              <a:t>neighborhoods</a:t>
            </a:r>
            <a:r>
              <a:rPr lang="cs-CZ" dirty="0"/>
              <a:t>. Arch Gen Psychiatry 1998; 5: 393–401.</a:t>
            </a:r>
          </a:p>
          <a:p>
            <a:pPr marL="285750" indent="-285750">
              <a:buFont typeface="Arial" panose="020B0604020202020204" pitchFamily="34" charset="0"/>
              <a:buChar char="•"/>
            </a:pPr>
            <a:r>
              <a:rPr lang="cs-CZ" dirty="0" err="1"/>
              <a:t>Swanson</a:t>
            </a:r>
            <a:r>
              <a:rPr lang="cs-CZ" dirty="0"/>
              <a:t>, J. W., </a:t>
            </a:r>
            <a:r>
              <a:rPr lang="cs-CZ" dirty="0" err="1"/>
              <a:t>Holzer</a:t>
            </a:r>
            <a:r>
              <a:rPr lang="cs-CZ" dirty="0"/>
              <a:t> III, C. E., </a:t>
            </a:r>
            <a:r>
              <a:rPr lang="cs-CZ" dirty="0" err="1"/>
              <a:t>Ganju</a:t>
            </a:r>
            <a:r>
              <a:rPr lang="cs-CZ" dirty="0"/>
              <a:t>, V. K., &amp; </a:t>
            </a:r>
            <a:r>
              <a:rPr lang="cs-CZ" dirty="0" err="1"/>
              <a:t>Jono</a:t>
            </a:r>
            <a:r>
              <a:rPr lang="cs-CZ" dirty="0"/>
              <a:t>, R. T. (1990). </a:t>
            </a:r>
            <a:r>
              <a:rPr lang="cs-CZ" dirty="0" err="1"/>
              <a:t>Violence</a:t>
            </a:r>
            <a:r>
              <a:rPr lang="cs-CZ" dirty="0"/>
              <a:t> and </a:t>
            </a:r>
            <a:r>
              <a:rPr lang="cs-CZ" dirty="0" err="1"/>
              <a:t>psychiatric</a:t>
            </a:r>
            <a:r>
              <a:rPr lang="cs-CZ" dirty="0"/>
              <a:t> </a:t>
            </a:r>
            <a:r>
              <a:rPr lang="cs-CZ" dirty="0" err="1"/>
              <a:t>disorder</a:t>
            </a:r>
            <a:r>
              <a:rPr lang="cs-CZ" dirty="0"/>
              <a:t> in </a:t>
            </a:r>
            <a:r>
              <a:rPr lang="cs-CZ" dirty="0" err="1"/>
              <a:t>the</a:t>
            </a:r>
            <a:r>
              <a:rPr lang="cs-CZ" dirty="0"/>
              <a:t> </a:t>
            </a:r>
            <a:r>
              <a:rPr lang="cs-CZ" dirty="0" err="1"/>
              <a:t>community</a:t>
            </a:r>
            <a:r>
              <a:rPr lang="cs-CZ" dirty="0"/>
              <a:t>: evidence </a:t>
            </a:r>
            <a:r>
              <a:rPr lang="cs-CZ" dirty="0" err="1"/>
              <a:t>from</a:t>
            </a:r>
            <a:r>
              <a:rPr lang="cs-CZ" dirty="0"/>
              <a:t> </a:t>
            </a:r>
            <a:r>
              <a:rPr lang="cs-CZ" dirty="0" err="1"/>
              <a:t>the</a:t>
            </a:r>
            <a:r>
              <a:rPr lang="cs-CZ" dirty="0"/>
              <a:t> </a:t>
            </a:r>
            <a:r>
              <a:rPr lang="cs-CZ" dirty="0" err="1"/>
              <a:t>Epidemiologic</a:t>
            </a:r>
            <a:r>
              <a:rPr lang="cs-CZ" dirty="0"/>
              <a:t> </a:t>
            </a:r>
            <a:r>
              <a:rPr lang="cs-CZ" dirty="0" err="1"/>
              <a:t>Catchment</a:t>
            </a:r>
            <a:r>
              <a:rPr lang="cs-CZ" dirty="0"/>
              <a:t> Area </a:t>
            </a:r>
            <a:r>
              <a:rPr lang="cs-CZ" dirty="0" err="1"/>
              <a:t>surveys</a:t>
            </a:r>
            <a:r>
              <a:rPr lang="cs-CZ" dirty="0"/>
              <a:t>. </a:t>
            </a:r>
            <a:r>
              <a:rPr lang="cs-CZ" i="1" dirty="0" err="1"/>
              <a:t>Psychiatric</a:t>
            </a:r>
            <a:r>
              <a:rPr lang="cs-CZ" i="1" dirty="0"/>
              <a:t> </a:t>
            </a:r>
            <a:r>
              <a:rPr lang="cs-CZ" i="1" dirty="0" err="1"/>
              <a:t>Services</a:t>
            </a:r>
            <a:r>
              <a:rPr lang="cs-CZ" dirty="0"/>
              <a:t>, </a:t>
            </a:r>
            <a:r>
              <a:rPr lang="cs-CZ" i="1" dirty="0"/>
              <a:t>41</a:t>
            </a:r>
            <a:r>
              <a:rPr lang="cs-CZ" dirty="0"/>
              <a:t>(7), 761-770.</a:t>
            </a:r>
          </a:p>
          <a:p>
            <a:pPr marL="285750" indent="-285750">
              <a:buFont typeface="Arial" panose="020B0604020202020204" pitchFamily="34" charset="0"/>
              <a:buChar char="•"/>
            </a:pPr>
            <a:r>
              <a:rPr lang="cs-CZ" dirty="0" err="1"/>
              <a:t>Höshl</a:t>
            </a:r>
            <a:r>
              <a:rPr lang="cs-CZ" dirty="0"/>
              <a:t>, 2014, </a:t>
            </a:r>
            <a:r>
              <a:rPr lang="cs-CZ" dirty="0">
                <a:hlinkClick r:id="rId2"/>
              </a:rPr>
              <a:t>http://www.rozhlas.cz/dvojka/jaktovidi/_zprava/cyril-hoschl-k-tragedii-na-zdarske-skole-slo-o-chorobny-priznak-nikoli-o-zlou-vuli--1410880</a:t>
            </a:r>
            <a:endParaRPr lang="cs-CZ" dirty="0"/>
          </a:p>
          <a:p>
            <a:pPr marL="285750" indent="-285750">
              <a:buFont typeface="Arial" panose="020B0604020202020204" pitchFamily="34" charset="0"/>
              <a:buChar char="•"/>
            </a:pPr>
            <a:r>
              <a:rPr lang="cs-CZ" dirty="0" err="1"/>
              <a:t>Maniglio</a:t>
            </a:r>
            <a:r>
              <a:rPr lang="cs-CZ" dirty="0"/>
              <a:t>, R., 2009. Severe </a:t>
            </a:r>
            <a:r>
              <a:rPr lang="cs-CZ" dirty="0" err="1"/>
              <a:t>mental</a:t>
            </a:r>
            <a:r>
              <a:rPr lang="cs-CZ" dirty="0"/>
              <a:t> </a:t>
            </a:r>
            <a:r>
              <a:rPr lang="cs-CZ" dirty="0" err="1"/>
              <a:t>illness</a:t>
            </a:r>
            <a:r>
              <a:rPr lang="cs-CZ" dirty="0"/>
              <a:t> and </a:t>
            </a:r>
            <a:r>
              <a:rPr lang="cs-CZ" dirty="0" err="1"/>
              <a:t>criminal</a:t>
            </a:r>
            <a:r>
              <a:rPr lang="cs-CZ" dirty="0"/>
              <a:t> </a:t>
            </a:r>
            <a:r>
              <a:rPr lang="cs-CZ" dirty="0" err="1"/>
              <a:t>victimization</a:t>
            </a:r>
            <a:r>
              <a:rPr lang="cs-CZ" dirty="0"/>
              <a:t>: a </a:t>
            </a:r>
            <a:r>
              <a:rPr lang="cs-CZ" dirty="0" err="1"/>
              <a:t>systematic</a:t>
            </a:r>
            <a:r>
              <a:rPr lang="cs-CZ" dirty="0"/>
              <a:t> </a:t>
            </a:r>
            <a:r>
              <a:rPr lang="cs-CZ" dirty="0" err="1"/>
              <a:t>review</a:t>
            </a:r>
            <a:r>
              <a:rPr lang="cs-CZ" dirty="0"/>
              <a:t>. </a:t>
            </a:r>
            <a:r>
              <a:rPr lang="cs-CZ" i="1" dirty="0"/>
              <a:t>Acta </a:t>
            </a:r>
            <a:r>
              <a:rPr lang="cs-CZ" i="1" dirty="0" err="1"/>
              <a:t>Psychiatrica</a:t>
            </a:r>
            <a:r>
              <a:rPr lang="cs-CZ" i="1" dirty="0"/>
              <a:t> </a:t>
            </a:r>
            <a:r>
              <a:rPr lang="cs-CZ" i="1" dirty="0" err="1"/>
              <a:t>Scandinavica</a:t>
            </a:r>
            <a:r>
              <a:rPr lang="cs-CZ" dirty="0"/>
              <a:t>, </a:t>
            </a:r>
            <a:r>
              <a:rPr lang="cs-CZ" i="1" dirty="0"/>
              <a:t>119</a:t>
            </a:r>
            <a:r>
              <a:rPr lang="cs-CZ" dirty="0"/>
              <a:t>(3), pp.180-191.</a:t>
            </a:r>
          </a:p>
          <a:p>
            <a:pPr marL="285750" indent="-285750">
              <a:buFont typeface="Arial" panose="020B0604020202020204" pitchFamily="34" charset="0"/>
              <a:buChar char="•"/>
            </a:pPr>
            <a:r>
              <a:rPr lang="cs-CZ" dirty="0" err="1"/>
              <a:t>Vevera</a:t>
            </a:r>
            <a:r>
              <a:rPr lang="cs-CZ" dirty="0"/>
              <a:t> J., 2015. Agrese z pohledu psychiatrie. </a:t>
            </a:r>
            <a:r>
              <a:rPr lang="cs-CZ" dirty="0">
                <a:hlinkClick r:id="rId3"/>
              </a:rPr>
              <a:t>https://slideslive.com/38893273/agrese-z-pohledu-psychiatrie?locale=en</a:t>
            </a:r>
            <a:endParaRPr lang="cs-CZ" dirty="0"/>
          </a:p>
          <a:p>
            <a:pPr marL="285750" indent="-285750">
              <a:buFont typeface="Arial" panose="020B0604020202020204" pitchFamily="34" charset="0"/>
              <a:buChar char="•"/>
            </a:pPr>
            <a:r>
              <a:rPr lang="cs-CZ" dirty="0"/>
              <a:t>Stříteský, M., 2019. Tematická analýza 81 rozhodnutí o přípustnosti převzetí do zdravotnického ústavu se zaměřením na ochranu soukromí. In Filip Křepelka. Sborník z konference COFOLA 2019 Část X. Brno: Právnická fakulta Masarykovy univerzity, ISBN 978-80-210-9503-8.</a:t>
            </a:r>
          </a:p>
          <a:p>
            <a:endParaRPr lang="cs-CZ" dirty="0"/>
          </a:p>
        </p:txBody>
      </p:sp>
    </p:spTree>
    <p:extLst>
      <p:ext uri="{BB962C8B-B14F-4D97-AF65-F5344CB8AC3E}">
        <p14:creationId xmlns:p14="http://schemas.microsoft.com/office/powerpoint/2010/main" val="64116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6F374-A054-40D8-9B5F-86C1F903CD66}"/>
              </a:ext>
            </a:extLst>
          </p:cNvPr>
          <p:cNvSpPr>
            <a:spLocks noGrp="1"/>
          </p:cNvSpPr>
          <p:nvPr>
            <p:ph type="ctrTitle"/>
          </p:nvPr>
        </p:nvSpPr>
        <p:spPr/>
        <p:txBody>
          <a:bodyPr/>
          <a:lstStyle/>
          <a:p>
            <a:r>
              <a:rPr lang="cs-CZ" dirty="0">
                <a:effectLst>
                  <a:outerShdw blurRad="38100" dist="38100" dir="2700000" algn="tl">
                    <a:srgbClr val="000000">
                      <a:alpha val="43137"/>
                    </a:srgbClr>
                  </a:outerShdw>
                </a:effectLst>
              </a:rPr>
              <a:t>Mlčenlivost x oznamovací povinnost</a:t>
            </a:r>
          </a:p>
        </p:txBody>
      </p:sp>
      <p:sp>
        <p:nvSpPr>
          <p:cNvPr id="3" name="Podnadpis 2">
            <a:extLst>
              <a:ext uri="{FF2B5EF4-FFF2-40B4-BE49-F238E27FC236}">
                <a16:creationId xmlns:a16="http://schemas.microsoft.com/office/drawing/2014/main" id="{145F1B96-1D25-4363-A5BE-FB14A16AC8F2}"/>
              </a:ext>
            </a:extLst>
          </p:cNvPr>
          <p:cNvSpPr>
            <a:spLocks noGrp="1"/>
          </p:cNvSpPr>
          <p:nvPr>
            <p:ph type="subTitle" idx="1"/>
          </p:nvPr>
        </p:nvSpPr>
        <p:spPr/>
        <p:txBody>
          <a:bodyPr>
            <a:normAutofit lnSpcReduction="10000"/>
          </a:bodyPr>
          <a:lstStyle/>
          <a:p>
            <a:r>
              <a:rPr lang="cs-CZ" dirty="0">
                <a:hlinkClick r:id="rId2"/>
              </a:rPr>
              <a:t>Stříteský, M. (2017). ZAMYŠLENÍ NAD OZNAMOVACÍ POVINNOSTÍ PSYCHOLOGŮ JAKO PRACOVNÍKŮ V POMÁHAJÍCÍCH PROFESÍCH. </a:t>
            </a:r>
            <a:r>
              <a:rPr lang="cs-CZ" i="1" dirty="0">
                <a:hlinkClick r:id="rId2"/>
              </a:rPr>
              <a:t>E-psychologie</a:t>
            </a:r>
            <a:r>
              <a:rPr lang="cs-CZ" dirty="0">
                <a:hlinkClick r:id="rId2"/>
              </a:rPr>
              <a:t>, </a:t>
            </a:r>
            <a:r>
              <a:rPr lang="cs-CZ" i="1" dirty="0">
                <a:hlinkClick r:id="rId2"/>
              </a:rPr>
              <a:t>11</a:t>
            </a:r>
            <a:r>
              <a:rPr lang="cs-CZ" dirty="0">
                <a:hlinkClick r:id="rId2"/>
              </a:rPr>
              <a:t>(4).</a:t>
            </a:r>
            <a:endParaRPr lang="cs-CZ" dirty="0"/>
          </a:p>
          <a:p>
            <a:endParaRPr lang="cs-CZ" dirty="0"/>
          </a:p>
        </p:txBody>
      </p:sp>
    </p:spTree>
    <p:extLst>
      <p:ext uri="{BB962C8B-B14F-4D97-AF65-F5344CB8AC3E}">
        <p14:creationId xmlns:p14="http://schemas.microsoft.com/office/powerpoint/2010/main" val="2778321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9" y="2286000"/>
            <a:ext cx="5421060" cy="4023360"/>
          </a:xfrm>
        </p:spPr>
        <p:txBody>
          <a:bodyPr>
            <a:normAutofit fontScale="92500" lnSpcReduction="10000"/>
          </a:bodyPr>
          <a:lstStyle/>
          <a:p>
            <a:pPr algn="just"/>
            <a:r>
              <a:rPr lang="cs-CZ" sz="2000" b="1" dirty="0"/>
              <a:t>Povinná mlčenlivost </a:t>
            </a:r>
            <a:r>
              <a:rPr lang="cs-CZ" sz="2000" dirty="0"/>
              <a:t>dopadá na všechny skutečnosti, o kterých se psycholog PVZ dozvěděl v souvislosti s poskytováním zdravotních služeb. Povinná mlčenlivost ve zdravotnictví však není bezbřehá.</a:t>
            </a:r>
          </a:p>
          <a:p>
            <a:pPr algn="just"/>
            <a:r>
              <a:rPr lang="cs-CZ" sz="2000" b="1" dirty="0"/>
              <a:t>Oznamovací povinnost </a:t>
            </a:r>
            <a:r>
              <a:rPr lang="cs-CZ" sz="2000" dirty="0"/>
              <a:t>znamená, že existují natolik závažné situace, pro něž nás právní řád zbavuje svobody mlčet, pokud se o nich dozvíme. Nenaplnění takové oznamovací povinnosti pak právní řád stíhá sankcí.</a:t>
            </a:r>
          </a:p>
          <a:p>
            <a:pPr algn="just"/>
            <a:r>
              <a:rPr lang="cs-CZ" sz="2000" dirty="0"/>
              <a:t>Viz § 51 zákona o zdravotních službách.</a:t>
            </a:r>
          </a:p>
          <a:p>
            <a:pPr algn="just"/>
            <a:r>
              <a:rPr lang="cs-CZ" sz="2000" b="1" dirty="0"/>
              <a:t>Kdy může psycholog mlčenlivost prolomit, bez souhlasu pacienta?</a:t>
            </a:r>
          </a:p>
        </p:txBody>
      </p:sp>
      <p:pic>
        <p:nvPicPr>
          <p:cNvPr id="9" name="Grafický objekt 8" descr="mám kašel obrys">
            <a:extLst>
              <a:ext uri="{FF2B5EF4-FFF2-40B4-BE49-F238E27FC236}">
                <a16:creationId xmlns:a16="http://schemas.microsoft.com/office/drawing/2014/main" id="{B37CDC0E-95DF-78D1-81FA-76F98A6626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7298244" y="1703476"/>
            <a:ext cx="5154524" cy="5154524"/>
          </a:xfrm>
          <a:prstGeom prst="rect">
            <a:avLst/>
          </a:prstGeom>
        </p:spPr>
      </p:pic>
    </p:spTree>
    <p:extLst>
      <p:ext uri="{BB962C8B-B14F-4D97-AF65-F5344CB8AC3E}">
        <p14:creationId xmlns:p14="http://schemas.microsoft.com/office/powerpoint/2010/main" val="3533050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9" y="2286000"/>
            <a:ext cx="7143328" cy="4023360"/>
          </a:xfrm>
        </p:spPr>
        <p:txBody>
          <a:bodyPr>
            <a:normAutofit/>
          </a:bodyPr>
          <a:lstStyle/>
          <a:p>
            <a:pPr marL="0" indent="0" algn="just">
              <a:lnSpc>
                <a:spcPct val="107000"/>
              </a:lnSpc>
              <a:buNone/>
            </a:pPr>
            <a:r>
              <a:rPr lang="cs-CZ" sz="2000" b="1" dirty="0"/>
              <a:t>Ne vše, co nějak souvisí s pacienty, se psycholog musí dozvědět v souvislosti s poskytováním zdravotních služeb.</a:t>
            </a:r>
          </a:p>
          <a:p>
            <a:pPr marL="0" indent="0" algn="just">
              <a:lnSpc>
                <a:spcPct val="107000"/>
              </a:lnSpc>
              <a:buNone/>
            </a:pPr>
            <a:r>
              <a:rPr lang="cs-CZ" sz="2000" dirty="0"/>
              <a:t>PŘÍKLAD: Psycholog odchází domů ze své ordinace. Psychologův poslední pacient zrovna vyjíždí z parkoviště a mává psychologovi. Pacient přehlédne muže přecházejícího mimo přechod a přejede ho. Pacient z místa nehody ujede. Přijedou záchranáři a policie. Psycholog je stále na místě, protože pomáhá přejetému muži, který má ošklivě zlomenou nohu. Policie se psychologa ptá, co viděl.</a:t>
            </a:r>
          </a:p>
          <a:p>
            <a:pPr marL="0" indent="0" algn="just">
              <a:lnSpc>
                <a:spcPct val="107000"/>
              </a:lnSpc>
              <a:buNone/>
            </a:pPr>
            <a:r>
              <a:rPr lang="cs-CZ" sz="2000" b="1" dirty="0"/>
              <a:t>Co může a nemůže psycholog PČR říct? </a:t>
            </a:r>
            <a:endParaRPr lang="cs-CZ" sz="2400" b="1" dirty="0"/>
          </a:p>
        </p:txBody>
      </p:sp>
      <p:pic>
        <p:nvPicPr>
          <p:cNvPr id="9" name="Grafický objekt 8" descr="Kluzká cesta se souvislou výplní">
            <a:extLst>
              <a:ext uri="{FF2B5EF4-FFF2-40B4-BE49-F238E27FC236}">
                <a16:creationId xmlns:a16="http://schemas.microsoft.com/office/drawing/2014/main" id="{D6636571-01FE-3C75-8DB9-2B79AE766C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042652" y="1744344"/>
            <a:ext cx="4299751" cy="4299751"/>
          </a:xfrm>
          <a:prstGeom prst="rect">
            <a:avLst/>
          </a:prstGeom>
        </p:spPr>
      </p:pic>
    </p:spTree>
    <p:extLst>
      <p:ext uri="{BB962C8B-B14F-4D97-AF65-F5344CB8AC3E}">
        <p14:creationId xmlns:p14="http://schemas.microsoft.com/office/powerpoint/2010/main" val="3325151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lnSpcReduction="10000"/>
          </a:bodyPr>
          <a:lstStyle/>
          <a:p>
            <a:pPr marL="0" indent="0" algn="just">
              <a:lnSpc>
                <a:spcPct val="107000"/>
              </a:lnSpc>
              <a:buNone/>
            </a:pPr>
            <a:r>
              <a:rPr lang="cs-CZ" sz="2000" b="1" dirty="0"/>
              <a:t>ŘEŠENÍ: </a:t>
            </a:r>
            <a:r>
              <a:rPr lang="cs-CZ" sz="2000" dirty="0"/>
              <a:t>Psycholog má policii sdělit informace, které získal bez souvislosti s výkonem svého povolání, měl by tak sdělit např. to, jak vypadalo auto, které muže přejelo, jakou mělo poznávací značku a že řidič se nevěnoval řízení, protože mu mával. Pokud se policie zeptá, zda řidiče zná, měl by psycholog sdělit, že nemůže odpovědět, protože je vázán mlčenlivostí.</a:t>
            </a:r>
          </a:p>
          <a:p>
            <a:pPr marL="0" indent="0" algn="just">
              <a:lnSpc>
                <a:spcPct val="107000"/>
              </a:lnSpc>
              <a:buNone/>
            </a:pPr>
            <a:r>
              <a:rPr lang="cs-CZ" sz="2000" b="1" dirty="0"/>
              <a:t>Usnesení Ústavního soudu </a:t>
            </a:r>
            <a:r>
              <a:rPr lang="cs-CZ" sz="2000" b="1" dirty="0" err="1"/>
              <a:t>sp</a:t>
            </a:r>
            <a:r>
              <a:rPr lang="cs-CZ" sz="2000" b="1" dirty="0"/>
              <a:t>. zn. III. ÚS 2633/16 </a:t>
            </a:r>
          </a:p>
          <a:p>
            <a:pPr marL="0" indent="0" algn="just">
              <a:lnSpc>
                <a:spcPct val="107000"/>
              </a:lnSpc>
              <a:buNone/>
            </a:pPr>
            <a:r>
              <a:rPr lang="cs-CZ" sz="2000" dirty="0"/>
              <a:t>Ústavní soud v uvedeném usnesení konstatoval, že osoba se zákonnou povinností mlčenlivosti při poskytování určité služby (duchovní, advokát, sociální pracovník), která se náhodou stane přímým svědkem trestného činu, nemusí být zbavena mlčenlivosti, aby mohla smyslové vnímání události popsat orgánům činným v trestním řízení. V některých případech bude sice nutné informace sdělované orgánům činným v trestním řízení částečně "filtrovat" …, nejedná se však o obecnou a absolutní překážku podání svědectví.</a:t>
            </a:r>
          </a:p>
          <a:p>
            <a:pPr marL="0" indent="0" algn="just">
              <a:lnSpc>
                <a:spcPct val="107000"/>
              </a:lnSpc>
              <a:buNone/>
            </a:pPr>
            <a:endParaRPr lang="cs-CZ" sz="2400" dirty="0"/>
          </a:p>
        </p:txBody>
      </p:sp>
    </p:spTree>
    <p:extLst>
      <p:ext uri="{BB962C8B-B14F-4D97-AF65-F5344CB8AC3E}">
        <p14:creationId xmlns:p14="http://schemas.microsoft.com/office/powerpoint/2010/main" val="188513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6357387B-045E-9611-E43B-1C07BE8E72C6}"/>
              </a:ext>
            </a:extLst>
          </p:cNvPr>
          <p:cNvPicPr>
            <a:picLocks noChangeAspect="1"/>
          </p:cNvPicPr>
          <p:nvPr/>
        </p:nvPicPr>
        <p:blipFill rotWithShape="1">
          <a:blip r:embed="rId2"/>
          <a:srcRect l="6577" r="4215"/>
          <a:stretch/>
        </p:blipFill>
        <p:spPr>
          <a:xfrm>
            <a:off x="2493017" y="127927"/>
            <a:ext cx="7401958" cy="2943636"/>
          </a:xfrm>
          <a:custGeom>
            <a:avLst/>
            <a:gdLst>
              <a:gd name="connsiteX0" fmla="*/ 0 w 7401958"/>
              <a:gd name="connsiteY0" fmla="*/ 0 h 2943636"/>
              <a:gd name="connsiteX1" fmla="*/ 717421 w 7401958"/>
              <a:gd name="connsiteY1" fmla="*/ 0 h 2943636"/>
              <a:gd name="connsiteX2" fmla="*/ 1212782 w 7401958"/>
              <a:gd name="connsiteY2" fmla="*/ 0 h 2943636"/>
              <a:gd name="connsiteX3" fmla="*/ 1634125 w 7401958"/>
              <a:gd name="connsiteY3" fmla="*/ 0 h 2943636"/>
              <a:gd name="connsiteX4" fmla="*/ 2129486 w 7401958"/>
              <a:gd name="connsiteY4" fmla="*/ 0 h 2943636"/>
              <a:gd name="connsiteX5" fmla="*/ 2550829 w 7401958"/>
              <a:gd name="connsiteY5" fmla="*/ 0 h 2943636"/>
              <a:gd name="connsiteX6" fmla="*/ 3194230 w 7401958"/>
              <a:gd name="connsiteY6" fmla="*/ 0 h 2943636"/>
              <a:gd name="connsiteX7" fmla="*/ 3763611 w 7401958"/>
              <a:gd name="connsiteY7" fmla="*/ 0 h 2943636"/>
              <a:gd name="connsiteX8" fmla="*/ 4332992 w 7401958"/>
              <a:gd name="connsiteY8" fmla="*/ 0 h 2943636"/>
              <a:gd name="connsiteX9" fmla="*/ 4828354 w 7401958"/>
              <a:gd name="connsiteY9" fmla="*/ 0 h 2943636"/>
              <a:gd name="connsiteX10" fmla="*/ 5249696 w 7401958"/>
              <a:gd name="connsiteY10" fmla="*/ 0 h 2943636"/>
              <a:gd name="connsiteX11" fmla="*/ 5671039 w 7401958"/>
              <a:gd name="connsiteY11" fmla="*/ 0 h 2943636"/>
              <a:gd name="connsiteX12" fmla="*/ 6240420 w 7401958"/>
              <a:gd name="connsiteY12" fmla="*/ 0 h 2943636"/>
              <a:gd name="connsiteX13" fmla="*/ 7401958 w 7401958"/>
              <a:gd name="connsiteY13" fmla="*/ 0 h 2943636"/>
              <a:gd name="connsiteX14" fmla="*/ 7401958 w 7401958"/>
              <a:gd name="connsiteY14" fmla="*/ 500418 h 2943636"/>
              <a:gd name="connsiteX15" fmla="*/ 7401958 w 7401958"/>
              <a:gd name="connsiteY15" fmla="*/ 1000836 h 2943636"/>
              <a:gd name="connsiteX16" fmla="*/ 7401958 w 7401958"/>
              <a:gd name="connsiteY16" fmla="*/ 1589563 h 2943636"/>
              <a:gd name="connsiteX17" fmla="*/ 7401958 w 7401958"/>
              <a:gd name="connsiteY17" fmla="*/ 2119418 h 2943636"/>
              <a:gd name="connsiteX18" fmla="*/ 7401958 w 7401958"/>
              <a:gd name="connsiteY18" fmla="*/ 2943636 h 2943636"/>
              <a:gd name="connsiteX19" fmla="*/ 6980616 w 7401958"/>
              <a:gd name="connsiteY19" fmla="*/ 2943636 h 2943636"/>
              <a:gd name="connsiteX20" fmla="*/ 6263195 w 7401958"/>
              <a:gd name="connsiteY20" fmla="*/ 2943636 h 2943636"/>
              <a:gd name="connsiteX21" fmla="*/ 5767833 w 7401958"/>
              <a:gd name="connsiteY21" fmla="*/ 2943636 h 2943636"/>
              <a:gd name="connsiteX22" fmla="*/ 5050413 w 7401958"/>
              <a:gd name="connsiteY22" fmla="*/ 2943636 h 2943636"/>
              <a:gd name="connsiteX23" fmla="*/ 4629071 w 7401958"/>
              <a:gd name="connsiteY23" fmla="*/ 2943636 h 2943636"/>
              <a:gd name="connsiteX24" fmla="*/ 3985670 w 7401958"/>
              <a:gd name="connsiteY24" fmla="*/ 2943636 h 2943636"/>
              <a:gd name="connsiteX25" fmla="*/ 3416288 w 7401958"/>
              <a:gd name="connsiteY25" fmla="*/ 2943636 h 2943636"/>
              <a:gd name="connsiteX26" fmla="*/ 2772887 w 7401958"/>
              <a:gd name="connsiteY26" fmla="*/ 2943636 h 2943636"/>
              <a:gd name="connsiteX27" fmla="*/ 2203506 w 7401958"/>
              <a:gd name="connsiteY27" fmla="*/ 2943636 h 2943636"/>
              <a:gd name="connsiteX28" fmla="*/ 1634125 w 7401958"/>
              <a:gd name="connsiteY28" fmla="*/ 2943636 h 2943636"/>
              <a:gd name="connsiteX29" fmla="*/ 1138763 w 7401958"/>
              <a:gd name="connsiteY29" fmla="*/ 2943636 h 2943636"/>
              <a:gd name="connsiteX30" fmla="*/ 791440 w 7401958"/>
              <a:gd name="connsiteY30" fmla="*/ 2943636 h 2943636"/>
              <a:gd name="connsiteX31" fmla="*/ 0 w 7401958"/>
              <a:gd name="connsiteY31" fmla="*/ 2943636 h 2943636"/>
              <a:gd name="connsiteX32" fmla="*/ 0 w 7401958"/>
              <a:gd name="connsiteY32" fmla="*/ 2443218 h 2943636"/>
              <a:gd name="connsiteX33" fmla="*/ 0 w 7401958"/>
              <a:gd name="connsiteY33" fmla="*/ 1795618 h 2943636"/>
              <a:gd name="connsiteX34" fmla="*/ 0 w 7401958"/>
              <a:gd name="connsiteY34" fmla="*/ 1295200 h 2943636"/>
              <a:gd name="connsiteX35" fmla="*/ 0 w 7401958"/>
              <a:gd name="connsiteY35" fmla="*/ 794782 h 2943636"/>
              <a:gd name="connsiteX36" fmla="*/ 0 w 7401958"/>
              <a:gd name="connsiteY36" fmla="*/ 0 h 2943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7401958" h="2943636" fill="none" extrusionOk="0">
                <a:moveTo>
                  <a:pt x="0" y="0"/>
                </a:moveTo>
                <a:cubicBezTo>
                  <a:pt x="298709" y="-83922"/>
                  <a:pt x="406674" y="66973"/>
                  <a:pt x="717421" y="0"/>
                </a:cubicBezTo>
                <a:cubicBezTo>
                  <a:pt x="1028168" y="-66973"/>
                  <a:pt x="967412" y="7948"/>
                  <a:pt x="1212782" y="0"/>
                </a:cubicBezTo>
                <a:cubicBezTo>
                  <a:pt x="1458152" y="-7948"/>
                  <a:pt x="1549757" y="26839"/>
                  <a:pt x="1634125" y="0"/>
                </a:cubicBezTo>
                <a:cubicBezTo>
                  <a:pt x="1718493" y="-26839"/>
                  <a:pt x="1978267" y="3220"/>
                  <a:pt x="2129486" y="0"/>
                </a:cubicBezTo>
                <a:cubicBezTo>
                  <a:pt x="2280705" y="-3220"/>
                  <a:pt x="2377735" y="45213"/>
                  <a:pt x="2550829" y="0"/>
                </a:cubicBezTo>
                <a:cubicBezTo>
                  <a:pt x="2723923" y="-45213"/>
                  <a:pt x="2961335" y="23771"/>
                  <a:pt x="3194230" y="0"/>
                </a:cubicBezTo>
                <a:cubicBezTo>
                  <a:pt x="3427125" y="-23771"/>
                  <a:pt x="3518721" y="36673"/>
                  <a:pt x="3763611" y="0"/>
                </a:cubicBezTo>
                <a:cubicBezTo>
                  <a:pt x="4008501" y="-36673"/>
                  <a:pt x="4076238" y="2022"/>
                  <a:pt x="4332992" y="0"/>
                </a:cubicBezTo>
                <a:cubicBezTo>
                  <a:pt x="4589746" y="-2022"/>
                  <a:pt x="4611051" y="3019"/>
                  <a:pt x="4828354" y="0"/>
                </a:cubicBezTo>
                <a:cubicBezTo>
                  <a:pt x="5045657" y="-3019"/>
                  <a:pt x="5163824" y="37488"/>
                  <a:pt x="5249696" y="0"/>
                </a:cubicBezTo>
                <a:cubicBezTo>
                  <a:pt x="5335568" y="-37488"/>
                  <a:pt x="5474170" y="26673"/>
                  <a:pt x="5671039" y="0"/>
                </a:cubicBezTo>
                <a:cubicBezTo>
                  <a:pt x="5867908" y="-26673"/>
                  <a:pt x="5980642" y="6525"/>
                  <a:pt x="6240420" y="0"/>
                </a:cubicBezTo>
                <a:cubicBezTo>
                  <a:pt x="6500198" y="-6525"/>
                  <a:pt x="7070515" y="120406"/>
                  <a:pt x="7401958" y="0"/>
                </a:cubicBezTo>
                <a:cubicBezTo>
                  <a:pt x="7405310" y="140958"/>
                  <a:pt x="7370992" y="274232"/>
                  <a:pt x="7401958" y="500418"/>
                </a:cubicBezTo>
                <a:cubicBezTo>
                  <a:pt x="7432924" y="726604"/>
                  <a:pt x="7400457" y="782019"/>
                  <a:pt x="7401958" y="1000836"/>
                </a:cubicBezTo>
                <a:cubicBezTo>
                  <a:pt x="7403459" y="1219653"/>
                  <a:pt x="7350106" y="1397778"/>
                  <a:pt x="7401958" y="1589563"/>
                </a:cubicBezTo>
                <a:cubicBezTo>
                  <a:pt x="7453810" y="1781348"/>
                  <a:pt x="7370937" y="1997658"/>
                  <a:pt x="7401958" y="2119418"/>
                </a:cubicBezTo>
                <a:cubicBezTo>
                  <a:pt x="7432979" y="2241178"/>
                  <a:pt x="7384270" y="2662549"/>
                  <a:pt x="7401958" y="2943636"/>
                </a:cubicBezTo>
                <a:cubicBezTo>
                  <a:pt x="7225202" y="2948427"/>
                  <a:pt x="7103641" y="2908515"/>
                  <a:pt x="6980616" y="2943636"/>
                </a:cubicBezTo>
                <a:cubicBezTo>
                  <a:pt x="6857591" y="2978757"/>
                  <a:pt x="6499563" y="2868074"/>
                  <a:pt x="6263195" y="2943636"/>
                </a:cubicBezTo>
                <a:cubicBezTo>
                  <a:pt x="6026827" y="3019198"/>
                  <a:pt x="5986287" y="2941447"/>
                  <a:pt x="5767833" y="2943636"/>
                </a:cubicBezTo>
                <a:cubicBezTo>
                  <a:pt x="5549379" y="2945825"/>
                  <a:pt x="5314530" y="2928568"/>
                  <a:pt x="5050413" y="2943636"/>
                </a:cubicBezTo>
                <a:cubicBezTo>
                  <a:pt x="4786296" y="2958704"/>
                  <a:pt x="4835294" y="2938430"/>
                  <a:pt x="4629071" y="2943636"/>
                </a:cubicBezTo>
                <a:cubicBezTo>
                  <a:pt x="4422848" y="2948842"/>
                  <a:pt x="4135907" y="2890419"/>
                  <a:pt x="3985670" y="2943636"/>
                </a:cubicBezTo>
                <a:cubicBezTo>
                  <a:pt x="3835433" y="2996853"/>
                  <a:pt x="3587107" y="2907370"/>
                  <a:pt x="3416288" y="2943636"/>
                </a:cubicBezTo>
                <a:cubicBezTo>
                  <a:pt x="3245469" y="2979902"/>
                  <a:pt x="2965504" y="2913033"/>
                  <a:pt x="2772887" y="2943636"/>
                </a:cubicBezTo>
                <a:cubicBezTo>
                  <a:pt x="2580270" y="2974239"/>
                  <a:pt x="2391683" y="2907128"/>
                  <a:pt x="2203506" y="2943636"/>
                </a:cubicBezTo>
                <a:cubicBezTo>
                  <a:pt x="2015329" y="2980144"/>
                  <a:pt x="1776639" y="2924864"/>
                  <a:pt x="1634125" y="2943636"/>
                </a:cubicBezTo>
                <a:cubicBezTo>
                  <a:pt x="1491611" y="2962408"/>
                  <a:pt x="1244255" y="2907941"/>
                  <a:pt x="1138763" y="2943636"/>
                </a:cubicBezTo>
                <a:cubicBezTo>
                  <a:pt x="1033271" y="2979331"/>
                  <a:pt x="927029" y="2941171"/>
                  <a:pt x="791440" y="2943636"/>
                </a:cubicBezTo>
                <a:cubicBezTo>
                  <a:pt x="655851" y="2946101"/>
                  <a:pt x="378860" y="2873153"/>
                  <a:pt x="0" y="2943636"/>
                </a:cubicBezTo>
                <a:cubicBezTo>
                  <a:pt x="-17930" y="2819612"/>
                  <a:pt x="46947" y="2649433"/>
                  <a:pt x="0" y="2443218"/>
                </a:cubicBezTo>
                <a:cubicBezTo>
                  <a:pt x="-46947" y="2237003"/>
                  <a:pt x="72262" y="2091885"/>
                  <a:pt x="0" y="1795618"/>
                </a:cubicBezTo>
                <a:cubicBezTo>
                  <a:pt x="-72262" y="1499351"/>
                  <a:pt x="18133" y="1431249"/>
                  <a:pt x="0" y="1295200"/>
                </a:cubicBezTo>
                <a:cubicBezTo>
                  <a:pt x="-18133" y="1159151"/>
                  <a:pt x="22198" y="1024371"/>
                  <a:pt x="0" y="794782"/>
                </a:cubicBezTo>
                <a:cubicBezTo>
                  <a:pt x="-22198" y="565193"/>
                  <a:pt x="83516" y="278411"/>
                  <a:pt x="0" y="0"/>
                </a:cubicBezTo>
                <a:close/>
              </a:path>
              <a:path w="7401958" h="2943636" stroke="0" extrusionOk="0">
                <a:moveTo>
                  <a:pt x="0" y="0"/>
                </a:moveTo>
                <a:cubicBezTo>
                  <a:pt x="311038" y="-50376"/>
                  <a:pt x="393133" y="9756"/>
                  <a:pt x="643401" y="0"/>
                </a:cubicBezTo>
                <a:cubicBezTo>
                  <a:pt x="893669" y="-9756"/>
                  <a:pt x="876338" y="27238"/>
                  <a:pt x="990724" y="0"/>
                </a:cubicBezTo>
                <a:cubicBezTo>
                  <a:pt x="1105110" y="-27238"/>
                  <a:pt x="1332938" y="6732"/>
                  <a:pt x="1560105" y="0"/>
                </a:cubicBezTo>
                <a:cubicBezTo>
                  <a:pt x="1787272" y="-6732"/>
                  <a:pt x="1836469" y="6536"/>
                  <a:pt x="1981447" y="0"/>
                </a:cubicBezTo>
                <a:cubicBezTo>
                  <a:pt x="2126425" y="-6536"/>
                  <a:pt x="2433000" y="37971"/>
                  <a:pt x="2550829" y="0"/>
                </a:cubicBezTo>
                <a:cubicBezTo>
                  <a:pt x="2668658" y="-37971"/>
                  <a:pt x="2793761" y="12827"/>
                  <a:pt x="2972171" y="0"/>
                </a:cubicBezTo>
                <a:cubicBezTo>
                  <a:pt x="3150581" y="-12827"/>
                  <a:pt x="3308331" y="25910"/>
                  <a:pt x="3393513" y="0"/>
                </a:cubicBezTo>
                <a:cubicBezTo>
                  <a:pt x="3478695" y="-25910"/>
                  <a:pt x="3759561" y="21049"/>
                  <a:pt x="3962894" y="0"/>
                </a:cubicBezTo>
                <a:cubicBezTo>
                  <a:pt x="4166227" y="-21049"/>
                  <a:pt x="4358375" y="38672"/>
                  <a:pt x="4458256" y="0"/>
                </a:cubicBezTo>
                <a:cubicBezTo>
                  <a:pt x="4558137" y="-38672"/>
                  <a:pt x="4931824" y="8526"/>
                  <a:pt x="5175677" y="0"/>
                </a:cubicBezTo>
                <a:cubicBezTo>
                  <a:pt x="5419530" y="-8526"/>
                  <a:pt x="5463684" y="26017"/>
                  <a:pt x="5745058" y="0"/>
                </a:cubicBezTo>
                <a:cubicBezTo>
                  <a:pt x="6026432" y="-26017"/>
                  <a:pt x="6016957" y="33902"/>
                  <a:pt x="6166400" y="0"/>
                </a:cubicBezTo>
                <a:cubicBezTo>
                  <a:pt x="6315843" y="-33902"/>
                  <a:pt x="6591134" y="25465"/>
                  <a:pt x="6735782" y="0"/>
                </a:cubicBezTo>
                <a:cubicBezTo>
                  <a:pt x="6880430" y="-25465"/>
                  <a:pt x="7238286" y="48254"/>
                  <a:pt x="7401958" y="0"/>
                </a:cubicBezTo>
                <a:cubicBezTo>
                  <a:pt x="7410286" y="171743"/>
                  <a:pt x="7340938" y="466045"/>
                  <a:pt x="7401958" y="647600"/>
                </a:cubicBezTo>
                <a:cubicBezTo>
                  <a:pt x="7462978" y="829155"/>
                  <a:pt x="7367083" y="1046265"/>
                  <a:pt x="7401958" y="1265763"/>
                </a:cubicBezTo>
                <a:cubicBezTo>
                  <a:pt x="7436833" y="1485261"/>
                  <a:pt x="7344062" y="1574752"/>
                  <a:pt x="7401958" y="1825054"/>
                </a:cubicBezTo>
                <a:cubicBezTo>
                  <a:pt x="7459854" y="2075356"/>
                  <a:pt x="7366952" y="2146238"/>
                  <a:pt x="7401958" y="2384345"/>
                </a:cubicBezTo>
                <a:cubicBezTo>
                  <a:pt x="7436964" y="2622452"/>
                  <a:pt x="7364284" y="2773615"/>
                  <a:pt x="7401958" y="2943636"/>
                </a:cubicBezTo>
                <a:cubicBezTo>
                  <a:pt x="7285742" y="2992566"/>
                  <a:pt x="7076261" y="2895647"/>
                  <a:pt x="6906596" y="2943636"/>
                </a:cubicBezTo>
                <a:cubicBezTo>
                  <a:pt x="6736931" y="2991625"/>
                  <a:pt x="6567146" y="2942099"/>
                  <a:pt x="6411234" y="2943636"/>
                </a:cubicBezTo>
                <a:cubicBezTo>
                  <a:pt x="6255322" y="2945173"/>
                  <a:pt x="6016926" y="2898415"/>
                  <a:pt x="5693814" y="2943636"/>
                </a:cubicBezTo>
                <a:cubicBezTo>
                  <a:pt x="5370702" y="2988857"/>
                  <a:pt x="5352516" y="2874025"/>
                  <a:pt x="5050413" y="2943636"/>
                </a:cubicBezTo>
                <a:cubicBezTo>
                  <a:pt x="4748310" y="3013247"/>
                  <a:pt x="4640923" y="2932539"/>
                  <a:pt x="4407012" y="2943636"/>
                </a:cubicBezTo>
                <a:cubicBezTo>
                  <a:pt x="4173101" y="2954733"/>
                  <a:pt x="4111164" y="2924384"/>
                  <a:pt x="3837631" y="2943636"/>
                </a:cubicBezTo>
                <a:cubicBezTo>
                  <a:pt x="3564098" y="2962888"/>
                  <a:pt x="3284143" y="2858088"/>
                  <a:pt x="3120210" y="2943636"/>
                </a:cubicBezTo>
                <a:cubicBezTo>
                  <a:pt x="2956277" y="3029184"/>
                  <a:pt x="2675378" y="2934733"/>
                  <a:pt x="2550829" y="2943636"/>
                </a:cubicBezTo>
                <a:cubicBezTo>
                  <a:pt x="2426280" y="2952539"/>
                  <a:pt x="2217881" y="2917943"/>
                  <a:pt x="2129486" y="2943636"/>
                </a:cubicBezTo>
                <a:cubicBezTo>
                  <a:pt x="2041091" y="2969329"/>
                  <a:pt x="1877196" y="2920741"/>
                  <a:pt x="1634125" y="2943636"/>
                </a:cubicBezTo>
                <a:cubicBezTo>
                  <a:pt x="1391054" y="2966531"/>
                  <a:pt x="1275135" y="2933418"/>
                  <a:pt x="1064743" y="2943636"/>
                </a:cubicBezTo>
                <a:cubicBezTo>
                  <a:pt x="854351" y="2953854"/>
                  <a:pt x="481144" y="2939323"/>
                  <a:pt x="0" y="2943636"/>
                </a:cubicBezTo>
                <a:cubicBezTo>
                  <a:pt x="-11790" y="2672264"/>
                  <a:pt x="67470" y="2491161"/>
                  <a:pt x="0" y="2296036"/>
                </a:cubicBezTo>
                <a:cubicBezTo>
                  <a:pt x="-67470" y="2100911"/>
                  <a:pt x="42549" y="2040470"/>
                  <a:pt x="0" y="1795618"/>
                </a:cubicBezTo>
                <a:cubicBezTo>
                  <a:pt x="-42549" y="1550766"/>
                  <a:pt x="40094" y="1339830"/>
                  <a:pt x="0" y="1177454"/>
                </a:cubicBezTo>
                <a:cubicBezTo>
                  <a:pt x="-40094" y="1015078"/>
                  <a:pt x="52329" y="702061"/>
                  <a:pt x="0" y="559291"/>
                </a:cubicBezTo>
                <a:cubicBezTo>
                  <a:pt x="-52329" y="416521"/>
                  <a:pt x="44857" y="270316"/>
                  <a:pt x="0" y="0"/>
                </a:cubicBezTo>
                <a:close/>
              </a:path>
            </a:pathLst>
          </a:custGeom>
          <a:ln>
            <a:extLst>
              <a:ext uri="{C807C97D-BFC1-408E-A445-0C87EB9F89A2}">
                <ask:lineSketchStyleProps xmlns:ask="http://schemas.microsoft.com/office/drawing/2018/sketchyshapes" sd="2870000306">
                  <a:prstGeom prst="rect">
                    <a:avLst/>
                  </a:prstGeom>
                  <ask:type>
                    <ask:lineSketchScribble/>
                  </ask:type>
                </ask:lineSketchStyleProps>
              </a:ext>
            </a:extLst>
          </a:ln>
        </p:spPr>
        <p:style>
          <a:lnRef idx="2">
            <a:schemeClr val="accent2"/>
          </a:lnRef>
          <a:fillRef idx="1">
            <a:schemeClr val="lt1"/>
          </a:fillRef>
          <a:effectRef idx="0">
            <a:schemeClr val="accent2"/>
          </a:effectRef>
          <a:fontRef idx="minor">
            <a:schemeClr val="dk1"/>
          </a:fontRef>
        </p:style>
      </p:pic>
      <p:pic>
        <p:nvPicPr>
          <p:cNvPr id="3" name="Obrázek 2">
            <a:extLst>
              <a:ext uri="{FF2B5EF4-FFF2-40B4-BE49-F238E27FC236}">
                <a16:creationId xmlns:a16="http://schemas.microsoft.com/office/drawing/2014/main" id="{892AFD3F-D5A9-53E3-DCB3-010EFFC4D91A}"/>
              </a:ext>
            </a:extLst>
          </p:cNvPr>
          <p:cNvPicPr>
            <a:picLocks noChangeAspect="1"/>
          </p:cNvPicPr>
          <p:nvPr/>
        </p:nvPicPr>
        <p:blipFill>
          <a:blip r:embed="rId3"/>
          <a:stretch>
            <a:fillRect/>
          </a:stretch>
        </p:blipFill>
        <p:spPr>
          <a:xfrm>
            <a:off x="2493017" y="3209677"/>
            <a:ext cx="7401958" cy="3056958"/>
          </a:xfrm>
          <a:custGeom>
            <a:avLst/>
            <a:gdLst>
              <a:gd name="connsiteX0" fmla="*/ 0 w 7401958"/>
              <a:gd name="connsiteY0" fmla="*/ 0 h 3056958"/>
              <a:gd name="connsiteX1" fmla="*/ 643401 w 7401958"/>
              <a:gd name="connsiteY1" fmla="*/ 0 h 3056958"/>
              <a:gd name="connsiteX2" fmla="*/ 1212782 w 7401958"/>
              <a:gd name="connsiteY2" fmla="*/ 0 h 3056958"/>
              <a:gd name="connsiteX3" fmla="*/ 1708144 w 7401958"/>
              <a:gd name="connsiteY3" fmla="*/ 0 h 3056958"/>
              <a:gd name="connsiteX4" fmla="*/ 2425565 w 7401958"/>
              <a:gd name="connsiteY4" fmla="*/ 0 h 3056958"/>
              <a:gd name="connsiteX5" fmla="*/ 3142985 w 7401958"/>
              <a:gd name="connsiteY5" fmla="*/ 0 h 3056958"/>
              <a:gd name="connsiteX6" fmla="*/ 3490308 w 7401958"/>
              <a:gd name="connsiteY6" fmla="*/ 0 h 3056958"/>
              <a:gd name="connsiteX7" fmla="*/ 3911650 w 7401958"/>
              <a:gd name="connsiteY7" fmla="*/ 0 h 3056958"/>
              <a:gd name="connsiteX8" fmla="*/ 4555051 w 7401958"/>
              <a:gd name="connsiteY8" fmla="*/ 0 h 3056958"/>
              <a:gd name="connsiteX9" fmla="*/ 4902374 w 7401958"/>
              <a:gd name="connsiteY9" fmla="*/ 0 h 3056958"/>
              <a:gd name="connsiteX10" fmla="*/ 5249696 w 7401958"/>
              <a:gd name="connsiteY10" fmla="*/ 0 h 3056958"/>
              <a:gd name="connsiteX11" fmla="*/ 5671039 w 7401958"/>
              <a:gd name="connsiteY11" fmla="*/ 0 h 3056958"/>
              <a:gd name="connsiteX12" fmla="*/ 6018361 w 7401958"/>
              <a:gd name="connsiteY12" fmla="*/ 0 h 3056958"/>
              <a:gd name="connsiteX13" fmla="*/ 6365684 w 7401958"/>
              <a:gd name="connsiteY13" fmla="*/ 0 h 3056958"/>
              <a:gd name="connsiteX14" fmla="*/ 7401958 w 7401958"/>
              <a:gd name="connsiteY14" fmla="*/ 0 h 3056958"/>
              <a:gd name="connsiteX15" fmla="*/ 7401958 w 7401958"/>
              <a:gd name="connsiteY15" fmla="*/ 478923 h 3056958"/>
              <a:gd name="connsiteX16" fmla="*/ 7401958 w 7401958"/>
              <a:gd name="connsiteY16" fmla="*/ 1049556 h 3056958"/>
              <a:gd name="connsiteX17" fmla="*/ 7401958 w 7401958"/>
              <a:gd name="connsiteY17" fmla="*/ 1559049 h 3056958"/>
              <a:gd name="connsiteX18" fmla="*/ 7401958 w 7401958"/>
              <a:gd name="connsiteY18" fmla="*/ 2068542 h 3056958"/>
              <a:gd name="connsiteX19" fmla="*/ 7401958 w 7401958"/>
              <a:gd name="connsiteY19" fmla="*/ 3056958 h 3056958"/>
              <a:gd name="connsiteX20" fmla="*/ 6758557 w 7401958"/>
              <a:gd name="connsiteY20" fmla="*/ 3056958 h 3056958"/>
              <a:gd name="connsiteX21" fmla="*/ 6041136 w 7401958"/>
              <a:gd name="connsiteY21" fmla="*/ 3056958 h 3056958"/>
              <a:gd name="connsiteX22" fmla="*/ 5397736 w 7401958"/>
              <a:gd name="connsiteY22" fmla="*/ 3056958 h 3056958"/>
              <a:gd name="connsiteX23" fmla="*/ 4902374 w 7401958"/>
              <a:gd name="connsiteY23" fmla="*/ 3056958 h 3056958"/>
              <a:gd name="connsiteX24" fmla="*/ 4184953 w 7401958"/>
              <a:gd name="connsiteY24" fmla="*/ 3056958 h 3056958"/>
              <a:gd name="connsiteX25" fmla="*/ 3837631 w 7401958"/>
              <a:gd name="connsiteY25" fmla="*/ 3056958 h 3056958"/>
              <a:gd name="connsiteX26" fmla="*/ 3268249 w 7401958"/>
              <a:gd name="connsiteY26" fmla="*/ 3056958 h 3056958"/>
              <a:gd name="connsiteX27" fmla="*/ 2550829 w 7401958"/>
              <a:gd name="connsiteY27" fmla="*/ 3056958 h 3056958"/>
              <a:gd name="connsiteX28" fmla="*/ 1981447 w 7401958"/>
              <a:gd name="connsiteY28" fmla="*/ 3056958 h 3056958"/>
              <a:gd name="connsiteX29" fmla="*/ 1412066 w 7401958"/>
              <a:gd name="connsiteY29" fmla="*/ 3056958 h 3056958"/>
              <a:gd name="connsiteX30" fmla="*/ 694645 w 7401958"/>
              <a:gd name="connsiteY30" fmla="*/ 3056958 h 3056958"/>
              <a:gd name="connsiteX31" fmla="*/ 0 w 7401958"/>
              <a:gd name="connsiteY31" fmla="*/ 3056958 h 3056958"/>
              <a:gd name="connsiteX32" fmla="*/ 0 w 7401958"/>
              <a:gd name="connsiteY32" fmla="*/ 2516895 h 3056958"/>
              <a:gd name="connsiteX33" fmla="*/ 0 w 7401958"/>
              <a:gd name="connsiteY33" fmla="*/ 2007402 h 3056958"/>
              <a:gd name="connsiteX34" fmla="*/ 0 w 7401958"/>
              <a:gd name="connsiteY34" fmla="*/ 1589618 h 3056958"/>
              <a:gd name="connsiteX35" fmla="*/ 0 w 7401958"/>
              <a:gd name="connsiteY35" fmla="*/ 1049556 h 3056958"/>
              <a:gd name="connsiteX36" fmla="*/ 0 w 7401958"/>
              <a:gd name="connsiteY36" fmla="*/ 631771 h 3056958"/>
              <a:gd name="connsiteX37" fmla="*/ 0 w 7401958"/>
              <a:gd name="connsiteY37" fmla="*/ 0 h 3056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7401958" h="3056958" fill="none" extrusionOk="0">
                <a:moveTo>
                  <a:pt x="0" y="0"/>
                </a:moveTo>
                <a:cubicBezTo>
                  <a:pt x="289809" y="-23030"/>
                  <a:pt x="419293" y="11984"/>
                  <a:pt x="643401" y="0"/>
                </a:cubicBezTo>
                <a:cubicBezTo>
                  <a:pt x="867509" y="-11984"/>
                  <a:pt x="955791" y="16429"/>
                  <a:pt x="1212782" y="0"/>
                </a:cubicBezTo>
                <a:cubicBezTo>
                  <a:pt x="1469773" y="-16429"/>
                  <a:pt x="1566043" y="58406"/>
                  <a:pt x="1708144" y="0"/>
                </a:cubicBezTo>
                <a:cubicBezTo>
                  <a:pt x="1850245" y="-58406"/>
                  <a:pt x="2135110" y="5913"/>
                  <a:pt x="2425565" y="0"/>
                </a:cubicBezTo>
                <a:cubicBezTo>
                  <a:pt x="2716020" y="-5913"/>
                  <a:pt x="2891188" y="63395"/>
                  <a:pt x="3142985" y="0"/>
                </a:cubicBezTo>
                <a:cubicBezTo>
                  <a:pt x="3394782" y="-63395"/>
                  <a:pt x="3390377" y="11443"/>
                  <a:pt x="3490308" y="0"/>
                </a:cubicBezTo>
                <a:cubicBezTo>
                  <a:pt x="3590239" y="-11443"/>
                  <a:pt x="3800606" y="263"/>
                  <a:pt x="3911650" y="0"/>
                </a:cubicBezTo>
                <a:cubicBezTo>
                  <a:pt x="4022694" y="-263"/>
                  <a:pt x="4298077" y="30076"/>
                  <a:pt x="4555051" y="0"/>
                </a:cubicBezTo>
                <a:cubicBezTo>
                  <a:pt x="4812025" y="-30076"/>
                  <a:pt x="4730355" y="25639"/>
                  <a:pt x="4902374" y="0"/>
                </a:cubicBezTo>
                <a:cubicBezTo>
                  <a:pt x="5074393" y="-25639"/>
                  <a:pt x="5077143" y="4775"/>
                  <a:pt x="5249696" y="0"/>
                </a:cubicBezTo>
                <a:cubicBezTo>
                  <a:pt x="5422249" y="-4775"/>
                  <a:pt x="5554641" y="33884"/>
                  <a:pt x="5671039" y="0"/>
                </a:cubicBezTo>
                <a:cubicBezTo>
                  <a:pt x="5787437" y="-33884"/>
                  <a:pt x="5860317" y="6090"/>
                  <a:pt x="6018361" y="0"/>
                </a:cubicBezTo>
                <a:cubicBezTo>
                  <a:pt x="6176405" y="-6090"/>
                  <a:pt x="6196450" y="41104"/>
                  <a:pt x="6365684" y="0"/>
                </a:cubicBezTo>
                <a:cubicBezTo>
                  <a:pt x="6534918" y="-41104"/>
                  <a:pt x="7034199" y="119006"/>
                  <a:pt x="7401958" y="0"/>
                </a:cubicBezTo>
                <a:cubicBezTo>
                  <a:pt x="7455191" y="168752"/>
                  <a:pt x="7372508" y="336263"/>
                  <a:pt x="7401958" y="478923"/>
                </a:cubicBezTo>
                <a:cubicBezTo>
                  <a:pt x="7431408" y="621583"/>
                  <a:pt x="7397656" y="784008"/>
                  <a:pt x="7401958" y="1049556"/>
                </a:cubicBezTo>
                <a:cubicBezTo>
                  <a:pt x="7406260" y="1315104"/>
                  <a:pt x="7392227" y="1314978"/>
                  <a:pt x="7401958" y="1559049"/>
                </a:cubicBezTo>
                <a:cubicBezTo>
                  <a:pt x="7411689" y="1803120"/>
                  <a:pt x="7355499" y="1867921"/>
                  <a:pt x="7401958" y="2068542"/>
                </a:cubicBezTo>
                <a:cubicBezTo>
                  <a:pt x="7448417" y="2269163"/>
                  <a:pt x="7323880" y="2705258"/>
                  <a:pt x="7401958" y="3056958"/>
                </a:cubicBezTo>
                <a:cubicBezTo>
                  <a:pt x="7226022" y="3099016"/>
                  <a:pt x="7005175" y="3039222"/>
                  <a:pt x="6758557" y="3056958"/>
                </a:cubicBezTo>
                <a:cubicBezTo>
                  <a:pt x="6511939" y="3074694"/>
                  <a:pt x="6350772" y="3048261"/>
                  <a:pt x="6041136" y="3056958"/>
                </a:cubicBezTo>
                <a:cubicBezTo>
                  <a:pt x="5731500" y="3065655"/>
                  <a:pt x="5645388" y="3007095"/>
                  <a:pt x="5397736" y="3056958"/>
                </a:cubicBezTo>
                <a:cubicBezTo>
                  <a:pt x="5150084" y="3106821"/>
                  <a:pt x="5059349" y="3045535"/>
                  <a:pt x="4902374" y="3056958"/>
                </a:cubicBezTo>
                <a:cubicBezTo>
                  <a:pt x="4745399" y="3068381"/>
                  <a:pt x="4473951" y="3023984"/>
                  <a:pt x="4184953" y="3056958"/>
                </a:cubicBezTo>
                <a:cubicBezTo>
                  <a:pt x="3895955" y="3089932"/>
                  <a:pt x="3969184" y="3017033"/>
                  <a:pt x="3837631" y="3056958"/>
                </a:cubicBezTo>
                <a:cubicBezTo>
                  <a:pt x="3706078" y="3096883"/>
                  <a:pt x="3486441" y="3028923"/>
                  <a:pt x="3268249" y="3056958"/>
                </a:cubicBezTo>
                <a:cubicBezTo>
                  <a:pt x="3050057" y="3084993"/>
                  <a:pt x="2843768" y="2978283"/>
                  <a:pt x="2550829" y="3056958"/>
                </a:cubicBezTo>
                <a:cubicBezTo>
                  <a:pt x="2257890" y="3135633"/>
                  <a:pt x="2100808" y="3050603"/>
                  <a:pt x="1981447" y="3056958"/>
                </a:cubicBezTo>
                <a:cubicBezTo>
                  <a:pt x="1862086" y="3063313"/>
                  <a:pt x="1572022" y="3034455"/>
                  <a:pt x="1412066" y="3056958"/>
                </a:cubicBezTo>
                <a:cubicBezTo>
                  <a:pt x="1252110" y="3079461"/>
                  <a:pt x="972854" y="3050265"/>
                  <a:pt x="694645" y="3056958"/>
                </a:cubicBezTo>
                <a:cubicBezTo>
                  <a:pt x="416436" y="3063651"/>
                  <a:pt x="298204" y="3035438"/>
                  <a:pt x="0" y="3056958"/>
                </a:cubicBezTo>
                <a:cubicBezTo>
                  <a:pt x="-51299" y="2857537"/>
                  <a:pt x="12833" y="2696507"/>
                  <a:pt x="0" y="2516895"/>
                </a:cubicBezTo>
                <a:cubicBezTo>
                  <a:pt x="-12833" y="2337283"/>
                  <a:pt x="49619" y="2185346"/>
                  <a:pt x="0" y="2007402"/>
                </a:cubicBezTo>
                <a:cubicBezTo>
                  <a:pt x="-49619" y="1829458"/>
                  <a:pt x="25956" y="1760404"/>
                  <a:pt x="0" y="1589618"/>
                </a:cubicBezTo>
                <a:cubicBezTo>
                  <a:pt x="-25956" y="1418832"/>
                  <a:pt x="24334" y="1172627"/>
                  <a:pt x="0" y="1049556"/>
                </a:cubicBezTo>
                <a:cubicBezTo>
                  <a:pt x="-24334" y="926485"/>
                  <a:pt x="38796" y="749469"/>
                  <a:pt x="0" y="631771"/>
                </a:cubicBezTo>
                <a:cubicBezTo>
                  <a:pt x="-38796" y="514073"/>
                  <a:pt x="842" y="218549"/>
                  <a:pt x="0" y="0"/>
                </a:cubicBezTo>
                <a:close/>
              </a:path>
              <a:path w="7401958" h="3056958" stroke="0" extrusionOk="0">
                <a:moveTo>
                  <a:pt x="0" y="0"/>
                </a:moveTo>
                <a:cubicBezTo>
                  <a:pt x="166787" y="-26625"/>
                  <a:pt x="370195" y="45936"/>
                  <a:pt x="569381" y="0"/>
                </a:cubicBezTo>
                <a:cubicBezTo>
                  <a:pt x="768567" y="-45936"/>
                  <a:pt x="755475" y="23298"/>
                  <a:pt x="916704" y="0"/>
                </a:cubicBezTo>
                <a:cubicBezTo>
                  <a:pt x="1077933" y="-23298"/>
                  <a:pt x="1147011" y="4341"/>
                  <a:pt x="1264027" y="0"/>
                </a:cubicBezTo>
                <a:cubicBezTo>
                  <a:pt x="1381043" y="-4341"/>
                  <a:pt x="1629911" y="9362"/>
                  <a:pt x="1833408" y="0"/>
                </a:cubicBezTo>
                <a:cubicBezTo>
                  <a:pt x="2036905" y="-9362"/>
                  <a:pt x="2193695" y="42481"/>
                  <a:pt x="2328770" y="0"/>
                </a:cubicBezTo>
                <a:cubicBezTo>
                  <a:pt x="2463845" y="-42481"/>
                  <a:pt x="2790032" y="73854"/>
                  <a:pt x="3046190" y="0"/>
                </a:cubicBezTo>
                <a:cubicBezTo>
                  <a:pt x="3302348" y="-73854"/>
                  <a:pt x="3485750" y="53354"/>
                  <a:pt x="3689591" y="0"/>
                </a:cubicBezTo>
                <a:cubicBezTo>
                  <a:pt x="3893432" y="-53354"/>
                  <a:pt x="3945032" y="25095"/>
                  <a:pt x="4110934" y="0"/>
                </a:cubicBezTo>
                <a:cubicBezTo>
                  <a:pt x="4276836" y="-25095"/>
                  <a:pt x="4372059" y="12579"/>
                  <a:pt x="4532276" y="0"/>
                </a:cubicBezTo>
                <a:cubicBezTo>
                  <a:pt x="4692493" y="-12579"/>
                  <a:pt x="4927638" y="43716"/>
                  <a:pt x="5101657" y="0"/>
                </a:cubicBezTo>
                <a:cubicBezTo>
                  <a:pt x="5275676" y="-43716"/>
                  <a:pt x="5483373" y="43578"/>
                  <a:pt x="5819078" y="0"/>
                </a:cubicBezTo>
                <a:cubicBezTo>
                  <a:pt x="6154783" y="-43578"/>
                  <a:pt x="6075950" y="30236"/>
                  <a:pt x="6166400" y="0"/>
                </a:cubicBezTo>
                <a:cubicBezTo>
                  <a:pt x="6256850" y="-30236"/>
                  <a:pt x="6499299" y="6993"/>
                  <a:pt x="6735782" y="0"/>
                </a:cubicBezTo>
                <a:cubicBezTo>
                  <a:pt x="6972265" y="-6993"/>
                  <a:pt x="7069852" y="27503"/>
                  <a:pt x="7401958" y="0"/>
                </a:cubicBezTo>
                <a:cubicBezTo>
                  <a:pt x="7454125" y="230854"/>
                  <a:pt x="7379756" y="358458"/>
                  <a:pt x="7401958" y="478923"/>
                </a:cubicBezTo>
                <a:cubicBezTo>
                  <a:pt x="7424160" y="599388"/>
                  <a:pt x="7335748" y="829138"/>
                  <a:pt x="7401958" y="1049556"/>
                </a:cubicBezTo>
                <a:cubicBezTo>
                  <a:pt x="7468168" y="1269974"/>
                  <a:pt x="7375167" y="1352537"/>
                  <a:pt x="7401958" y="1497909"/>
                </a:cubicBezTo>
                <a:cubicBezTo>
                  <a:pt x="7428749" y="1643281"/>
                  <a:pt x="7371039" y="1823758"/>
                  <a:pt x="7401958" y="2037972"/>
                </a:cubicBezTo>
                <a:cubicBezTo>
                  <a:pt x="7432877" y="2252186"/>
                  <a:pt x="7370636" y="2410787"/>
                  <a:pt x="7401958" y="2608604"/>
                </a:cubicBezTo>
                <a:cubicBezTo>
                  <a:pt x="7433280" y="2806421"/>
                  <a:pt x="7388862" y="2913996"/>
                  <a:pt x="7401958" y="3056958"/>
                </a:cubicBezTo>
                <a:cubicBezTo>
                  <a:pt x="7286884" y="3105157"/>
                  <a:pt x="7114903" y="3015367"/>
                  <a:pt x="6832577" y="3056958"/>
                </a:cubicBezTo>
                <a:cubicBezTo>
                  <a:pt x="6550251" y="3098549"/>
                  <a:pt x="6557440" y="3047381"/>
                  <a:pt x="6411234" y="3056958"/>
                </a:cubicBezTo>
                <a:cubicBezTo>
                  <a:pt x="6265028" y="3066535"/>
                  <a:pt x="6113703" y="3023762"/>
                  <a:pt x="5915873" y="3056958"/>
                </a:cubicBezTo>
                <a:cubicBezTo>
                  <a:pt x="5718043" y="3090154"/>
                  <a:pt x="5611210" y="3037856"/>
                  <a:pt x="5346491" y="3056958"/>
                </a:cubicBezTo>
                <a:cubicBezTo>
                  <a:pt x="5081772" y="3076060"/>
                  <a:pt x="5097106" y="3034623"/>
                  <a:pt x="4999169" y="3056958"/>
                </a:cubicBezTo>
                <a:cubicBezTo>
                  <a:pt x="4901232" y="3079293"/>
                  <a:pt x="4534566" y="3041750"/>
                  <a:pt x="4355768" y="3056958"/>
                </a:cubicBezTo>
                <a:cubicBezTo>
                  <a:pt x="4176970" y="3072166"/>
                  <a:pt x="3887784" y="3023814"/>
                  <a:pt x="3712367" y="3056958"/>
                </a:cubicBezTo>
                <a:cubicBezTo>
                  <a:pt x="3536950" y="3090102"/>
                  <a:pt x="3268103" y="3019943"/>
                  <a:pt x="3068966" y="3056958"/>
                </a:cubicBezTo>
                <a:cubicBezTo>
                  <a:pt x="2869829" y="3093973"/>
                  <a:pt x="2883942" y="3020688"/>
                  <a:pt x="2721643" y="3056958"/>
                </a:cubicBezTo>
                <a:cubicBezTo>
                  <a:pt x="2559344" y="3093228"/>
                  <a:pt x="2287692" y="3053989"/>
                  <a:pt x="2152262" y="3056958"/>
                </a:cubicBezTo>
                <a:cubicBezTo>
                  <a:pt x="2016832" y="3059927"/>
                  <a:pt x="1680267" y="2997026"/>
                  <a:pt x="1508861" y="3056958"/>
                </a:cubicBezTo>
                <a:cubicBezTo>
                  <a:pt x="1337455" y="3116890"/>
                  <a:pt x="1294704" y="3051409"/>
                  <a:pt x="1161538" y="3056958"/>
                </a:cubicBezTo>
                <a:cubicBezTo>
                  <a:pt x="1028372" y="3062507"/>
                  <a:pt x="576702" y="3045323"/>
                  <a:pt x="0" y="3056958"/>
                </a:cubicBezTo>
                <a:cubicBezTo>
                  <a:pt x="-19618" y="2877144"/>
                  <a:pt x="21479" y="2730144"/>
                  <a:pt x="0" y="2547465"/>
                </a:cubicBezTo>
                <a:cubicBezTo>
                  <a:pt x="-21479" y="2364786"/>
                  <a:pt x="5406" y="2241568"/>
                  <a:pt x="0" y="2068542"/>
                </a:cubicBezTo>
                <a:cubicBezTo>
                  <a:pt x="-5406" y="1895516"/>
                  <a:pt x="29959" y="1821070"/>
                  <a:pt x="0" y="1650757"/>
                </a:cubicBezTo>
                <a:cubicBezTo>
                  <a:pt x="-29959" y="1480444"/>
                  <a:pt x="44888" y="1400166"/>
                  <a:pt x="0" y="1232973"/>
                </a:cubicBezTo>
                <a:cubicBezTo>
                  <a:pt x="-44888" y="1065780"/>
                  <a:pt x="4188" y="822122"/>
                  <a:pt x="0" y="692910"/>
                </a:cubicBezTo>
                <a:cubicBezTo>
                  <a:pt x="-4188" y="563698"/>
                  <a:pt x="13445" y="339451"/>
                  <a:pt x="0" y="0"/>
                </a:cubicBezTo>
                <a:close/>
              </a:path>
            </a:pathLst>
          </a:custGeom>
          <a:ln>
            <a:extLst>
              <a:ext uri="{C807C97D-BFC1-408E-A445-0C87EB9F89A2}">
                <ask:lineSketchStyleProps xmlns:ask="http://schemas.microsoft.com/office/drawing/2018/sketchyshapes" sd="3355488650">
                  <a:prstGeom prst="rect">
                    <a:avLst/>
                  </a:prstGeom>
                  <ask:type>
                    <ask:lineSketchScribble/>
                  </ask:type>
                </ask:lineSketchStyleProps>
              </a:ext>
            </a:extLst>
          </a:ln>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2644869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lnSpc>
                <a:spcPct val="107000"/>
              </a:lnSpc>
              <a:buNone/>
            </a:pPr>
            <a:r>
              <a:rPr lang="cs-CZ" dirty="0"/>
              <a:t>Důležité také je, že mlčenlivost dopadá na </a:t>
            </a:r>
            <a:r>
              <a:rPr lang="cs-CZ" b="1" dirty="0"/>
              <a:t>informace o konkrétním pacientovi</a:t>
            </a:r>
            <a:r>
              <a:rPr lang="cs-CZ" dirty="0"/>
              <a:t>, pokud by byla vykládána i na zobecněné informace, nebylo by možné pracovat s kazuistikami. </a:t>
            </a:r>
          </a:p>
          <a:p>
            <a:pPr marL="0" indent="0" algn="just">
              <a:lnSpc>
                <a:spcPct val="107000"/>
              </a:lnSpc>
              <a:buNone/>
            </a:pPr>
            <a:r>
              <a:rPr lang="cs-CZ" dirty="0"/>
              <a:t>Psycholog se tak může na orgány činné v trestním řízení obrátit i v situaci, kdy se od více pacientů dozvídá, že jim jiný profesionál ubližuje např. formou sexuálního nátlaku, ačkoliv je vůči konkrétním pacientům vázán mlčenlivostí. Může </a:t>
            </a:r>
            <a:r>
              <a:rPr lang="cs-CZ" b="1" dirty="0"/>
              <a:t>obecně popsat, s čím se mu pacienti svěřují. </a:t>
            </a:r>
          </a:p>
          <a:p>
            <a:pPr marL="0" indent="0" algn="just">
              <a:lnSpc>
                <a:spcPct val="107000"/>
              </a:lnSpc>
              <a:buNone/>
            </a:pPr>
            <a:r>
              <a:rPr lang="cs-CZ" dirty="0"/>
              <a:t>Orgány činné v trestním řízení, pak mohou psychologa mlčenlivosti zprostit.</a:t>
            </a:r>
          </a:p>
        </p:txBody>
      </p:sp>
    </p:spTree>
    <p:extLst>
      <p:ext uri="{BB962C8B-B14F-4D97-AF65-F5344CB8AC3E}">
        <p14:creationId xmlns:p14="http://schemas.microsoft.com/office/powerpoint/2010/main" val="3005239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85000" lnSpcReduction="10000"/>
          </a:bodyPr>
          <a:lstStyle/>
          <a:p>
            <a:pPr marL="0" indent="0" algn="just">
              <a:lnSpc>
                <a:spcPct val="107000"/>
              </a:lnSpc>
              <a:buNone/>
            </a:pPr>
            <a:r>
              <a:rPr lang="cs-CZ" sz="2400" b="1" dirty="0"/>
              <a:t>PROLOMENÍ MLČENLIVOSTI V TRESTNÍM ŘÍZENÍ SOUDEM</a:t>
            </a:r>
          </a:p>
          <a:p>
            <a:pPr marL="0" indent="0" algn="just">
              <a:lnSpc>
                <a:spcPct val="107000"/>
              </a:lnSpc>
              <a:buNone/>
            </a:pPr>
            <a:r>
              <a:rPr lang="cs-CZ" sz="2400" b="1" dirty="0"/>
              <a:t>PŘÍKLAD: </a:t>
            </a:r>
            <a:r>
              <a:rPr lang="cs-CZ" sz="2400" dirty="0"/>
              <a:t>Pacient klinického psychologa je stíhán pro trestný čin podvodu. V rámci své obhajoby pacient tvrdí, že se v době, kdy se měl trestného jednání dopustit, nacházel v manické fázi a že proto nemůže být trestně odpovědný. Pacient soudu předkládá záznam psychologa, z nějž je zřejmé, že se u něj v době, kdy k podvodu mělo dojít, léčil. Psycholog však ví, že ve zmíněné době k němu pacient nechodil kvůli projevům mánie, ale naopak kvůli úzkosti, kterou zažíval na základě své nevyhovující majetkové situace, a dokonce v obecné rovině v terapii mluvil o možnosti získat finanční prostředky podvodem.</a:t>
            </a:r>
          </a:p>
          <a:p>
            <a:pPr marL="0" indent="0" algn="just">
              <a:lnSpc>
                <a:spcPct val="107000"/>
              </a:lnSpc>
              <a:buNone/>
            </a:pPr>
            <a:r>
              <a:rPr lang="cs-CZ" sz="2400" b="1" dirty="0"/>
              <a:t>Může psycholog informovat soud?</a:t>
            </a:r>
          </a:p>
          <a:p>
            <a:pPr marL="0" indent="0" algn="just">
              <a:lnSpc>
                <a:spcPct val="107000"/>
              </a:lnSpc>
              <a:buNone/>
            </a:pPr>
            <a:r>
              <a:rPr lang="cs-CZ" sz="2400" b="1" dirty="0"/>
              <a:t>Co, když se přijde ptát PČR?</a:t>
            </a:r>
            <a:endParaRPr lang="cs-CZ" sz="3200" b="1" dirty="0"/>
          </a:p>
        </p:txBody>
      </p:sp>
    </p:spTree>
    <p:extLst>
      <p:ext uri="{BB962C8B-B14F-4D97-AF65-F5344CB8AC3E}">
        <p14:creationId xmlns:p14="http://schemas.microsoft.com/office/powerpoint/2010/main" val="4120532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85000" lnSpcReduction="10000"/>
          </a:bodyPr>
          <a:lstStyle/>
          <a:p>
            <a:pPr marL="0" indent="0" algn="just">
              <a:lnSpc>
                <a:spcPct val="107000"/>
              </a:lnSpc>
              <a:buNone/>
            </a:pPr>
            <a:r>
              <a:rPr lang="cs-CZ" sz="2400" b="1" dirty="0"/>
              <a:t>PROLOMENÍ MLČENLIVOSTI V TRESTNÍM ŘÍZENÍ SOUDEM</a:t>
            </a:r>
            <a:endParaRPr lang="cs-CZ" sz="1800" b="1" dirty="0">
              <a:latin typeface="Times New Roman" panose="02020603050405020304" pitchFamily="18" charset="0"/>
            </a:endParaRPr>
          </a:p>
          <a:p>
            <a:pPr marL="0" indent="0" algn="just">
              <a:lnSpc>
                <a:spcPct val="107000"/>
              </a:lnSpc>
              <a:buNone/>
            </a:pPr>
            <a:r>
              <a:rPr lang="cs-CZ" sz="2400" b="1" dirty="0"/>
              <a:t>ŘEŠENÍ: </a:t>
            </a:r>
            <a:r>
              <a:rPr lang="cs-CZ" sz="2400" dirty="0"/>
              <a:t>Psycholog nemůže aktivně soudu či policii sdělovat, že má informace o tom, že pacient v rámci své obhajoby poskytuje zkreslené informace. Pokud je však psychologovi předložen souhlas soudce s tím, že po něm tyto informace mohou být požadovány, je jeho mlčenlivost prolomena a informace musí poskytnout.</a:t>
            </a:r>
          </a:p>
          <a:p>
            <a:pPr marL="0" indent="0" algn="just">
              <a:lnSpc>
                <a:spcPct val="107000"/>
              </a:lnSpc>
              <a:buNone/>
            </a:pPr>
            <a:r>
              <a:rPr lang="cs-CZ" sz="2400" b="1" dirty="0"/>
              <a:t>§ 8 odst. 5 zákona č. 141/1961 Sb., trestního řádu:</a:t>
            </a:r>
          </a:p>
          <a:p>
            <a:pPr marL="0" indent="0" algn="just">
              <a:lnSpc>
                <a:spcPct val="107000"/>
              </a:lnSpc>
              <a:buNone/>
            </a:pPr>
            <a:r>
              <a:rPr lang="cs-CZ" sz="2400" dirty="0"/>
              <a:t>Nestanoví-li zvláštní zákon podmínky, za nichž lze pro účely trestního řízení sdělovat informace, které jsou podle takového zákona utajovány, nebo na něž se vztahuje povinnost mlčenlivosti, lze tyto informace pro trestní řízení vyžadovat po předchozím souhlasu soudce.</a:t>
            </a:r>
          </a:p>
          <a:p>
            <a:pPr marL="0" indent="0" algn="just">
              <a:lnSpc>
                <a:spcPct val="107000"/>
              </a:lnSpc>
              <a:buNone/>
            </a:pPr>
            <a:r>
              <a:rPr lang="cs-CZ" sz="2000" dirty="0"/>
              <a:t>Nález Ústavního soudu </a:t>
            </a:r>
            <a:r>
              <a:rPr lang="cs-CZ" sz="2000" dirty="0" err="1"/>
              <a:t>sp</a:t>
            </a:r>
            <a:r>
              <a:rPr lang="cs-CZ" sz="2000" dirty="0"/>
              <a:t>. zn. II. ÚS 2050/14</a:t>
            </a:r>
            <a:endParaRPr lang="cs-CZ" sz="2400" dirty="0"/>
          </a:p>
        </p:txBody>
      </p:sp>
    </p:spTree>
    <p:extLst>
      <p:ext uri="{BB962C8B-B14F-4D97-AF65-F5344CB8AC3E}">
        <p14:creationId xmlns:p14="http://schemas.microsoft.com/office/powerpoint/2010/main" val="1076144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lnSpc>
                <a:spcPct val="107000"/>
              </a:lnSpc>
              <a:buNone/>
            </a:pPr>
            <a:r>
              <a:rPr lang="cs-CZ" sz="2400" b="1" dirty="0"/>
              <a:t>PROLOMENÍ MLČENLIVOSTI V TRESTNÍM ŘÍZENÍ SOUDEM</a:t>
            </a:r>
            <a:endParaRPr lang="cs-CZ" sz="1800" b="1" dirty="0">
              <a:latin typeface="Times New Roman" panose="02020603050405020304" pitchFamily="18" charset="0"/>
            </a:endParaRPr>
          </a:p>
          <a:p>
            <a:pPr marL="0" indent="0" algn="just">
              <a:lnSpc>
                <a:spcPct val="107000"/>
              </a:lnSpc>
              <a:buNone/>
            </a:pPr>
            <a:r>
              <a:rPr lang="cs-CZ" sz="2400" dirty="0"/>
              <a:t>Pro </a:t>
            </a:r>
            <a:r>
              <a:rPr lang="cs-CZ" sz="2400" b="1" dirty="0"/>
              <a:t>civilní řízení soud obdobnou možnost prolomit mlčenlivost nemá</a:t>
            </a:r>
            <a:r>
              <a:rPr lang="cs-CZ" sz="2400" dirty="0"/>
              <a:t>. Civilní soud  tak například v řízení týkajícím se péče o děti rozvádějících se rodičů nemůže psychologa jako zdravotníka přimět k tomu, aby mu sděloval informace o výchovných kompetencích svého pacienta, může však pověřit soudního znalce (to může udělat i trestní soud), který bude mít přístup do zdravotnické dokumentace pacienta, aby vypracoval posudek.</a:t>
            </a:r>
          </a:p>
        </p:txBody>
      </p:sp>
    </p:spTree>
    <p:extLst>
      <p:ext uri="{BB962C8B-B14F-4D97-AF65-F5344CB8AC3E}">
        <p14:creationId xmlns:p14="http://schemas.microsoft.com/office/powerpoint/2010/main" val="2104890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lnSpcReduction="10000"/>
          </a:bodyPr>
          <a:lstStyle/>
          <a:p>
            <a:pPr marL="0" indent="0" algn="just">
              <a:lnSpc>
                <a:spcPct val="107000"/>
              </a:lnSpc>
              <a:buNone/>
            </a:pPr>
            <a:r>
              <a:rPr lang="cs-CZ" sz="2400" b="1" cap="all" dirty="0"/>
              <a:t>Přístup soudních znalců (a dalších osob) do zdravotnické dokumentace </a:t>
            </a:r>
          </a:p>
          <a:p>
            <a:pPr marL="0" indent="0" algn="just">
              <a:lnSpc>
                <a:spcPct val="107000"/>
              </a:lnSpc>
              <a:buNone/>
            </a:pPr>
            <a:r>
              <a:rPr lang="cs-CZ" sz="2000" dirty="0"/>
              <a:t>§ 65 odst. 2 zákona o zdravotních službách upravuje </a:t>
            </a:r>
            <a:r>
              <a:rPr lang="cs-CZ" sz="2000" b="1" dirty="0"/>
              <a:t>16 skupin osob</a:t>
            </a:r>
            <a:r>
              <a:rPr lang="cs-CZ" sz="2000" dirty="0"/>
              <a:t>, které mají do zdravotnické dokumentace přístup, bez ohledu na vůli pacienta. Ve vztahu k soudnímu řízení, o němž pojednává tento oddíl, se jedná o soudní znalce, kteří mají do zdravotnické dokumentace přístup za účelem vypracování znaleckého posudku.</a:t>
            </a:r>
          </a:p>
          <a:p>
            <a:pPr marL="0" indent="0" algn="just">
              <a:lnSpc>
                <a:spcPct val="107000"/>
              </a:lnSpc>
              <a:buNone/>
            </a:pPr>
            <a:r>
              <a:rPr lang="cs-CZ" sz="2000" b="1" dirty="0"/>
              <a:t>Ačkoliv bude psycholog dodržovat svou povinnost mlčenlivosti, neznamená to, že bude mít vždy kontrolu nad tím, kdo o pacientovi získá informace bez jeho souhlasu.</a:t>
            </a:r>
          </a:p>
          <a:p>
            <a:pPr marL="0" indent="0" algn="just">
              <a:lnSpc>
                <a:spcPct val="107000"/>
              </a:lnSpc>
              <a:buNone/>
            </a:pPr>
            <a:r>
              <a:rPr lang="cs-CZ" sz="2000" dirty="0"/>
              <a:t>Vedle uvedených skupin osob mohou do zdravotnické dokumentace podle § 65 odst. 3 nahlížet </a:t>
            </a:r>
            <a:r>
              <a:rPr lang="cs-CZ" sz="2000" b="1" dirty="0"/>
              <a:t>osoby připravující se na výkon svého povolání</a:t>
            </a:r>
            <a:r>
              <a:rPr lang="cs-CZ" sz="2000" dirty="0"/>
              <a:t>, a to pokud to pacient výslovně nezakáže.</a:t>
            </a:r>
            <a:endParaRPr lang="cs-CZ" sz="2400" b="1" cap="all" dirty="0"/>
          </a:p>
        </p:txBody>
      </p:sp>
    </p:spTree>
    <p:extLst>
      <p:ext uri="{BB962C8B-B14F-4D97-AF65-F5344CB8AC3E}">
        <p14:creationId xmlns:p14="http://schemas.microsoft.com/office/powerpoint/2010/main" val="2266478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9" y="2286000"/>
            <a:ext cx="5643002" cy="4023360"/>
          </a:xfrm>
        </p:spPr>
        <p:txBody>
          <a:bodyPr>
            <a:normAutofit lnSpcReduction="10000"/>
          </a:bodyPr>
          <a:lstStyle/>
          <a:p>
            <a:pPr marL="0" indent="0" algn="just">
              <a:lnSpc>
                <a:spcPct val="107000"/>
              </a:lnSpc>
              <a:buNone/>
            </a:pPr>
            <a:r>
              <a:rPr lang="cs-CZ" sz="2000" b="1" cap="all" dirty="0"/>
              <a:t>Prolomení mlčenlivosti psychologa trestním zákoníkem </a:t>
            </a:r>
          </a:p>
          <a:p>
            <a:pPr marL="0" indent="0" algn="just">
              <a:lnSpc>
                <a:spcPct val="107000"/>
              </a:lnSpc>
              <a:buNone/>
            </a:pPr>
            <a:r>
              <a:rPr lang="cs-CZ" sz="2400" dirty="0"/>
              <a:t>Psycholog dozví o trestném jednání a zvažuje, zda ho bude oznamovat dál, či nikoliv. Psycholog v takových situacích zvažuje, zda má povinnost oznámit či překazit trestný čin, která mu plyne z § 367 a § 368 trestního zákoníku.</a:t>
            </a:r>
          </a:p>
          <a:p>
            <a:pPr marL="0" indent="0" algn="just">
              <a:lnSpc>
                <a:spcPct val="107000"/>
              </a:lnSpc>
              <a:buNone/>
            </a:pPr>
            <a:r>
              <a:rPr lang="cs-CZ" sz="1600" dirty="0"/>
              <a:t>Stříteský, M. (2017). Zamyšlení nad oznamovací povinností psychologů jako pracovníků v pomáhajících profesích. </a:t>
            </a:r>
            <a:r>
              <a:rPr lang="cs-CZ" sz="1600" i="1" dirty="0"/>
              <a:t>E-psychologie</a:t>
            </a:r>
            <a:r>
              <a:rPr lang="cs-CZ" sz="1600" dirty="0"/>
              <a:t>, 11(4), 30–39.</a:t>
            </a:r>
            <a:endParaRPr lang="cs-CZ" sz="1800" b="1" cap="all" dirty="0"/>
          </a:p>
        </p:txBody>
      </p:sp>
      <p:pic>
        <p:nvPicPr>
          <p:cNvPr id="9" name="Grafický objekt 8" descr="Pouta obrys">
            <a:extLst>
              <a:ext uri="{FF2B5EF4-FFF2-40B4-BE49-F238E27FC236}">
                <a16:creationId xmlns:a16="http://schemas.microsoft.com/office/drawing/2014/main" id="{7B618F50-31F5-8642-67CE-350A042A17D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38919" y="1589509"/>
            <a:ext cx="5268491" cy="5268491"/>
          </a:xfrm>
          <a:prstGeom prst="rect">
            <a:avLst/>
          </a:prstGeom>
        </p:spPr>
      </p:pic>
    </p:spTree>
    <p:extLst>
      <p:ext uri="{BB962C8B-B14F-4D97-AF65-F5344CB8AC3E}">
        <p14:creationId xmlns:p14="http://schemas.microsoft.com/office/powerpoint/2010/main" val="24185058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lnSpc>
                <a:spcPct val="107000"/>
              </a:lnSpc>
              <a:buNone/>
            </a:pPr>
            <a:r>
              <a:rPr lang="cs-CZ" sz="2400" b="1" cap="all" dirty="0"/>
              <a:t>Prolomení mlčenlivosti psychologa trestním zákoníkem </a:t>
            </a:r>
          </a:p>
          <a:p>
            <a:pPr marL="0" indent="0" algn="just">
              <a:lnSpc>
                <a:spcPct val="107000"/>
              </a:lnSpc>
              <a:buNone/>
            </a:pPr>
            <a:r>
              <a:rPr lang="cs-CZ" sz="2400" dirty="0"/>
              <a:t>Pro povinnost </a:t>
            </a:r>
            <a:r>
              <a:rPr lang="cs-CZ" sz="2400" b="1" dirty="0"/>
              <a:t>překazit trestný čin</a:t>
            </a:r>
            <a:r>
              <a:rPr lang="cs-CZ" sz="2400" dirty="0"/>
              <a:t>: kdo se hodnověrným způsobem dozví, že jiný připravuje nebo páchá trestný čin (výčet vybraných trestných činů) … a spáchání nebo dokončení takového trestného činu nepřekazí, bude potrestán …</a:t>
            </a:r>
          </a:p>
          <a:p>
            <a:pPr marL="0" indent="0" algn="just">
              <a:lnSpc>
                <a:spcPct val="107000"/>
              </a:lnSpc>
              <a:buNone/>
            </a:pPr>
            <a:r>
              <a:rPr lang="cs-CZ" sz="2400" dirty="0"/>
              <a:t>Pro povinnost </a:t>
            </a:r>
            <a:r>
              <a:rPr lang="cs-CZ" sz="2400" b="1" dirty="0"/>
              <a:t>oznámit trestný čin</a:t>
            </a:r>
            <a:r>
              <a:rPr lang="cs-CZ" sz="2400" dirty="0"/>
              <a:t>: kdo se hodnověrným způsobem dozví, že jiný spáchal trestný čin (výčet vybraných trestných činů) a takový trestný čin neoznámí bez odkladu státnímu zástupci nebo policejnímu orgánu nebo místo toho, jde-li o vojáka, nadřízenému, bude potrestán …</a:t>
            </a:r>
            <a:endParaRPr lang="cs-CZ" sz="2800" b="1" cap="all" dirty="0"/>
          </a:p>
        </p:txBody>
      </p:sp>
    </p:spTree>
    <p:extLst>
      <p:ext uri="{BB962C8B-B14F-4D97-AF65-F5344CB8AC3E}">
        <p14:creationId xmlns:p14="http://schemas.microsoft.com/office/powerpoint/2010/main" val="478512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525603-4152-5966-4DFB-0C9AC0EAB4A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FF8C000-CB3F-E5AA-CCA4-7BF716B45070}"/>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9E2AB0E6-A755-ACF5-C89D-6CB053869E33}"/>
              </a:ext>
            </a:extLst>
          </p:cNvPr>
          <p:cNvSpPr>
            <a:spLocks noGrp="1"/>
          </p:cNvSpPr>
          <p:nvPr>
            <p:ph idx="1"/>
          </p:nvPr>
        </p:nvSpPr>
        <p:spPr/>
        <p:txBody>
          <a:bodyPr>
            <a:normAutofit fontScale="77500" lnSpcReduction="20000"/>
          </a:bodyPr>
          <a:lstStyle/>
          <a:p>
            <a:r>
              <a:rPr lang="cs-CZ" sz="2400" b="1" i="0" dirty="0">
                <a:solidFill>
                  <a:srgbClr val="000000"/>
                </a:solidFill>
                <a:effectLst/>
                <a:latin typeface="Arial" panose="020B0604020202020204" pitchFamily="34" charset="0"/>
              </a:rPr>
              <a:t>U </a:t>
            </a:r>
            <a:r>
              <a:rPr lang="cs-CZ" sz="2400" b="1" i="0" dirty="0" err="1">
                <a:solidFill>
                  <a:srgbClr val="000000"/>
                </a:solidFill>
                <a:effectLst/>
                <a:latin typeface="Arial" panose="020B0604020202020204" pitchFamily="34" charset="0"/>
              </a:rPr>
              <a:t>překažovací</a:t>
            </a:r>
            <a:r>
              <a:rPr lang="cs-CZ" sz="2400" b="1" i="0" dirty="0">
                <a:solidFill>
                  <a:srgbClr val="000000"/>
                </a:solidFill>
                <a:effectLst/>
                <a:latin typeface="Arial" panose="020B0604020202020204" pitchFamily="34" charset="0"/>
              </a:rPr>
              <a:t> povinnosti se psycholog podle mě může setkat TČ:</a:t>
            </a:r>
          </a:p>
          <a:p>
            <a:r>
              <a:rPr lang="cs-CZ" sz="2400" b="0" i="0" dirty="0">
                <a:solidFill>
                  <a:srgbClr val="000000"/>
                </a:solidFill>
                <a:effectLst/>
                <a:latin typeface="Arial" panose="020B0604020202020204" pitchFamily="34" charset="0"/>
              </a:rPr>
              <a:t>vraždy (§ 140), zabití (§ 141), těžkého ublížení na zdraví (§ 145), </a:t>
            </a:r>
            <a:r>
              <a:rPr lang="cs-CZ" sz="2400" b="0" i="0" strike="sngStrike" dirty="0">
                <a:solidFill>
                  <a:srgbClr val="000000"/>
                </a:solidFill>
                <a:effectLst/>
                <a:latin typeface="Arial" panose="020B0604020202020204" pitchFamily="34" charset="0"/>
              </a:rPr>
              <a:t>mučení a jiného nelidského a krutého zacházení (§ 149), </a:t>
            </a:r>
            <a:r>
              <a:rPr lang="cs-CZ" sz="2400" b="0" i="0" dirty="0">
                <a:solidFill>
                  <a:srgbClr val="000000"/>
                </a:solidFill>
                <a:effectLst/>
                <a:latin typeface="Arial" panose="020B0604020202020204" pitchFamily="34" charset="0"/>
              </a:rPr>
              <a:t>nedovoleného přerušení těhotenství bez souhlasu těhotné ženy (§ 159), obchodování s lidmi (§ 168), zbavení osobní svobody (§ 170), zavlečení podle § 172 odst. 2 a 3, loupeže (§ 173), vydírání podle § 175 odst. 3 a 4, znásilnění (§ 185), pohlavního zneužití (§ 187), zneužití dítěte k výrobě pornografie (§ 193), týrání svěřené osoby (§ 198), krádeže podle § 205 odst. 5, zpronevěry podle § 206 odst. 5, podvodu podle § 209 odst. 5, pojistného podvodu podle § 210 odst. 6, úvěrového podvodu podle § 211 odst. 6, dotačního podvodu podle § 212 odst. 6, legalizace výnosů z trestné činnosti podle § 216 odst. 4 a 5, padělání a pozměnění peněz (§ 233), neoprávněného opatření, padělání a pozměnění platebního prostředku (§ 234), </a:t>
            </a:r>
            <a:r>
              <a:rPr lang="cs-CZ" sz="2400" b="0" i="0" strike="sngStrike" dirty="0">
                <a:solidFill>
                  <a:srgbClr val="000000"/>
                </a:solidFill>
                <a:effectLst/>
                <a:latin typeface="Arial" panose="020B0604020202020204" pitchFamily="34" charset="0"/>
              </a:rPr>
              <a:t>neoprávněné výroby peněz</a:t>
            </a:r>
            <a:r>
              <a:rPr lang="cs-CZ" sz="2400" b="0" i="0" dirty="0">
                <a:solidFill>
                  <a:srgbClr val="000000"/>
                </a:solidFill>
                <a:effectLst/>
                <a:latin typeface="Arial" panose="020B0604020202020204" pitchFamily="34" charset="0"/>
              </a:rPr>
              <a:t>, nedovolené výroby a jiného nakládání s omamnými a psychotropními látkami a s jedy (§ 283), </a:t>
            </a:r>
            <a:r>
              <a:rPr lang="cs-CZ" sz="2800" dirty="0">
                <a:solidFill>
                  <a:srgbClr val="000000"/>
                </a:solidFill>
                <a:latin typeface="Arial" panose="020B0604020202020204" pitchFamily="34" charset="0"/>
              </a:rPr>
              <a:t>podpory a propagace terorismu (§ 312e), </a:t>
            </a:r>
            <a:r>
              <a:rPr lang="cs-CZ" sz="2400" b="0" i="0" dirty="0">
                <a:solidFill>
                  <a:srgbClr val="000000"/>
                </a:solidFill>
                <a:effectLst/>
                <a:latin typeface="Arial" panose="020B0604020202020204" pitchFamily="34" charset="0"/>
              </a:rPr>
              <a:t>násilí proti orgánu veřejné moci podle § 323 odst. 3 a 4, násilí proti úřední osobě podle § 325 odst. 3 a 4, přijetí úplatku (§ 331), podplacení (§ 332).</a:t>
            </a:r>
            <a:endParaRPr lang="cs-CZ" sz="3200" dirty="0"/>
          </a:p>
        </p:txBody>
      </p:sp>
    </p:spTree>
    <p:extLst>
      <p:ext uri="{BB962C8B-B14F-4D97-AF65-F5344CB8AC3E}">
        <p14:creationId xmlns:p14="http://schemas.microsoft.com/office/powerpoint/2010/main" val="10597823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90F74-3586-65A0-2E24-1AB19538577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5093F8C-BF7C-E7AB-C086-A021F5850D31}"/>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437E39F3-EE83-36C2-5760-251C6CC6BE8E}"/>
              </a:ext>
            </a:extLst>
          </p:cNvPr>
          <p:cNvSpPr>
            <a:spLocks noGrp="1"/>
          </p:cNvSpPr>
          <p:nvPr>
            <p:ph idx="1"/>
          </p:nvPr>
        </p:nvSpPr>
        <p:spPr/>
        <p:txBody>
          <a:bodyPr>
            <a:normAutofit/>
          </a:bodyPr>
          <a:lstStyle/>
          <a:p>
            <a:r>
              <a:rPr lang="cs-CZ" sz="2400" b="1" i="0" dirty="0">
                <a:solidFill>
                  <a:srgbClr val="000000"/>
                </a:solidFill>
                <a:effectLst/>
                <a:latin typeface="Arial" panose="020B0604020202020204" pitchFamily="34" charset="0"/>
              </a:rPr>
              <a:t>U oznamovací povinnosti se psycholog podle mě může setkat s TČ:</a:t>
            </a:r>
          </a:p>
          <a:p>
            <a:r>
              <a:rPr lang="cs-CZ" dirty="0">
                <a:solidFill>
                  <a:srgbClr val="000000"/>
                </a:solidFill>
                <a:latin typeface="Arial" panose="020B0604020202020204" pitchFamily="34" charset="0"/>
              </a:rPr>
              <a:t>vraždy (§ 140), těžkého ublížení na zdraví (§ 145),</a:t>
            </a:r>
            <a:r>
              <a:rPr lang="cs-CZ" strike="sngStrike" dirty="0">
                <a:solidFill>
                  <a:srgbClr val="000000"/>
                </a:solidFill>
                <a:latin typeface="Arial" panose="020B0604020202020204" pitchFamily="34" charset="0"/>
              </a:rPr>
              <a:t> mučení a jiného nelidského a krutého zacházení (§ 149), </a:t>
            </a:r>
            <a:r>
              <a:rPr lang="cs-CZ" dirty="0">
                <a:solidFill>
                  <a:srgbClr val="000000"/>
                </a:solidFill>
                <a:latin typeface="Arial" panose="020B0604020202020204" pitchFamily="34" charset="0"/>
              </a:rPr>
              <a:t>obchodování s lidmi (§ 168), zbavení osobní svobody (§ 170), braní rukojmí (§ 174), zneužití dítěte k výrobě pornografie (§ 193), týrání svěřené osoby (§ 198), padělání a pozměnění peněz (§ 233), neoprávněného opatření, padělání a pozměnění platebního prostředku (§ 234</a:t>
            </a:r>
            <a:r>
              <a:rPr lang="cs-CZ" strike="sngStrike" dirty="0">
                <a:solidFill>
                  <a:srgbClr val="000000"/>
                </a:solidFill>
                <a:latin typeface="Arial" panose="020B0604020202020204" pitchFamily="34" charset="0"/>
              </a:rPr>
              <a:t>), neoprávněné výroby peněz (§ 237), </a:t>
            </a:r>
            <a:r>
              <a:rPr lang="cs-CZ" dirty="0">
                <a:solidFill>
                  <a:srgbClr val="000000"/>
                </a:solidFill>
                <a:latin typeface="Arial" panose="020B0604020202020204" pitchFamily="34" charset="0"/>
              </a:rPr>
              <a:t>podpory a propagace terorismu (§ 312e), přijetí úplatku (§ 331), podplacení (§ 332).</a:t>
            </a:r>
          </a:p>
          <a:p>
            <a:endParaRPr lang="cs-CZ" sz="2400" b="1"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6191727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24129" y="2286000"/>
            <a:ext cx="6078008" cy="4023360"/>
          </a:xfrm>
        </p:spPr>
        <p:txBody>
          <a:bodyPr>
            <a:normAutofit/>
          </a:bodyPr>
          <a:lstStyle/>
          <a:p>
            <a:pPr marL="0" indent="0" algn="just">
              <a:lnSpc>
                <a:spcPct val="107000"/>
              </a:lnSpc>
              <a:buNone/>
            </a:pPr>
            <a:r>
              <a:rPr lang="cs-CZ" sz="2400" b="1" cap="all" dirty="0"/>
              <a:t>Prolomení mlčenlivosti psychologa trestním zákoníkem </a:t>
            </a:r>
          </a:p>
          <a:p>
            <a:pPr marL="0" indent="0" algn="just">
              <a:lnSpc>
                <a:spcPct val="107000"/>
              </a:lnSpc>
              <a:buNone/>
            </a:pPr>
            <a:r>
              <a:rPr lang="cs-CZ" sz="2000" b="1" dirty="0"/>
              <a:t>PŘÍKLAD: </a:t>
            </a:r>
            <a:r>
              <a:rPr lang="cs-CZ" sz="2000" dirty="0"/>
              <a:t>Pacientka se psychologovi svěří, že ji před pěti roky znásilnil známý. Nic nehlásila, protože se bála dalšího kontaktu s pachatelem. Stále je odhodlaná nic nehlásit.</a:t>
            </a:r>
          </a:p>
          <a:p>
            <a:pPr marL="0" indent="0" algn="just">
              <a:lnSpc>
                <a:spcPct val="107000"/>
              </a:lnSpc>
              <a:buNone/>
            </a:pPr>
            <a:r>
              <a:rPr lang="cs-CZ" sz="2000" b="1" dirty="0"/>
              <a:t>Jak má psycholog postupovat?</a:t>
            </a:r>
          </a:p>
          <a:p>
            <a:pPr marL="0" indent="0" algn="just">
              <a:lnSpc>
                <a:spcPct val="107000"/>
              </a:lnSpc>
              <a:buNone/>
            </a:pPr>
            <a:r>
              <a:rPr lang="cs-CZ" sz="2000" dirty="0"/>
              <a:t>V dotazníkovém šetření (Stříteský, 2017) 23,3 % dotazovaných sdělilo, že jsou přesvědčení, že v takovém případě mají povinnost nahlásit znásilnění na policii.</a:t>
            </a:r>
          </a:p>
        </p:txBody>
      </p:sp>
      <p:pic>
        <p:nvPicPr>
          <p:cNvPr id="9" name="Grafický objekt 8" descr="Útěk z vězení obrys">
            <a:extLst>
              <a:ext uri="{FF2B5EF4-FFF2-40B4-BE49-F238E27FC236}">
                <a16:creationId xmlns:a16="http://schemas.microsoft.com/office/drawing/2014/main" id="{A1BE8136-B0B5-0225-3AF3-463C22723AC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94258" y="1962131"/>
            <a:ext cx="3916974" cy="3916974"/>
          </a:xfrm>
          <a:prstGeom prst="rect">
            <a:avLst/>
          </a:prstGeom>
        </p:spPr>
      </p:pic>
    </p:spTree>
    <p:extLst>
      <p:ext uri="{BB962C8B-B14F-4D97-AF65-F5344CB8AC3E}">
        <p14:creationId xmlns:p14="http://schemas.microsoft.com/office/powerpoint/2010/main" val="3776591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6F374-A054-40D8-9B5F-86C1F903CD66}"/>
              </a:ext>
            </a:extLst>
          </p:cNvPr>
          <p:cNvSpPr>
            <a:spLocks noGrp="1"/>
          </p:cNvSpPr>
          <p:nvPr>
            <p:ph type="ctrTitle"/>
          </p:nvPr>
        </p:nvSpPr>
        <p:spPr/>
        <p:txBody>
          <a:bodyPr/>
          <a:lstStyle/>
          <a:p>
            <a:r>
              <a:rPr lang="cs-CZ" dirty="0">
                <a:effectLst>
                  <a:outerShdw blurRad="38100" dist="38100" dir="2700000" algn="tl">
                    <a:srgbClr val="000000">
                      <a:alpha val="43137"/>
                    </a:srgbClr>
                  </a:outerShdw>
                </a:effectLst>
              </a:rPr>
              <a:t>Právo jako systém pravidel</a:t>
            </a:r>
          </a:p>
        </p:txBody>
      </p:sp>
      <p:sp>
        <p:nvSpPr>
          <p:cNvPr id="3" name="Podnadpis 2">
            <a:extLst>
              <a:ext uri="{FF2B5EF4-FFF2-40B4-BE49-F238E27FC236}">
                <a16:creationId xmlns:a16="http://schemas.microsoft.com/office/drawing/2014/main" id="{145F1B96-1D25-4363-A5BE-FB14A16AC8F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9165935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lnSpc>
                <a:spcPct val="107000"/>
              </a:lnSpc>
              <a:buNone/>
            </a:pPr>
            <a:r>
              <a:rPr lang="cs-CZ" sz="2400" b="1" cap="all" dirty="0"/>
              <a:t>Prolomení mlčenlivosti psychologa trestním zákoníkem </a:t>
            </a:r>
          </a:p>
          <a:p>
            <a:pPr marL="0" indent="0" algn="just">
              <a:lnSpc>
                <a:spcPct val="107000"/>
              </a:lnSpc>
              <a:buNone/>
            </a:pPr>
            <a:r>
              <a:rPr lang="cs-CZ" sz="2000" b="1" dirty="0"/>
              <a:t>ŘEŠENÍ: </a:t>
            </a:r>
            <a:r>
              <a:rPr lang="cs-CZ" sz="2000" dirty="0"/>
              <a:t>Psycholog si nejdříve musí zodpovědět otázku, zda se jedná o situaci, kdy hrozí, že se trestný čin bude opakovat, aby byla dána povinnost překazit trestný čin, pro to nemá žádné indicie, bude tedy dále přemýšlet o povinnosti trestný čin oznámit.</a:t>
            </a:r>
          </a:p>
          <a:p>
            <a:pPr marL="0" indent="0" algn="just">
              <a:lnSpc>
                <a:spcPct val="107000"/>
              </a:lnSpc>
              <a:buNone/>
            </a:pPr>
            <a:r>
              <a:rPr lang="cs-CZ" sz="2000" dirty="0"/>
              <a:t>Následně musí pacientkou popsané jednání podřadit pod některý trestný čin uvedený v trestním zákoníku a zjistit, zda mezi trestnými činy, na něž dopadá oznamovací povinnost je takový trestný čin uveden. Psycholog popsané jednání vyhodnotí jako trestný čin znásilnění a ověří si, že mezi trestnými činy, na něž dopadá oznamovací povinnost, není znásilnění uvedeno.</a:t>
            </a:r>
          </a:p>
          <a:p>
            <a:pPr marL="0" indent="0" algn="just">
              <a:lnSpc>
                <a:spcPct val="107000"/>
              </a:lnSpc>
              <a:buNone/>
            </a:pPr>
            <a:r>
              <a:rPr lang="cs-CZ" sz="2000" b="1" dirty="0"/>
              <a:t>Mlčenlivost psychologa tak není prolomena a nic oznamovat nesmí.</a:t>
            </a:r>
            <a:endParaRPr lang="cs-CZ" sz="2400" b="1" cap="all" dirty="0"/>
          </a:p>
        </p:txBody>
      </p:sp>
    </p:spTree>
    <p:extLst>
      <p:ext uri="{BB962C8B-B14F-4D97-AF65-F5344CB8AC3E}">
        <p14:creationId xmlns:p14="http://schemas.microsoft.com/office/powerpoint/2010/main" val="20605431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1097280" y="2084832"/>
            <a:ext cx="4888400" cy="4023360"/>
          </a:xfrm>
        </p:spPr>
        <p:txBody>
          <a:bodyPr>
            <a:normAutofit/>
          </a:bodyPr>
          <a:lstStyle/>
          <a:p>
            <a:pPr marL="0" indent="0">
              <a:lnSpc>
                <a:spcPct val="107000"/>
              </a:lnSpc>
              <a:buNone/>
            </a:pPr>
            <a:r>
              <a:rPr lang="cs-CZ" sz="2400" b="1" cap="all" dirty="0"/>
              <a:t>Prolomení mlčenlivosti psychologa trestním zákoníkem </a:t>
            </a:r>
          </a:p>
          <a:p>
            <a:pPr marL="0" indent="0" algn="just">
              <a:lnSpc>
                <a:spcPct val="107000"/>
              </a:lnSpc>
              <a:buNone/>
            </a:pPr>
            <a:r>
              <a:rPr lang="cs-CZ" sz="2000" b="1" dirty="0"/>
              <a:t>PŘÍKLAD: </a:t>
            </a:r>
            <a:r>
              <a:rPr lang="cs-CZ" sz="2000" dirty="0"/>
              <a:t>Pacient, který řeší své sadistické představy, se psychologovi svěří, že před měsícem vypil pár piv, šňupl trochu pervitinu a pak přepadl a znásilnil neznámou ženu. Pacient opět zažívá silné napětí a má strach, že čin zopakuje. Pacient v žádném případě nechce nic hlásit ani se nechat hospitalizovat.</a:t>
            </a:r>
          </a:p>
          <a:p>
            <a:pPr marL="0" indent="0" algn="just">
              <a:lnSpc>
                <a:spcPct val="107000"/>
              </a:lnSpc>
              <a:buNone/>
            </a:pPr>
            <a:r>
              <a:rPr lang="cs-CZ" sz="2000" b="1" dirty="0"/>
              <a:t>Jak má psycholog postupovat?</a:t>
            </a:r>
          </a:p>
          <a:p>
            <a:pPr marL="0" indent="0" algn="just">
              <a:lnSpc>
                <a:spcPct val="107000"/>
              </a:lnSpc>
              <a:buNone/>
            </a:pPr>
            <a:endParaRPr lang="cs-CZ" sz="2400" b="1" cap="all" dirty="0"/>
          </a:p>
        </p:txBody>
      </p:sp>
      <p:pic>
        <p:nvPicPr>
          <p:cNvPr id="9" name="Grafický objekt 8" descr="Měsíc a hvězdy obrys">
            <a:extLst>
              <a:ext uri="{FF2B5EF4-FFF2-40B4-BE49-F238E27FC236}">
                <a16:creationId xmlns:a16="http://schemas.microsoft.com/office/drawing/2014/main" id="{4C1DFF87-0B8F-DF6C-B4ED-4D82A5D0C1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51951" y="2084832"/>
            <a:ext cx="3921194" cy="3921194"/>
          </a:xfrm>
          <a:prstGeom prst="rect">
            <a:avLst/>
          </a:prstGeom>
        </p:spPr>
      </p:pic>
    </p:spTree>
    <p:extLst>
      <p:ext uri="{BB962C8B-B14F-4D97-AF65-F5344CB8AC3E}">
        <p14:creationId xmlns:p14="http://schemas.microsoft.com/office/powerpoint/2010/main" val="3036775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Povinnost mlčenlivosti</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lnSpcReduction="10000"/>
          </a:bodyPr>
          <a:lstStyle/>
          <a:p>
            <a:pPr marL="0" indent="0" algn="just">
              <a:lnSpc>
                <a:spcPct val="107000"/>
              </a:lnSpc>
              <a:buNone/>
            </a:pPr>
            <a:r>
              <a:rPr lang="cs-CZ" sz="2400" b="1" cap="all" dirty="0"/>
              <a:t>Prolomení mlčenlivosti psychologa trestním zákoníkem </a:t>
            </a:r>
          </a:p>
          <a:p>
            <a:pPr marL="0" indent="0" algn="just">
              <a:lnSpc>
                <a:spcPct val="107000"/>
              </a:lnSpc>
              <a:buNone/>
            </a:pPr>
            <a:r>
              <a:rPr lang="cs-CZ" sz="2000" dirty="0"/>
              <a:t>ŘEŠENÍ: Prvním krokem je rozhodnutí, zda je ve hře povinnost oznámit nebo překazit trestný čin. S ohledem na to, že je pravděpodobné, že pacient bude své jednání opakovat, je na místě uvažovat o povinnosti překazit trestný čin.</a:t>
            </a:r>
          </a:p>
          <a:p>
            <a:pPr marL="0" indent="0" algn="just">
              <a:lnSpc>
                <a:spcPct val="107000"/>
              </a:lnSpc>
              <a:buNone/>
            </a:pPr>
            <a:r>
              <a:rPr lang="cs-CZ" sz="2100" dirty="0"/>
              <a:t>Druhým krokem je podřadit čin popsaný pacientem pod některý trestný čin obsažený v trestním zákoníku. Na čin popsaný pacientem se dá nahlížet jako na trestný čin znásilnění, pokud byl pacient příčetný.</a:t>
            </a:r>
          </a:p>
          <a:p>
            <a:pPr marL="0" indent="0" algn="just">
              <a:lnSpc>
                <a:spcPct val="107000"/>
              </a:lnSpc>
              <a:buNone/>
            </a:pPr>
            <a:r>
              <a:rPr lang="cs-CZ" sz="2000" dirty="0"/>
              <a:t>Třetím krokem je ověřit, zda na trestný čin, pod který si psycholog jednání podřadil, dopadá povinnost překazit ho. Povinnost překazit trestný čin dopadá na trestný čin znásilnění.</a:t>
            </a:r>
          </a:p>
          <a:p>
            <a:pPr marL="0" indent="0" algn="just">
              <a:lnSpc>
                <a:spcPct val="107000"/>
              </a:lnSpc>
              <a:buNone/>
            </a:pPr>
            <a:r>
              <a:rPr lang="cs-CZ" sz="2000" b="1" dirty="0"/>
              <a:t>Psycholog má povinnost trestný čin překazit.</a:t>
            </a:r>
          </a:p>
        </p:txBody>
      </p:sp>
    </p:spTree>
    <p:extLst>
      <p:ext uri="{BB962C8B-B14F-4D97-AF65-F5344CB8AC3E}">
        <p14:creationId xmlns:p14="http://schemas.microsoft.com/office/powerpoint/2010/main" val="4204461589"/>
      </p:ext>
    </p:extLst>
  </p:cSld>
  <p:clrMapOvr>
    <a:masterClrMapping/>
  </p:clrMapOvr>
  <p:extLst>
    <p:ext uri="{6950BFC3-D8DA-4A85-94F7-54DA5524770B}">
      <p188:commentRel xmlns:p188="http://schemas.microsoft.com/office/powerpoint/2018/8/main" r:id="rId2"/>
    </p:ext>
  </p:extLs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C1C301-9D8A-4274-8D9F-8C22D7F23BD9}"/>
              </a:ext>
            </a:extLst>
          </p:cNvPr>
          <p:cNvSpPr>
            <a:spLocks noGrp="1"/>
          </p:cNvSpPr>
          <p:nvPr>
            <p:ph type="title"/>
          </p:nvPr>
        </p:nvSpPr>
        <p:spPr/>
        <p:txBody>
          <a:bodyPr/>
          <a:lstStyle/>
          <a:p>
            <a:r>
              <a:rPr lang="cs-CZ" dirty="0"/>
              <a:t>Oznamovací povinnost v USA</a:t>
            </a:r>
          </a:p>
        </p:txBody>
      </p:sp>
      <p:sp>
        <p:nvSpPr>
          <p:cNvPr id="3" name="Zástupný obsah 2">
            <a:extLst>
              <a:ext uri="{FF2B5EF4-FFF2-40B4-BE49-F238E27FC236}">
                <a16:creationId xmlns:a16="http://schemas.microsoft.com/office/drawing/2014/main" id="{CF7D881A-99E7-41B0-B395-679175E0F3F9}"/>
              </a:ext>
            </a:extLst>
          </p:cNvPr>
          <p:cNvSpPr>
            <a:spLocks noGrp="1"/>
          </p:cNvSpPr>
          <p:nvPr>
            <p:ph idx="1"/>
          </p:nvPr>
        </p:nvSpPr>
        <p:spPr/>
        <p:txBody>
          <a:bodyPr>
            <a:normAutofit/>
          </a:bodyPr>
          <a:lstStyle/>
          <a:p>
            <a:pPr marL="0" indent="0">
              <a:buNone/>
            </a:pPr>
            <a:r>
              <a:rPr lang="cs-CZ" dirty="0"/>
              <a:t>Oznamovací povinnost terapeuta byla v USA řešena v případu </a:t>
            </a:r>
            <a:r>
              <a:rPr lang="cs-CZ" dirty="0" err="1"/>
              <a:t>Tarasoff</a:t>
            </a:r>
            <a:r>
              <a:rPr lang="cs-CZ" dirty="0"/>
              <a:t> vs </a:t>
            </a:r>
            <a:r>
              <a:rPr lang="cs-CZ" dirty="0" err="1"/>
              <a:t>Regents</a:t>
            </a:r>
            <a:r>
              <a:rPr lang="cs-CZ" dirty="0"/>
              <a:t> </a:t>
            </a:r>
            <a:r>
              <a:rPr lang="cs-CZ" dirty="0" err="1"/>
              <a:t>of</a:t>
            </a:r>
            <a:r>
              <a:rPr lang="cs-CZ" dirty="0"/>
              <a:t> </a:t>
            </a:r>
            <a:r>
              <a:rPr lang="cs-CZ" dirty="0" err="1"/>
              <a:t>the</a:t>
            </a:r>
            <a:r>
              <a:rPr lang="cs-CZ" dirty="0"/>
              <a:t> University </a:t>
            </a:r>
            <a:r>
              <a:rPr lang="cs-CZ" dirty="0" err="1"/>
              <a:t>of</a:t>
            </a:r>
            <a:r>
              <a:rPr lang="cs-CZ" dirty="0"/>
              <a:t> </a:t>
            </a:r>
            <a:r>
              <a:rPr lang="cs-CZ" dirty="0" err="1"/>
              <a:t>California</a:t>
            </a:r>
            <a:r>
              <a:rPr lang="cs-CZ" dirty="0"/>
              <a:t>, v němž se řešila odpovědnost terapeuta, který neoznámil, že jeho klient plánuje vraždu/zabití.</a:t>
            </a:r>
          </a:p>
          <a:p>
            <a:pPr marL="0" indent="0">
              <a:buNone/>
            </a:pPr>
            <a:r>
              <a:rPr lang="cs-CZ" dirty="0"/>
              <a:t>V českém prostředí by terapeut byl pravděpodobně trestně odpovědný za nepřekažení trestného činu. Jak se na to koukají v USA najdete shrnuté např. ve videu zde:</a:t>
            </a:r>
            <a:br>
              <a:rPr lang="cs-CZ" dirty="0"/>
            </a:br>
            <a:r>
              <a:rPr lang="cs-CZ" dirty="0">
                <a:hlinkClick r:id="rId2"/>
              </a:rPr>
              <a:t>https://www.youtube.com/</a:t>
            </a:r>
            <a:r>
              <a:rPr lang="cs-CZ" dirty="0" err="1">
                <a:hlinkClick r:id="rId3">
                  <a:extLst>
                    <a:ext uri="{A12FA001-AC4F-418D-AE19-62706E023703}">
                      <ahyp:hlinkClr xmlns:ahyp="http://schemas.microsoft.com/office/drawing/2018/hyperlinkcolor" val="tx"/>
                    </a:ext>
                  </a:extLst>
                </a:hlinkClick>
              </a:rPr>
              <a:t>watch?v</a:t>
            </a:r>
            <a:r>
              <a:rPr lang="cs-CZ" dirty="0">
                <a:hlinkClick r:id="rId3">
                  <a:extLst>
                    <a:ext uri="{A12FA001-AC4F-418D-AE19-62706E023703}">
                      <ahyp:hlinkClr xmlns:ahyp="http://schemas.microsoft.com/office/drawing/2018/hyperlinkcolor" val="tx"/>
                    </a:ext>
                  </a:extLst>
                </a:hlinkClick>
              </a:rPr>
              <a:t>=crtpAozyWu4</a:t>
            </a:r>
            <a:r>
              <a:rPr lang="cs-CZ" dirty="0"/>
              <a:t>.</a:t>
            </a:r>
          </a:p>
        </p:txBody>
      </p:sp>
    </p:spTree>
    <p:extLst>
      <p:ext uri="{BB962C8B-B14F-4D97-AF65-F5344CB8AC3E}">
        <p14:creationId xmlns:p14="http://schemas.microsoft.com/office/powerpoint/2010/main" val="3076422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ADF376-683C-42A5-8016-2821A3904A4D}"/>
              </a:ext>
            </a:extLst>
          </p:cNvPr>
          <p:cNvSpPr>
            <a:spLocks noGrp="1"/>
          </p:cNvSpPr>
          <p:nvPr>
            <p:ph type="ctrTitle"/>
          </p:nvPr>
        </p:nvSpPr>
        <p:spPr/>
        <p:txBody>
          <a:bodyPr/>
          <a:lstStyle/>
          <a:p>
            <a:r>
              <a:rPr lang="cs-CZ" dirty="0"/>
              <a:t>Děkuji za pozornost</a:t>
            </a:r>
          </a:p>
        </p:txBody>
      </p:sp>
      <p:sp>
        <p:nvSpPr>
          <p:cNvPr id="3" name="Podnadpis 2">
            <a:extLst>
              <a:ext uri="{FF2B5EF4-FFF2-40B4-BE49-F238E27FC236}">
                <a16:creationId xmlns:a16="http://schemas.microsoft.com/office/drawing/2014/main" id="{0193924F-54EF-45F3-9EBF-154246040F3B}"/>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13515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Co to je právo?</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85000" lnSpcReduction="10000"/>
          </a:bodyPr>
          <a:lstStyle/>
          <a:p>
            <a:r>
              <a:rPr lang="cs-CZ" sz="3200" dirty="0"/>
              <a:t>Právo ve významu LAW – systém pravidel chování (právních norem)</a:t>
            </a:r>
          </a:p>
          <a:p>
            <a:r>
              <a:rPr lang="cs-CZ" sz="3200" dirty="0"/>
              <a:t>Právo ve významu RIGHT – systémem pravidel zaručená možnost chování</a:t>
            </a:r>
          </a:p>
          <a:p>
            <a:r>
              <a:rPr lang="cs-CZ" sz="3200" b="1" dirty="0"/>
              <a:t>Vlastnosti práva jako systému pravidel:</a:t>
            </a:r>
          </a:p>
          <a:p>
            <a:pPr>
              <a:buFont typeface="Arial" panose="020B0604020202020204" pitchFamily="34" charset="0"/>
              <a:buChar char="•"/>
            </a:pPr>
            <a:r>
              <a:rPr lang="cs-CZ" sz="3200" dirty="0"/>
              <a:t> obecná závaznost</a:t>
            </a:r>
          </a:p>
          <a:p>
            <a:pPr>
              <a:buFont typeface="Arial" panose="020B0604020202020204" pitchFamily="34" charset="0"/>
              <a:buChar char="•"/>
            </a:pPr>
            <a:r>
              <a:rPr lang="cs-CZ" sz="3200" dirty="0"/>
              <a:t> státem stanovené nebo uznaná forma</a:t>
            </a:r>
          </a:p>
          <a:p>
            <a:pPr>
              <a:buFont typeface="Arial" panose="020B0604020202020204" pitchFamily="34" charset="0"/>
              <a:buChar char="•"/>
            </a:pPr>
            <a:r>
              <a:rPr lang="cs-CZ" sz="3200" dirty="0"/>
              <a:t> vynutitelnost státní mocí</a:t>
            </a:r>
            <a:endParaRPr lang="en-GB" sz="3200" dirty="0"/>
          </a:p>
        </p:txBody>
      </p:sp>
      <p:sp>
        <p:nvSpPr>
          <p:cNvPr id="8" name="Obdélník 7">
            <a:extLst>
              <a:ext uri="{FF2B5EF4-FFF2-40B4-BE49-F238E27FC236}">
                <a16:creationId xmlns:a16="http://schemas.microsoft.com/office/drawing/2014/main" id="{8294C9D5-D8DA-94B0-F83E-CD32E8BD6A41}"/>
              </a:ext>
            </a:extLst>
          </p:cNvPr>
          <p:cNvSpPr/>
          <p:nvPr/>
        </p:nvSpPr>
        <p:spPr>
          <a:xfrm>
            <a:off x="7306835" y="3429000"/>
            <a:ext cx="3861037" cy="3154710"/>
          </a:xfrm>
          <a:prstGeom prst="rect">
            <a:avLst/>
          </a:prstGeom>
          <a:noFill/>
        </p:spPr>
        <p:txBody>
          <a:bodyPr wrap="square" lIns="91440" tIns="45720" rIns="91440" bIns="45720">
            <a:spAutoFit/>
          </a:bodyPr>
          <a:lstStyle/>
          <a:p>
            <a:pPr algn="ctr"/>
            <a:r>
              <a:rPr lang="cs-CZ" sz="19900" b="1" dirty="0">
                <a:ln w="22225">
                  <a:solidFill>
                    <a:schemeClr val="tx1"/>
                  </a:solidFill>
                  <a:prstDash val="solid"/>
                </a:ln>
              </a:rPr>
              <a:t>?</a:t>
            </a:r>
            <a:endParaRPr lang="en-GB" sz="5400" b="1" dirty="0">
              <a:ln w="22225">
                <a:solidFill>
                  <a:schemeClr val="tx1"/>
                </a:solidFill>
                <a:prstDash val="solid"/>
              </a:ln>
            </a:endParaRPr>
          </a:p>
        </p:txBody>
      </p:sp>
    </p:spTree>
    <p:extLst>
      <p:ext uri="{BB962C8B-B14F-4D97-AF65-F5344CB8AC3E}">
        <p14:creationId xmlns:p14="http://schemas.microsoft.com/office/powerpoint/2010/main" val="1806191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Kde Lze právní předpisy najít?</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fontScale="92500" lnSpcReduction="20000"/>
          </a:bodyPr>
          <a:lstStyle/>
          <a:p>
            <a:endParaRPr lang="cs-CZ" sz="3200" dirty="0">
              <a:hlinkClick r:id="rId2"/>
            </a:endParaRPr>
          </a:p>
          <a:p>
            <a:endParaRPr lang="cs-CZ" sz="3200" dirty="0">
              <a:hlinkClick r:id="rId2"/>
            </a:endParaRPr>
          </a:p>
          <a:p>
            <a:endParaRPr lang="cs-CZ" sz="3200" dirty="0">
              <a:hlinkClick r:id="rId2"/>
            </a:endParaRPr>
          </a:p>
          <a:p>
            <a:endParaRPr lang="cs-CZ" sz="3200" dirty="0">
              <a:hlinkClick r:id="rId2"/>
            </a:endParaRPr>
          </a:p>
          <a:p>
            <a:endParaRPr lang="cs-CZ" sz="3200" dirty="0">
              <a:hlinkClick r:id="rId2"/>
            </a:endParaRPr>
          </a:p>
          <a:p>
            <a:endParaRPr lang="cs-CZ" sz="3200" dirty="0">
              <a:hlinkClick r:id="rId2"/>
            </a:endParaRPr>
          </a:p>
          <a:p>
            <a:r>
              <a:rPr lang="cs-CZ" sz="3200" dirty="0">
                <a:hlinkClick r:id="rId2"/>
              </a:rPr>
              <a:t>www.zakonyprolidi.cz</a:t>
            </a:r>
            <a:r>
              <a:rPr lang="cs-CZ" sz="3200" dirty="0"/>
              <a:t> </a:t>
            </a:r>
          </a:p>
          <a:p>
            <a:endParaRPr lang="en-GB" sz="3200" dirty="0"/>
          </a:p>
        </p:txBody>
      </p:sp>
      <p:pic>
        <p:nvPicPr>
          <p:cNvPr id="11" name="Obrázek 10">
            <a:extLst>
              <a:ext uri="{FF2B5EF4-FFF2-40B4-BE49-F238E27FC236}">
                <a16:creationId xmlns:a16="http://schemas.microsoft.com/office/drawing/2014/main" id="{C94D2BD3-58C4-EE0E-1071-1AC155C656D8}"/>
              </a:ext>
            </a:extLst>
          </p:cNvPr>
          <p:cNvPicPr>
            <a:picLocks noChangeAspect="1"/>
          </p:cNvPicPr>
          <p:nvPr/>
        </p:nvPicPr>
        <p:blipFill>
          <a:blip r:embed="rId3"/>
          <a:stretch>
            <a:fillRect/>
          </a:stretch>
        </p:blipFill>
        <p:spPr>
          <a:xfrm>
            <a:off x="170623" y="1621584"/>
            <a:ext cx="11850754" cy="3839111"/>
          </a:xfrm>
          <a:prstGeom prst="rect">
            <a:avLst/>
          </a:prstGeom>
        </p:spPr>
      </p:pic>
    </p:spTree>
    <p:extLst>
      <p:ext uri="{BB962C8B-B14F-4D97-AF65-F5344CB8AC3E}">
        <p14:creationId xmlns:p14="http://schemas.microsoft.com/office/powerpoint/2010/main" val="1152921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Výklad právních pravidel</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a:bodyPr>
          <a:lstStyle/>
          <a:p>
            <a:pPr marL="0" indent="0" algn="just">
              <a:buNone/>
            </a:pPr>
            <a:r>
              <a:rPr lang="cs-CZ" sz="2400" b="0" i="0" dirty="0">
                <a:solidFill>
                  <a:srgbClr val="000000"/>
                </a:solidFill>
                <a:effectLst/>
                <a:latin typeface="Arial" panose="020B0604020202020204" pitchFamily="34" charset="0"/>
              </a:rPr>
              <a:t>Právní normy tvoří slova, ty můžeme vykládat různě, jsou proto zavedena pravidla pro to, jak význam slov v právních předpisech zjišťovat.</a:t>
            </a:r>
          </a:p>
          <a:p>
            <a:pPr marL="0" indent="0" algn="just">
              <a:buNone/>
            </a:pPr>
            <a:r>
              <a:rPr lang="cs-CZ" sz="2400" b="1" dirty="0">
                <a:solidFill>
                  <a:srgbClr val="000000"/>
                </a:solidFill>
                <a:latin typeface="Arial" panose="020B0604020202020204" pitchFamily="34" charset="0"/>
              </a:rPr>
              <a:t>Výklad jazykový </a:t>
            </a:r>
            <a:r>
              <a:rPr lang="cs-CZ" sz="2400" dirty="0">
                <a:solidFill>
                  <a:srgbClr val="000000"/>
                </a:solidFill>
                <a:latin typeface="Arial" panose="020B0604020202020204" pitchFamily="34" charset="0"/>
              </a:rPr>
              <a:t>– není-li stanoveno jinak rozumí se textu ve významu běžného jazyka.</a:t>
            </a:r>
          </a:p>
          <a:p>
            <a:pPr marL="0" indent="0" algn="just">
              <a:buNone/>
            </a:pPr>
            <a:r>
              <a:rPr lang="cs-CZ" sz="2400" b="1" dirty="0">
                <a:solidFill>
                  <a:srgbClr val="000000"/>
                </a:solidFill>
                <a:latin typeface="Arial" panose="020B0604020202020204" pitchFamily="34" charset="0"/>
              </a:rPr>
              <a:t>Logický výklad </a:t>
            </a:r>
            <a:r>
              <a:rPr lang="cs-CZ" sz="2400" dirty="0">
                <a:solidFill>
                  <a:srgbClr val="000000"/>
                </a:solidFill>
                <a:latin typeface="Arial" panose="020B0604020202020204" pitchFamily="34" charset="0"/>
              </a:rPr>
              <a:t>– právní pravidla nemají být vnitřně rozporná.</a:t>
            </a:r>
          </a:p>
          <a:p>
            <a:pPr marL="0" indent="0" algn="just">
              <a:buNone/>
            </a:pPr>
            <a:r>
              <a:rPr lang="cs-CZ" sz="2400" b="1" dirty="0">
                <a:solidFill>
                  <a:srgbClr val="000000"/>
                </a:solidFill>
                <a:latin typeface="Arial" panose="020B0604020202020204" pitchFamily="34" charset="0"/>
              </a:rPr>
              <a:t>Historický výklad </a:t>
            </a:r>
            <a:r>
              <a:rPr lang="cs-CZ" sz="2400" dirty="0">
                <a:solidFill>
                  <a:srgbClr val="000000"/>
                </a:solidFill>
                <a:latin typeface="Arial" panose="020B0604020202020204" pitchFamily="34" charset="0"/>
              </a:rPr>
              <a:t>– co zákonodárce právním pravidlem sledoval.</a:t>
            </a:r>
          </a:p>
          <a:p>
            <a:pPr marL="0" indent="0" algn="just">
              <a:buNone/>
            </a:pPr>
            <a:r>
              <a:rPr lang="cs-CZ" sz="2400" b="1" dirty="0">
                <a:solidFill>
                  <a:srgbClr val="000000"/>
                </a:solidFill>
                <a:latin typeface="Arial" panose="020B0604020202020204" pitchFamily="34" charset="0"/>
              </a:rPr>
              <a:t>Teleologický</a:t>
            </a:r>
            <a:r>
              <a:rPr lang="cs-CZ" sz="2400" dirty="0">
                <a:solidFill>
                  <a:srgbClr val="000000"/>
                </a:solidFill>
                <a:latin typeface="Arial" panose="020B0604020202020204" pitchFamily="34" charset="0"/>
              </a:rPr>
              <a:t> (účelový výklad) – k čemu právní pravidlo slouží. </a:t>
            </a:r>
          </a:p>
        </p:txBody>
      </p:sp>
    </p:spTree>
    <p:extLst>
      <p:ext uri="{BB962C8B-B14F-4D97-AF65-F5344CB8AC3E}">
        <p14:creationId xmlns:p14="http://schemas.microsoft.com/office/powerpoint/2010/main" val="3776827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normAutofit/>
          </a:bodyPr>
          <a:lstStyle/>
          <a:p>
            <a:r>
              <a:rPr lang="cs-CZ" dirty="0"/>
              <a:t>Výklad právních pravidel</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p:txBody>
          <a:bodyPr>
            <a:normAutofit lnSpcReduction="10000"/>
          </a:bodyPr>
          <a:lstStyle/>
          <a:p>
            <a:pPr marL="0" indent="0" algn="just">
              <a:buNone/>
            </a:pPr>
            <a:r>
              <a:rPr lang="cs-CZ" sz="2400" dirty="0">
                <a:solidFill>
                  <a:srgbClr val="000000"/>
                </a:solidFill>
                <a:latin typeface="Arial" panose="020B0604020202020204" pitchFamily="34" charset="0"/>
              </a:rPr>
              <a:t>Pacienta lze bez jeho souhlasu hospitalizovat </a:t>
            </a:r>
            <a:r>
              <a:rPr lang="cs-CZ" sz="2400" b="0" i="0" dirty="0">
                <a:solidFill>
                  <a:srgbClr val="000000"/>
                </a:solidFill>
                <a:effectLst/>
                <a:latin typeface="Arial" panose="020B0604020202020204" pitchFamily="34" charset="0"/>
              </a:rPr>
              <a:t>ohrožuje bezprostředně a závažným způsobem sebe nebo své okolí a jeví známky duševní poruchy nebo touto poruchou trpí nebo je pod vlivem návykové látky, pokud hrozbu pro pacienta nebo jeho okolí nelze odvrátit jinak.</a:t>
            </a:r>
          </a:p>
          <a:p>
            <a:pPr marL="0" indent="0" algn="just">
              <a:buNone/>
            </a:pPr>
            <a:r>
              <a:rPr lang="cs-CZ" sz="2400" b="1" dirty="0">
                <a:solidFill>
                  <a:srgbClr val="000000"/>
                </a:solidFill>
                <a:latin typeface="Arial" panose="020B0604020202020204" pitchFamily="34" charset="0"/>
              </a:rPr>
              <a:t>Jaký význam má slovo bezprostředně?</a:t>
            </a:r>
          </a:p>
          <a:p>
            <a:pPr marL="0" indent="0" algn="just">
              <a:buNone/>
            </a:pPr>
            <a:r>
              <a:rPr lang="cs-CZ" sz="2400" b="1" dirty="0">
                <a:solidFill>
                  <a:srgbClr val="000000"/>
                </a:solidFill>
                <a:latin typeface="Arial" panose="020B0604020202020204" pitchFamily="34" charset="0"/>
              </a:rPr>
              <a:t>Vytvořte každý vlastní definici tohoto slova.</a:t>
            </a:r>
          </a:p>
          <a:p>
            <a:pPr marL="0" indent="0" algn="just">
              <a:buNone/>
            </a:pPr>
            <a:r>
              <a:rPr lang="cs-CZ" sz="2400" b="0" i="0" dirty="0">
                <a:solidFill>
                  <a:srgbClr val="000000"/>
                </a:solidFill>
                <a:effectLst/>
                <a:latin typeface="Arial" panose="020B0604020202020204" pitchFamily="34" charset="0"/>
              </a:rPr>
              <a:t>Může lékař hospitalizovat pacienta, který stál na mostě a chtěl z něj skočit, pokud ho přivezla zdravotnická záchranná služba a teď se pacient nepokouší zabít?</a:t>
            </a:r>
          </a:p>
          <a:p>
            <a:pPr marL="0" indent="0" algn="just">
              <a:buNone/>
            </a:pPr>
            <a:endParaRPr lang="cs-CZ"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22078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7F2209-4E5A-F7C6-2B65-F974D16714BB}"/>
              </a:ext>
            </a:extLst>
          </p:cNvPr>
          <p:cNvSpPr>
            <a:spLocks noGrp="1"/>
          </p:cNvSpPr>
          <p:nvPr>
            <p:ph type="title"/>
          </p:nvPr>
        </p:nvSpPr>
        <p:spPr/>
        <p:txBody>
          <a:bodyPr/>
          <a:lstStyle/>
          <a:p>
            <a:r>
              <a:rPr lang="cs-CZ" dirty="0"/>
              <a:t>HIERARCHIE právních pravidel</a:t>
            </a:r>
            <a:endParaRPr lang="en-GB" dirty="0"/>
          </a:p>
        </p:txBody>
      </p:sp>
      <p:sp>
        <p:nvSpPr>
          <p:cNvPr id="3" name="Zástupný obsah 2">
            <a:extLst>
              <a:ext uri="{FF2B5EF4-FFF2-40B4-BE49-F238E27FC236}">
                <a16:creationId xmlns:a16="http://schemas.microsoft.com/office/drawing/2014/main" id="{116CDF85-A07C-37E6-5E7D-4481B533EFFF}"/>
              </a:ext>
            </a:extLst>
          </p:cNvPr>
          <p:cNvSpPr>
            <a:spLocks noGrp="1"/>
          </p:cNvSpPr>
          <p:nvPr>
            <p:ph idx="1"/>
          </p:nvPr>
        </p:nvSpPr>
        <p:spPr>
          <a:xfrm>
            <a:off x="3234906" y="2286000"/>
            <a:ext cx="7509295" cy="4023360"/>
          </a:xfrm>
        </p:spPr>
        <p:txBody>
          <a:bodyPr>
            <a:normAutofit fontScale="92500" lnSpcReduction="20000"/>
          </a:bodyPr>
          <a:lstStyle/>
          <a:p>
            <a:r>
              <a:rPr lang="cs-CZ" sz="3200" dirty="0"/>
              <a:t>Právní pravidla mají různou sílu, která je spojena s nároky na jejich vznik, pravidla s nižší silou nesmí odporovat pravidlům s vyšší silou. </a:t>
            </a:r>
          </a:p>
          <a:p>
            <a:pPr marL="514350" indent="-514350">
              <a:buFont typeface="+mj-lt"/>
              <a:buAutoNum type="arabicPeriod"/>
            </a:pPr>
            <a:r>
              <a:rPr lang="cs-CZ" sz="3200" dirty="0"/>
              <a:t>Státem uznané a vyhlášené mezinárodní smlouvy, Ústava a ústavní zákony</a:t>
            </a:r>
          </a:p>
          <a:p>
            <a:pPr marL="514350" indent="-514350">
              <a:buFont typeface="+mj-lt"/>
              <a:buAutoNum type="arabicPeriod"/>
            </a:pPr>
            <a:r>
              <a:rPr lang="cs-CZ" sz="3200" dirty="0"/>
              <a:t>Zákony</a:t>
            </a:r>
          </a:p>
          <a:p>
            <a:pPr marL="514350" indent="-514350">
              <a:buFont typeface="+mj-lt"/>
              <a:buAutoNum type="arabicPeriod"/>
            </a:pPr>
            <a:r>
              <a:rPr lang="cs-CZ" sz="3200" dirty="0"/>
              <a:t>Nařízení vlády a vyhlášky ministerstev</a:t>
            </a:r>
          </a:p>
          <a:p>
            <a:pPr marL="514350" indent="-514350">
              <a:buFont typeface="+mj-lt"/>
              <a:buAutoNum type="arabicPeriod"/>
            </a:pPr>
            <a:r>
              <a:rPr lang="cs-CZ" sz="3200" dirty="0"/>
              <a:t>Ostatní předpisy (např. vzdělávací program)</a:t>
            </a:r>
          </a:p>
          <a:p>
            <a:pPr marL="0" indent="0">
              <a:buNone/>
            </a:pPr>
            <a:endParaRPr lang="en-GB" sz="3200" dirty="0"/>
          </a:p>
        </p:txBody>
      </p:sp>
      <p:sp>
        <p:nvSpPr>
          <p:cNvPr id="8" name="Rovnoramenný trojúhelník 7">
            <a:extLst>
              <a:ext uri="{FF2B5EF4-FFF2-40B4-BE49-F238E27FC236}">
                <a16:creationId xmlns:a16="http://schemas.microsoft.com/office/drawing/2014/main" id="{A5402262-2D68-360F-D02A-87CB62817BB7}"/>
              </a:ext>
            </a:extLst>
          </p:cNvPr>
          <p:cNvSpPr/>
          <p:nvPr/>
        </p:nvSpPr>
        <p:spPr>
          <a:xfrm>
            <a:off x="-1992615" y="1335024"/>
            <a:ext cx="5502859" cy="564598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80865312"/>
      </p:ext>
    </p:extLst>
  </p:cSld>
  <p:clrMapOvr>
    <a:masterClrMapping/>
  </p:clrMapOvr>
</p:sld>
</file>

<file path=ppt/theme/theme1.xml><?xml version="1.0" encoding="utf-8"?>
<a:theme xmlns:a="http://schemas.openxmlformats.org/drawingml/2006/main" name="RetrospectVTI">
  <a:themeElements>
    <a:clrScheme name="">
      <a:dk1>
        <a:srgbClr val="000000"/>
      </a:dk1>
      <a:lt1>
        <a:srgbClr val="FFFFFF"/>
      </a:lt1>
      <a:dk2>
        <a:srgbClr val="243141"/>
      </a:dk2>
      <a:lt2>
        <a:srgbClr val="E8E3E2"/>
      </a:lt2>
      <a:accent1>
        <a:srgbClr val="2BB1C6"/>
      </a:accent1>
      <a:accent2>
        <a:srgbClr val="4E94EB"/>
      </a:accent2>
      <a:accent3>
        <a:srgbClr val="6E72EE"/>
      </a:accent3>
      <a:accent4>
        <a:srgbClr val="8A4EEB"/>
      </a:accent4>
      <a:accent5>
        <a:srgbClr val="D56EEE"/>
      </a:accent5>
      <a:accent6>
        <a:srgbClr val="EB4EC9"/>
      </a:accent6>
      <a:hlink>
        <a:srgbClr val="AE7369"/>
      </a:hlink>
      <a:folHlink>
        <a:srgbClr val="7F7F7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9713</TotalTime>
  <Words>3488</Words>
  <Application>Microsoft Office PowerPoint</Application>
  <PresentationFormat>Širokoúhlá obrazovka</PresentationFormat>
  <Paragraphs>205</Paragraphs>
  <Slides>44</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44</vt:i4>
      </vt:variant>
    </vt:vector>
  </HeadingPairs>
  <TitlesOfParts>
    <vt:vector size="51" baseType="lpstr">
      <vt:lpstr>Arial</vt:lpstr>
      <vt:lpstr>Calibri</vt:lpstr>
      <vt:lpstr>Calibri Light</vt:lpstr>
      <vt:lpstr>Times New Roman</vt:lpstr>
      <vt:lpstr>Tw Cen MT</vt:lpstr>
      <vt:lpstr>Wingdings</vt:lpstr>
      <vt:lpstr>RetrospectVTI</vt:lpstr>
      <vt:lpstr>Právo v klinické psychologii</vt:lpstr>
      <vt:lpstr>Obsah kurzu</vt:lpstr>
      <vt:lpstr>Prezentace aplikace PowerPoint</vt:lpstr>
      <vt:lpstr>Právo jako systém pravidel</vt:lpstr>
      <vt:lpstr>Co to je právo?</vt:lpstr>
      <vt:lpstr>Kde Lze právní předpisy najít?</vt:lpstr>
      <vt:lpstr>Výklad právních pravidel</vt:lpstr>
      <vt:lpstr>Výklad právních pravidel</vt:lpstr>
      <vt:lpstr>HIERARCHIE právních pravidel</vt:lpstr>
      <vt:lpstr>HIERARCHIE právních pravidel – Příklad</vt:lpstr>
      <vt:lpstr>Význam judikatury</vt:lpstr>
      <vt:lpstr>Právo soukromé a veřejné</vt:lpstr>
      <vt:lpstr>Právo soukromé a veřejné – příklady</vt:lpstr>
      <vt:lpstr>Duševní onemocnění a nebezpečnost</vt:lpstr>
      <vt:lpstr>Duševní onemocnění a nebezpečnost</vt:lpstr>
      <vt:lpstr>Holubová (2015) výzkum na 1350 studentech VŠ</vt:lpstr>
      <vt:lpstr>Duševně nemocný je častěji obětí násilí než jeho pachatelem</vt:lpstr>
      <vt:lpstr>Schizofrenie a násilí</vt:lpstr>
      <vt:lpstr>Schizofrenie a násilí</vt:lpstr>
      <vt:lpstr>Schizofrenie a násilí</vt:lpstr>
      <vt:lpstr>Schizofrenie a násilí</vt:lpstr>
      <vt:lpstr>Schizofrenie a násilí</vt:lpstr>
      <vt:lpstr>Schizofrenie a násilí</vt:lpstr>
      <vt:lpstr>Schizofrenie a násilí</vt:lpstr>
      <vt:lpstr>Zdroje</vt:lpstr>
      <vt:lpstr>Mlčenlivost x oznamovací povinnost</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Povinnost mlčenlivosti</vt:lpstr>
      <vt:lpstr>Oznamovací povinnost v USA</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v klinické psychologii</dc:title>
  <dc:creator>matej.stritesky@seznam.cz</dc:creator>
  <cp:lastModifiedBy>Matěj Stříteský</cp:lastModifiedBy>
  <cp:revision>20</cp:revision>
  <dcterms:created xsi:type="dcterms:W3CDTF">2019-09-30T13:42:57Z</dcterms:created>
  <dcterms:modified xsi:type="dcterms:W3CDTF">2024-02-21T18:31:19Z</dcterms:modified>
</cp:coreProperties>
</file>