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215E-3CBF-4241-A199-A3F03EC6B679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7742-1F67-4993-A749-8401D00F8B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2246-9BDE-40E2-B365-B2185CA2D0D0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DCFD-89DA-4DC0-9CBE-9652BDD77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598F-E7AF-4F23-A40D-AFEA1D2BECA0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A604-2E1C-44B1-BA2A-64C3D2A126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03A3-98A7-4725-8D72-D5D79D329EE0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9876-24E8-4C17-83DF-9DCE8D806A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768C-CC58-4277-BABB-764EA235BA36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D56A-3412-4FB9-A9CB-5403E56389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DDFE-D660-42D3-BC11-52A180B14B77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6977-07C6-42AF-98D1-8F4CBE82F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2F92-A89D-49FC-85C4-1C9FA9D9B54E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8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92AC-3E37-4A4B-AEF2-0B340DA69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718F-67BE-4CE2-9DC1-EE35F46B1017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4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82DA-DC42-4E73-B0C0-A5E2358C0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A5AB-69DB-469C-9BAA-B5DDF0BC68EA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3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F529-F639-49CD-905B-B9BC2B8DA3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24DD-6B90-4B78-99F4-5519BCAF6638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3884-24E4-4BC3-942E-71AF7DCFD3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E19E-CE08-42AE-9BAE-8C6601D662C1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6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ADA2-B67A-4F46-ADAB-5AC9644F12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0DBA4-9DF9-4773-A63B-8BDB2E74672D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EBA561-EAE1-4CB7-8F1D-8EEF88542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Obsahy, </a:t>
            </a:r>
            <a:r>
              <a:rPr lang="cs-CZ" dirty="0" err="1"/>
              <a:t>populárne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, organizačná aktivita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Mgr. Marek Orenčák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Organizačná aktivita</a:t>
            </a:r>
          </a:p>
        </p:txBody>
      </p:sp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Označuje sa ako </a:t>
            </a:r>
            <a:r>
              <a:rPr lang="cs-CZ" i="1" smtClean="0"/>
              <a:t>Z skór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Pripisujeme ho všetkým odpovediam, kde sa vyskytla percepčná organizácia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Vychádzame z DQ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Odpoveď musí obsahovať </a:t>
            </a:r>
            <a:r>
              <a:rPr lang="cs-CZ" i="1" smtClean="0"/>
              <a:t>tvar</a:t>
            </a:r>
            <a:r>
              <a:rPr lang="cs-CZ" smtClean="0"/>
              <a:t>, odpovediam s DQ </a:t>
            </a:r>
            <a:r>
              <a:rPr lang="cs-CZ" i="1" smtClean="0"/>
              <a:t>v</a:t>
            </a:r>
            <a:r>
              <a:rPr lang="cs-CZ" smtClean="0"/>
              <a:t> nikdy nepriraďujeme Z skór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Typy Z skóre</a:t>
            </a:r>
          </a:p>
        </p:txBody>
      </p:sp>
      <p:sp>
        <p:nvSpPr>
          <p:cNvPr id="23554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ZW – odpoveď na celú škvrnu, ktorá ma DQ +, o alebo v/+</a:t>
            </a:r>
          </a:p>
          <a:p>
            <a:pPr eaLnBrk="1" hangingPunct="1"/>
            <a:r>
              <a:rPr lang="cs-CZ" smtClean="0"/>
              <a:t>ZA – odpoveď, v ktorej subjekt uvedie dva alebo viac samostatných objektov, lokalizovaných do priliehajúcich detailov škvrny (oblasti, ktoré sa </a:t>
            </a:r>
            <a:r>
              <a:rPr lang="cs-CZ" b="1" smtClean="0"/>
              <a:t>dotýkajú</a:t>
            </a:r>
            <a:r>
              <a:rPr lang="cs-CZ" smtClean="0"/>
              <a:t>) a vytvorí medzi nimi zmysluplný vzťah</a:t>
            </a:r>
          </a:p>
          <a:p>
            <a:pPr eaLnBrk="1" hangingPunct="1"/>
            <a:r>
              <a:rPr lang="cs-CZ" smtClean="0"/>
              <a:t>ZD  - odpoveď, v ktorej subjekt udáva dva alebo viac samostatných objektov, lokalizovaných do nepriliehajúcich oblastí škvrny (oblasti škvrny sa </a:t>
            </a:r>
            <a:r>
              <a:rPr lang="cs-CZ" b="1" smtClean="0"/>
              <a:t>nedotýkajú</a:t>
            </a:r>
            <a:r>
              <a:rPr lang="cs-CZ" smtClean="0"/>
              <a:t>) a vytvorí medzi nimi zmysluplný vzťah</a:t>
            </a:r>
          </a:p>
          <a:p>
            <a:pPr eaLnBrk="1" hangingPunct="1"/>
            <a:r>
              <a:rPr lang="cs-CZ" smtClean="0"/>
              <a:t>ZS – odpoveď, v ktorej subjekt </a:t>
            </a:r>
            <a:r>
              <a:rPr lang="cs-CZ" b="1" smtClean="0"/>
              <a:t>integruje</a:t>
            </a:r>
            <a:r>
              <a:rPr lang="cs-CZ" smtClean="0"/>
              <a:t> biely priestor s ostatnými oblasťami škvrny. Odpovediam, ktoré využívajú </a:t>
            </a:r>
            <a:r>
              <a:rPr lang="cs-CZ" b="1" smtClean="0"/>
              <a:t>iba</a:t>
            </a:r>
            <a:r>
              <a:rPr lang="cs-CZ" smtClean="0"/>
              <a:t> biely priestor nepripisujeme Z skóre.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 skóre</a:t>
            </a:r>
          </a:p>
        </p:txBody>
      </p:sp>
      <p:sp>
        <p:nvSpPr>
          <p:cNvPr id="2457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Ak odpoveď splňuje viac kritérii pre Z skór, pripisujeme vždy najvyšší skór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Napr. I. Dvaja ľudia (D2) tancujú okolo osoby uprostred (D4). Odpoveď spĺňa kritéria pre ZW aj ZA, ale skór pre ZA je vyšší, preto pripíšeme ten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 skóre vieme jednoducho odčítať z lokalizačných tabuliek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o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46038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5" y="0"/>
            <a:ext cx="4849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Skupina 9"/>
          <p:cNvGrpSpPr>
            <a:grpSpLocks/>
          </p:cNvGrpSpPr>
          <p:nvPr/>
        </p:nvGrpSpPr>
        <p:grpSpPr bwMode="auto">
          <a:xfrm>
            <a:off x="742950" y="1311275"/>
            <a:ext cx="693738" cy="144463"/>
            <a:chOff x="742823" y="1311875"/>
            <a:chExt cx="694440" cy="144000"/>
          </a:xfrm>
        </p:grpSpPr>
        <p:pic>
          <p:nvPicPr>
            <p:cNvPr id="25614" name="Písanie rukou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6703" y="1305755"/>
              <a:ext cx="519480" cy="15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ísanie rukou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5303" y="1431755"/>
              <a:ext cx="118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Písanie rukou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1013" y="1431925"/>
            <a:ext cx="517525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Skupina 13"/>
          <p:cNvGrpSpPr>
            <a:grpSpLocks/>
          </p:cNvGrpSpPr>
          <p:nvPr/>
        </p:nvGrpSpPr>
        <p:grpSpPr bwMode="auto">
          <a:xfrm>
            <a:off x="2627313" y="1436688"/>
            <a:ext cx="1357312" cy="20637"/>
            <a:chOff x="2627423" y="1437155"/>
            <a:chExt cx="1357560" cy="19440"/>
          </a:xfrm>
        </p:grpSpPr>
        <p:pic>
          <p:nvPicPr>
            <p:cNvPr id="25612" name="Písanie rukou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21303" y="1440755"/>
              <a:ext cx="606240" cy="2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ísanie rukou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343" y="1431035"/>
              <a:ext cx="419760" cy="3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Skupina 21"/>
          <p:cNvGrpSpPr>
            <a:grpSpLocks/>
          </p:cNvGrpSpPr>
          <p:nvPr/>
        </p:nvGrpSpPr>
        <p:grpSpPr bwMode="auto">
          <a:xfrm>
            <a:off x="7064375" y="922338"/>
            <a:ext cx="3187700" cy="160337"/>
            <a:chOff x="7065143" y="922355"/>
            <a:chExt cx="3187440" cy="160560"/>
          </a:xfrm>
        </p:grpSpPr>
        <p:pic>
          <p:nvPicPr>
            <p:cNvPr id="25607" name="Písanie rukou 1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59023" y="916235"/>
              <a:ext cx="530640" cy="14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ísanie rukou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19543" y="1067795"/>
              <a:ext cx="127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ísanie rukou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010143" y="1040435"/>
              <a:ext cx="535320" cy="2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ísanie rukou 1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870903" y="1050155"/>
              <a:ext cx="62424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ísanie rukou 2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820943" y="1076435"/>
              <a:ext cx="43776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1433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Celkovo máme 27 kódov pre rôzne obsahy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Odpoveď sa môže skladať z viacerých obsahov, vždy je dôležité ich zachytiť všetky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Väčšina obsahových kategórii sa môže ľubovoľne kombinovať, výnimkou sú kategórie príroda (Na), krajina (Ls) a botanika (Bt)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1536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2200" smtClean="0"/>
              <a:t>H – človek, celá postava, ak ide o reálnu historickú postavu, kódujeme sekundárny obsahový kód Ay (antropológia)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(H) – fiktívna, mytologická ľudská postava (klaun, obor, čarodejnica)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Hd – časti ľudskej postavy (hlava, ruka, chodidlo), všetky časti človeka, ktoré môžeme v normálnom stave vidieť voľným okom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(Hd) – časti ľudskej postavy, ktorá je fiktívna, mytologická + všetky masky okrem zvieracích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Hx – ľudská skúsenosť, emócia, často kódujeme ako sekundárny obsah pri odp., kde sa vyskytne émócia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A – celé zviera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(A) – celé mytologické, fiktívne, rozprávkové zviera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Ad – časť reálného zvieraťa, zvieracie kože</a:t>
            </a:r>
          </a:p>
          <a:p>
            <a:pPr eaLnBrk="1" hangingPunct="1">
              <a:lnSpc>
                <a:spcPct val="70000"/>
              </a:lnSpc>
            </a:pPr>
            <a:r>
              <a:rPr lang="cs-CZ" sz="2200" smtClean="0"/>
              <a:t>(Ad) – časť fiktívnych, mytologických zvierat + zvieracie masky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An – </a:t>
            </a:r>
            <a:r>
              <a:rPr lang="cs-CZ" dirty="0" err="1"/>
              <a:t>všetky</a:t>
            </a:r>
            <a:r>
              <a:rPr lang="cs-CZ" dirty="0"/>
              <a:t> anatomické </a:t>
            </a:r>
            <a:r>
              <a:rPr lang="cs-CZ" dirty="0" err="1"/>
              <a:t>odpovede</a:t>
            </a:r>
            <a:r>
              <a:rPr lang="cs-CZ" dirty="0"/>
              <a:t>, to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bežne</a:t>
            </a:r>
            <a:r>
              <a:rPr lang="cs-CZ" dirty="0"/>
              <a:t> „nevidíme“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Art – </a:t>
            </a:r>
            <a:r>
              <a:rPr lang="cs-CZ" dirty="0" err="1"/>
              <a:t>umenie</a:t>
            </a:r>
            <a:r>
              <a:rPr lang="cs-CZ" dirty="0"/>
              <a:t>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maľby</a:t>
            </a:r>
            <a:r>
              <a:rPr lang="cs-CZ" dirty="0"/>
              <a:t>, kresby, sochy, </a:t>
            </a:r>
            <a:r>
              <a:rPr lang="cs-CZ" dirty="0" err="1"/>
              <a:t>dekorácie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Ay – antropologické </a:t>
            </a:r>
            <a:r>
              <a:rPr lang="cs-CZ" dirty="0" err="1"/>
              <a:t>odpovede</a:t>
            </a:r>
            <a:r>
              <a:rPr lang="cs-CZ" dirty="0"/>
              <a:t>, odp. so </a:t>
            </a:r>
            <a:r>
              <a:rPr lang="cs-CZ" dirty="0" err="1"/>
              <a:t>špecifickým</a:t>
            </a:r>
            <a:r>
              <a:rPr lang="cs-CZ" dirty="0"/>
              <a:t> </a:t>
            </a:r>
            <a:r>
              <a:rPr lang="cs-CZ" dirty="0" err="1"/>
              <a:t>kultúrnym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historickým </a:t>
            </a:r>
            <a:r>
              <a:rPr lang="cs-CZ" dirty="0" err="1"/>
              <a:t>významom</a:t>
            </a:r>
            <a:r>
              <a:rPr lang="cs-CZ" dirty="0"/>
              <a:t> (Napoleon, Johanka z Arku)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Bl</a:t>
            </a:r>
            <a:r>
              <a:rPr lang="cs-CZ" dirty="0"/>
              <a:t> – </a:t>
            </a:r>
            <a:r>
              <a:rPr lang="cs-CZ" dirty="0" err="1"/>
              <a:t>krv</a:t>
            </a:r>
            <a:r>
              <a:rPr lang="cs-CZ" dirty="0"/>
              <a:t>, </a:t>
            </a:r>
            <a:r>
              <a:rPr lang="cs-CZ" dirty="0" err="1"/>
              <a:t>ľudská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zvieracia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Bt</a:t>
            </a:r>
            <a:r>
              <a:rPr lang="cs-CZ" dirty="0"/>
              <a:t> – botanika,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rastliny</a:t>
            </a:r>
            <a:r>
              <a:rPr lang="cs-CZ" dirty="0"/>
              <a:t>, </a:t>
            </a:r>
            <a:r>
              <a:rPr lang="cs-CZ" dirty="0" err="1"/>
              <a:t>krovie</a:t>
            </a:r>
            <a:r>
              <a:rPr lang="cs-CZ" dirty="0"/>
              <a:t>, stromy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Ls</a:t>
            </a:r>
            <a:r>
              <a:rPr lang="cs-CZ" dirty="0"/>
              <a:t> – krajina, </a:t>
            </a:r>
            <a:r>
              <a:rPr lang="cs-CZ" dirty="0" err="1"/>
              <a:t>odpovede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hory, kopec, ostrov, </a:t>
            </a:r>
            <a:r>
              <a:rPr lang="cs-CZ" dirty="0" err="1"/>
              <a:t>skaly</a:t>
            </a:r>
            <a:r>
              <a:rPr lang="cs-CZ" dirty="0"/>
              <a:t>, </a:t>
            </a:r>
            <a:r>
              <a:rPr lang="cs-CZ" dirty="0" err="1"/>
              <a:t>púšť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Na – </a:t>
            </a:r>
            <a:r>
              <a:rPr lang="cs-CZ" dirty="0" err="1"/>
              <a:t>príroda</a:t>
            </a:r>
            <a:r>
              <a:rPr lang="cs-CZ" dirty="0"/>
              <a:t>, široká oblast </a:t>
            </a:r>
            <a:r>
              <a:rPr lang="cs-CZ" dirty="0" err="1"/>
              <a:t>odpovedí</a:t>
            </a:r>
            <a:r>
              <a:rPr lang="cs-CZ" dirty="0"/>
              <a:t> z </a:t>
            </a:r>
            <a:r>
              <a:rPr lang="cs-CZ" dirty="0" err="1"/>
              <a:t>prírodného</a:t>
            </a:r>
            <a:r>
              <a:rPr lang="cs-CZ" dirty="0"/>
              <a:t> </a:t>
            </a:r>
            <a:r>
              <a:rPr lang="cs-CZ" dirty="0" err="1"/>
              <a:t>prostredia</a:t>
            </a:r>
            <a:r>
              <a:rPr lang="cs-CZ" dirty="0"/>
              <a:t>, nikdy nekombinujeme s </a:t>
            </a:r>
            <a:r>
              <a:rPr lang="cs-CZ" dirty="0" err="1"/>
              <a:t>Bt</a:t>
            </a:r>
            <a:r>
              <a:rPr lang="cs-CZ" dirty="0"/>
              <a:t>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Ls</a:t>
            </a:r>
            <a:r>
              <a:rPr lang="cs-CZ" dirty="0"/>
              <a:t>; </a:t>
            </a:r>
            <a:r>
              <a:rPr lang="cs-CZ" dirty="0" err="1"/>
              <a:t>slnko</a:t>
            </a:r>
            <a:r>
              <a:rPr lang="cs-CZ" dirty="0"/>
              <a:t>, </a:t>
            </a:r>
            <a:r>
              <a:rPr lang="cs-CZ" dirty="0" err="1"/>
              <a:t>mesiac</a:t>
            </a:r>
            <a:r>
              <a:rPr lang="cs-CZ" dirty="0"/>
              <a:t>, voda, oceán, tornádo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Cg – šaty, </a:t>
            </a:r>
            <a:r>
              <a:rPr lang="cs-CZ" dirty="0" err="1"/>
              <a:t>akékoľvek</a:t>
            </a:r>
            <a:r>
              <a:rPr lang="cs-CZ" dirty="0"/>
              <a:t> </a:t>
            </a:r>
            <a:r>
              <a:rPr lang="cs-CZ" dirty="0" err="1"/>
              <a:t>oblečenie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Obsahy</a:t>
            </a:r>
          </a:p>
        </p:txBody>
      </p:sp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Cl – </a:t>
            </a:r>
            <a:r>
              <a:rPr lang="cs-CZ" dirty="0" err="1"/>
              <a:t>iba</a:t>
            </a:r>
            <a:r>
              <a:rPr lang="cs-CZ" dirty="0"/>
              <a:t> mraky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Ex – </a:t>
            </a:r>
            <a:r>
              <a:rPr lang="cs-CZ" dirty="0" err="1"/>
              <a:t>explózia</a:t>
            </a:r>
            <a:r>
              <a:rPr lang="cs-CZ" dirty="0"/>
              <a:t>, výbuch, </a:t>
            </a:r>
            <a:r>
              <a:rPr lang="cs-CZ" dirty="0" err="1"/>
              <a:t>výstrel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Fi</a:t>
            </a:r>
            <a:r>
              <a:rPr lang="cs-CZ" dirty="0"/>
              <a:t> – oheň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dym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Fd</a:t>
            </a:r>
            <a:r>
              <a:rPr lang="cs-CZ" dirty="0"/>
              <a:t> – jedlo,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bežné</a:t>
            </a:r>
            <a:r>
              <a:rPr lang="cs-CZ" dirty="0"/>
              <a:t> jedlá </a:t>
            </a:r>
            <a:r>
              <a:rPr lang="cs-CZ" dirty="0" err="1"/>
              <a:t>alebo</a:t>
            </a:r>
            <a:r>
              <a:rPr lang="cs-CZ" dirty="0"/>
              <a:t> potrava, </a:t>
            </a:r>
            <a:r>
              <a:rPr lang="cs-CZ" dirty="0" err="1"/>
              <a:t>niečo</a:t>
            </a:r>
            <a:r>
              <a:rPr lang="cs-CZ" dirty="0"/>
              <a:t>, </a:t>
            </a:r>
            <a:r>
              <a:rPr lang="cs-CZ" dirty="0" err="1"/>
              <a:t>čo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konzumuje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Ge</a:t>
            </a:r>
            <a:r>
              <a:rPr lang="cs-CZ" dirty="0"/>
              <a:t> – </a:t>
            </a:r>
            <a:r>
              <a:rPr lang="cs-CZ" dirty="0" err="1"/>
              <a:t>geografia</a:t>
            </a:r>
            <a:r>
              <a:rPr lang="cs-CZ" dirty="0"/>
              <a:t>, </a:t>
            </a:r>
            <a:r>
              <a:rPr lang="cs-CZ" dirty="0" err="1"/>
              <a:t>akékoľvek</a:t>
            </a:r>
            <a:r>
              <a:rPr lang="cs-CZ" dirty="0"/>
              <a:t> mapy, </a:t>
            </a:r>
            <a:r>
              <a:rPr lang="cs-CZ" dirty="0" err="1"/>
              <a:t>špecifické</a:t>
            </a:r>
            <a:r>
              <a:rPr lang="cs-CZ" dirty="0"/>
              <a:t> aj </a:t>
            </a:r>
            <a:r>
              <a:rPr lang="cs-CZ" dirty="0" err="1"/>
              <a:t>nešpecifické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Hh</a:t>
            </a:r>
            <a:r>
              <a:rPr lang="cs-CZ" dirty="0"/>
              <a:t> – </a:t>
            </a:r>
            <a:r>
              <a:rPr lang="cs-CZ" dirty="0" err="1"/>
              <a:t>domácnosť</a:t>
            </a:r>
            <a:r>
              <a:rPr lang="cs-CZ" dirty="0"/>
              <a:t>,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domáce</a:t>
            </a:r>
            <a:r>
              <a:rPr lang="cs-CZ" dirty="0"/>
              <a:t> </a:t>
            </a:r>
            <a:r>
              <a:rPr lang="cs-CZ" dirty="0" err="1"/>
              <a:t>predmety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Sc</a:t>
            </a:r>
            <a:r>
              <a:rPr lang="cs-CZ" dirty="0"/>
              <a:t> – veda, </a:t>
            </a:r>
            <a:r>
              <a:rPr lang="cs-CZ" dirty="0" err="1"/>
              <a:t>odpovede</a:t>
            </a:r>
            <a:r>
              <a:rPr lang="cs-CZ" dirty="0"/>
              <a:t> spojené s vedou, sci-fi, v </a:t>
            </a:r>
            <a:r>
              <a:rPr lang="cs-CZ" dirty="0" err="1"/>
              <a:t>širšom</a:t>
            </a:r>
            <a:r>
              <a:rPr lang="cs-CZ" dirty="0"/>
              <a:t> </a:t>
            </a:r>
            <a:r>
              <a:rPr lang="cs-CZ" dirty="0" err="1"/>
              <a:t>ponímaní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čokoľvek</a:t>
            </a:r>
            <a:r>
              <a:rPr lang="cs-CZ" dirty="0"/>
              <a:t> </a:t>
            </a:r>
            <a:r>
              <a:rPr lang="cs-CZ" dirty="0" err="1"/>
              <a:t>človekom</a:t>
            </a:r>
            <a:r>
              <a:rPr lang="cs-CZ" dirty="0"/>
              <a:t> vyrobené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Sx</a:t>
            </a:r>
            <a:r>
              <a:rPr lang="cs-CZ" dirty="0"/>
              <a:t> – </a:t>
            </a:r>
            <a:r>
              <a:rPr lang="cs-CZ" dirty="0" err="1"/>
              <a:t>sexuálne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, </a:t>
            </a:r>
            <a:r>
              <a:rPr lang="cs-CZ" dirty="0" err="1"/>
              <a:t>pohlavné</a:t>
            </a:r>
            <a:r>
              <a:rPr lang="cs-CZ" dirty="0"/>
              <a:t> orgány, </a:t>
            </a:r>
            <a:r>
              <a:rPr lang="cs-CZ" dirty="0" err="1"/>
              <a:t>čokoľvek</a:t>
            </a:r>
            <a:r>
              <a:rPr lang="cs-CZ" dirty="0"/>
              <a:t> </a:t>
            </a:r>
            <a:r>
              <a:rPr lang="cs-CZ" dirty="0" err="1"/>
              <a:t>súvisiace</a:t>
            </a:r>
            <a:r>
              <a:rPr lang="cs-CZ" dirty="0"/>
              <a:t> so </a:t>
            </a:r>
            <a:r>
              <a:rPr lang="cs-CZ" dirty="0" err="1"/>
              <a:t>sexom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/>
              <a:t>Xy</a:t>
            </a:r>
            <a:r>
              <a:rPr lang="cs-CZ" dirty="0"/>
              <a:t> – </a:t>
            </a:r>
            <a:r>
              <a:rPr lang="cs-CZ" dirty="0" err="1"/>
              <a:t>výhradne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odpovede</a:t>
            </a:r>
            <a:r>
              <a:rPr lang="cs-CZ" dirty="0"/>
              <a:t> s RTG </a:t>
            </a:r>
            <a:r>
              <a:rPr lang="cs-CZ" dirty="0" err="1"/>
              <a:t>obsahom</a:t>
            </a: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Id – </a:t>
            </a:r>
            <a:r>
              <a:rPr lang="cs-CZ" dirty="0" err="1"/>
              <a:t>špecifický</a:t>
            </a:r>
            <a:r>
              <a:rPr lang="cs-CZ" dirty="0"/>
              <a:t> obsah, </a:t>
            </a:r>
            <a:r>
              <a:rPr lang="cs-CZ" dirty="0" err="1"/>
              <a:t>ak</a:t>
            </a:r>
            <a:r>
              <a:rPr lang="cs-CZ" dirty="0"/>
              <a:t> </a:t>
            </a:r>
            <a:r>
              <a:rPr lang="cs-CZ" dirty="0" err="1"/>
              <a:t>odpoveď</a:t>
            </a:r>
            <a:r>
              <a:rPr lang="cs-CZ" dirty="0"/>
              <a:t> nespadá pod </a:t>
            </a:r>
            <a:r>
              <a:rPr lang="cs-CZ" dirty="0" err="1"/>
              <a:t>inú</a:t>
            </a:r>
            <a:r>
              <a:rPr lang="cs-CZ" dirty="0"/>
              <a:t> </a:t>
            </a:r>
            <a:r>
              <a:rPr lang="cs-CZ" dirty="0" err="1"/>
              <a:t>kategóriu</a:t>
            </a:r>
            <a:r>
              <a:rPr lang="cs-CZ" dirty="0"/>
              <a:t>, tak dáme kód </a:t>
            </a:r>
            <a:r>
              <a:rPr lang="cs-CZ" i="1" dirty="0"/>
              <a:t>Id</a:t>
            </a:r>
            <a:r>
              <a:rPr lang="cs-CZ" dirty="0"/>
              <a:t> a vypíšeme obsah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Populárne odpovede</a:t>
            </a:r>
          </a:p>
        </p:txBody>
      </p:sp>
      <p:sp>
        <p:nvSpPr>
          <p:cNvPr id="18434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mtClean="0"/>
              <a:t>Ide o 13 odpovedí, ktoré sa v protokoloch objavujú veľmi často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Označujú sa kódom </a:t>
            </a:r>
            <a:r>
              <a:rPr lang="cs-CZ" i="1" smtClean="0"/>
              <a:t>P</a:t>
            </a:r>
            <a:r>
              <a:rPr lang="cs-CZ" smtClean="0"/>
              <a:t>, ktorý zapisujeme za obsahy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Označenie odpovede ako populárnej má formu buď-alebo, neposudzujeme „mieru“ popularity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Pri väčšine odpovedí nemusí byť škvrna v základnej polohe, ale pac. musí identifikovať  hlavu zvieraťa alebo človeka, akoby odp. bola v základnej polohe</a:t>
            </a:r>
          </a:p>
          <a:p>
            <a:pPr eaLnBrk="1" hangingPunct="1">
              <a:lnSpc>
                <a:spcPct val="8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Zoznam populárnych odpovedí</a:t>
            </a:r>
          </a:p>
        </p:txBody>
      </p:sp>
      <p:sp>
        <p:nvSpPr>
          <p:cNvPr id="19458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2400" smtClean="0"/>
              <a:t>I. </a:t>
            </a:r>
            <a:r>
              <a:rPr lang="cs-CZ" sz="2400" i="1" smtClean="0"/>
              <a:t>W </a:t>
            </a:r>
            <a:r>
              <a:rPr lang="cs-CZ" sz="2400" smtClean="0"/>
              <a:t> </a:t>
            </a:r>
            <a:r>
              <a:rPr lang="cs-CZ" sz="2400" b="1" smtClean="0"/>
              <a:t>Motýľ</a:t>
            </a:r>
            <a:r>
              <a:rPr lang="cs-CZ" sz="2400" smtClean="0"/>
              <a:t> - Vrchol škvrny identifikuje ako hornú časť netopiera, odpoveď musí byť W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Netopier</a:t>
            </a:r>
            <a:r>
              <a:rPr lang="cs-CZ" sz="2400" smtClean="0"/>
              <a:t> – vrchol škvrny je identifik. ako horná časť netopiera, odp. je vždy W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II. </a:t>
            </a:r>
            <a:r>
              <a:rPr lang="cs-CZ" sz="2400" i="1" smtClean="0"/>
              <a:t>D1</a:t>
            </a:r>
            <a:r>
              <a:rPr lang="cs-CZ" sz="2400" smtClean="0"/>
              <a:t>  </a:t>
            </a:r>
            <a:r>
              <a:rPr lang="cs-CZ" sz="2400" b="1" smtClean="0"/>
              <a:t>Zviera</a:t>
            </a:r>
            <a:r>
              <a:rPr lang="cs-CZ" sz="2400" smtClean="0"/>
              <a:t>, identifikované ako </a:t>
            </a:r>
            <a:r>
              <a:rPr lang="cs-CZ" sz="2400" b="1" smtClean="0"/>
              <a:t>medveď</a:t>
            </a:r>
            <a:r>
              <a:rPr lang="cs-CZ" sz="2400" smtClean="0"/>
              <a:t>, </a:t>
            </a:r>
            <a:r>
              <a:rPr lang="cs-CZ" sz="2400" b="1" smtClean="0"/>
              <a:t>pes</a:t>
            </a:r>
            <a:r>
              <a:rPr lang="cs-CZ" sz="2400" smtClean="0"/>
              <a:t>, </a:t>
            </a:r>
            <a:r>
              <a:rPr lang="cs-CZ" sz="2400" b="1" smtClean="0"/>
              <a:t>slon</a:t>
            </a:r>
            <a:r>
              <a:rPr lang="cs-CZ" sz="2400" smtClean="0"/>
              <a:t> alebo </a:t>
            </a:r>
            <a:r>
              <a:rPr lang="cs-CZ" sz="2400" b="1" smtClean="0"/>
              <a:t>jahňa</a:t>
            </a:r>
            <a:r>
              <a:rPr lang="cs-CZ" sz="2400" smtClean="0"/>
              <a:t>, obvykle ide o hlavu alebo hornú časť tela, ale aj odpovede zahŕňajúce celé zviera kódujeme ako </a:t>
            </a:r>
            <a:r>
              <a:rPr lang="cs-CZ" sz="2400" i="1" smtClean="0"/>
              <a:t>P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III. </a:t>
            </a:r>
            <a:r>
              <a:rPr lang="cs-CZ" sz="2400" i="1" smtClean="0"/>
              <a:t>D9</a:t>
            </a:r>
            <a:r>
              <a:rPr lang="cs-CZ" sz="2400" smtClean="0"/>
              <a:t>  </a:t>
            </a:r>
            <a:r>
              <a:rPr lang="cs-CZ" sz="2400" b="1" smtClean="0"/>
              <a:t>Ľudská postava</a:t>
            </a:r>
            <a:r>
              <a:rPr lang="cs-CZ" sz="2400" smtClean="0"/>
              <a:t> alebo </a:t>
            </a:r>
            <a:r>
              <a:rPr lang="cs-CZ" sz="2400" b="1" smtClean="0"/>
              <a:t>reprezentácia ľudských postáv</a:t>
            </a:r>
            <a:r>
              <a:rPr lang="cs-CZ" sz="2400" smtClean="0"/>
              <a:t> (bábiky, panáci, karikátury)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IV. </a:t>
            </a:r>
            <a:r>
              <a:rPr lang="cs-CZ" sz="2400" i="1" smtClean="0"/>
              <a:t>W</a:t>
            </a:r>
            <a:r>
              <a:rPr lang="cs-CZ" sz="2400" smtClean="0"/>
              <a:t> alebo </a:t>
            </a:r>
            <a:r>
              <a:rPr lang="cs-CZ" sz="2400" i="1" smtClean="0"/>
              <a:t>D7</a:t>
            </a:r>
            <a:r>
              <a:rPr lang="cs-CZ" sz="2400" smtClean="0"/>
              <a:t>  </a:t>
            </a:r>
            <a:r>
              <a:rPr lang="cs-CZ" sz="2400" b="1" smtClean="0"/>
              <a:t>Ľudská postava</a:t>
            </a:r>
            <a:r>
              <a:rPr lang="cs-CZ" sz="2400" smtClean="0"/>
              <a:t> alebo </a:t>
            </a:r>
            <a:r>
              <a:rPr lang="cs-CZ" sz="2400" b="1" smtClean="0"/>
              <a:t>postava podobná človeku</a:t>
            </a:r>
            <a:r>
              <a:rPr lang="cs-CZ" sz="2400" smtClean="0"/>
              <a:t>, zvieratá nie sú P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V.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Netopier</a:t>
            </a:r>
            <a:r>
              <a:rPr lang="cs-CZ" sz="2400" smtClean="0"/>
              <a:t> – podobne ako pri I. musí vrchol škvrny identifikovať jako hornú časť netopiera</a:t>
            </a:r>
          </a:p>
          <a:p>
            <a:pPr eaLnBrk="1" hangingPunct="1">
              <a:lnSpc>
                <a:spcPct val="70000"/>
              </a:lnSpc>
            </a:pPr>
            <a:r>
              <a:rPr lang="cs-CZ" sz="2400" smtClean="0"/>
              <a:t>V. </a:t>
            </a:r>
            <a:r>
              <a:rPr lang="cs-CZ" sz="2400" i="1" smtClean="0"/>
              <a:t>W</a:t>
            </a:r>
            <a:r>
              <a:rPr lang="cs-CZ" sz="2400" smtClean="0"/>
              <a:t>  </a:t>
            </a:r>
            <a:r>
              <a:rPr lang="cs-CZ" sz="2400" b="1" smtClean="0"/>
              <a:t>Motýľ</a:t>
            </a:r>
            <a:r>
              <a:rPr lang="cs-CZ" sz="2400" smtClean="0"/>
              <a:t> – viď. netopier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Zoznam populárných odpovedí</a:t>
            </a:r>
          </a:p>
        </p:txBody>
      </p:sp>
      <p:sp>
        <p:nvSpPr>
          <p:cNvPr id="2048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VI. W alebo D1  </a:t>
            </a:r>
            <a:r>
              <a:rPr lang="cs-CZ" b="1" smtClean="0"/>
              <a:t>Zvieracia koža</a:t>
            </a:r>
            <a:r>
              <a:rPr lang="cs-CZ" smtClean="0"/>
              <a:t>, </a:t>
            </a:r>
            <a:r>
              <a:rPr lang="cs-CZ" b="1" smtClean="0"/>
              <a:t>kožuch</a:t>
            </a:r>
            <a:r>
              <a:rPr lang="cs-CZ" smtClean="0"/>
              <a:t>, </a:t>
            </a:r>
            <a:r>
              <a:rPr lang="cs-CZ" b="1" smtClean="0"/>
              <a:t>kožušina</a:t>
            </a:r>
            <a:r>
              <a:rPr lang="cs-CZ" smtClean="0"/>
              <a:t>, </a:t>
            </a:r>
            <a:r>
              <a:rPr lang="cs-CZ" b="1" smtClean="0"/>
              <a:t>predložka</a:t>
            </a:r>
          </a:p>
          <a:p>
            <a:pPr eaLnBrk="1" hangingPunct="1"/>
            <a:r>
              <a:rPr lang="cs-CZ" smtClean="0"/>
              <a:t>VII. D9  </a:t>
            </a:r>
            <a:r>
              <a:rPr lang="cs-CZ" b="1" smtClean="0"/>
              <a:t>Ľudská hlava</a:t>
            </a:r>
            <a:r>
              <a:rPr lang="cs-CZ" smtClean="0"/>
              <a:t> alebo </a:t>
            </a:r>
            <a:r>
              <a:rPr lang="cs-CZ" b="1" smtClean="0"/>
              <a:t>tvár</a:t>
            </a:r>
          </a:p>
          <a:p>
            <a:pPr eaLnBrk="1" hangingPunct="1"/>
            <a:r>
              <a:rPr lang="cs-CZ" smtClean="0"/>
              <a:t>VIII. D1  </a:t>
            </a:r>
            <a:r>
              <a:rPr lang="cs-CZ" b="1" smtClean="0"/>
              <a:t>Celá postava zvieraťa</a:t>
            </a:r>
            <a:r>
              <a:rPr lang="cs-CZ" smtClean="0"/>
              <a:t>, zvyčajne </a:t>
            </a:r>
            <a:r>
              <a:rPr lang="cs-CZ" b="1" smtClean="0"/>
              <a:t>psovitá</a:t>
            </a:r>
            <a:r>
              <a:rPr lang="cs-CZ" smtClean="0"/>
              <a:t>, </a:t>
            </a:r>
            <a:r>
              <a:rPr lang="cs-CZ" b="1" smtClean="0"/>
              <a:t>mačkovitá šelma</a:t>
            </a:r>
            <a:r>
              <a:rPr lang="cs-CZ" smtClean="0"/>
              <a:t> alebo </a:t>
            </a:r>
            <a:r>
              <a:rPr lang="cs-CZ" b="1" smtClean="0"/>
              <a:t>hlodavec</a:t>
            </a:r>
            <a:r>
              <a:rPr lang="cs-CZ" smtClean="0"/>
              <a:t>, hlava v D4</a:t>
            </a:r>
          </a:p>
          <a:p>
            <a:pPr eaLnBrk="1" hangingPunct="1"/>
            <a:r>
              <a:rPr lang="cs-CZ" smtClean="0"/>
              <a:t>IX D3  </a:t>
            </a:r>
            <a:r>
              <a:rPr lang="cs-CZ" b="1" smtClean="0"/>
              <a:t>Ľudská postava</a:t>
            </a:r>
            <a:r>
              <a:rPr lang="cs-CZ" smtClean="0"/>
              <a:t> alebo </a:t>
            </a:r>
            <a:r>
              <a:rPr lang="cs-CZ" b="1" smtClean="0"/>
              <a:t>postava podobná človeku</a:t>
            </a:r>
          </a:p>
          <a:p>
            <a:pPr eaLnBrk="1" hangingPunct="1"/>
            <a:r>
              <a:rPr lang="cs-CZ" smtClean="0"/>
              <a:t>X. D1  </a:t>
            </a:r>
            <a:r>
              <a:rPr lang="cs-CZ" b="1" smtClean="0"/>
              <a:t>Krab</a:t>
            </a:r>
            <a:r>
              <a:rPr lang="cs-CZ" smtClean="0"/>
              <a:t>, obmedzený iba na oblasť D1</a:t>
            </a:r>
          </a:p>
          <a:p>
            <a:pPr eaLnBrk="1" hangingPunct="1"/>
            <a:r>
              <a:rPr lang="cs-CZ" smtClean="0"/>
              <a:t>X. D1  </a:t>
            </a:r>
            <a:r>
              <a:rPr lang="cs-CZ" b="1" smtClean="0"/>
              <a:t>Pavúk</a:t>
            </a:r>
            <a:r>
              <a:rPr lang="cs-CZ" smtClean="0"/>
              <a:t>, obmedzený iba na oblasť D1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Zástupný objekt pre obsah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6163" cy="6869113"/>
          </a:xfrm>
        </p:spPr>
      </p:pic>
      <p:pic>
        <p:nvPicPr>
          <p:cNvPr id="21506" name="Obrázo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38" y="11113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ísanie rukou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8" y="1092200"/>
            <a:ext cx="34242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ísanie rukou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350" y="1181100"/>
            <a:ext cx="20034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673</Words>
  <Application>Microsoft Office PowerPoint</Application>
  <PresentationFormat>Vlastní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Calibri</vt:lpstr>
      <vt:lpstr>Motív Office</vt:lpstr>
      <vt:lpstr>Obsahy, populárne odpovede, organizačná aktivita</vt:lpstr>
      <vt:lpstr>Obsahy</vt:lpstr>
      <vt:lpstr>Obsahy</vt:lpstr>
      <vt:lpstr>Obsahy</vt:lpstr>
      <vt:lpstr>Obsahy</vt:lpstr>
      <vt:lpstr>Populárne odpovede</vt:lpstr>
      <vt:lpstr>Zoznam populárnych odpovedí</vt:lpstr>
      <vt:lpstr>Zoznam populárných odpovedí</vt:lpstr>
      <vt:lpstr>Snímek 9</vt:lpstr>
      <vt:lpstr>Organizačná aktivita</vt:lpstr>
      <vt:lpstr>Typy Z skóre</vt:lpstr>
      <vt:lpstr>Z skóre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Obsahy, populárne odpovede, organizačná aktivita</dc:title>
  <dc:creator>Marek Orenčák</dc:creator>
  <cp:lastModifiedBy>Marek Orenčák</cp:lastModifiedBy>
  <cp:revision>11</cp:revision>
  <dcterms:created xsi:type="dcterms:W3CDTF">2023-10-02T15:42:52Z</dcterms:created>
  <dcterms:modified xsi:type="dcterms:W3CDTF">2024-03-07T07:00:18Z</dcterms:modified>
</cp:coreProperties>
</file>