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2A325-A4F9-498D-8782-56AB74425517}" v="4" dt="2021-04-20T15:27:43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Weissar" userId="a8246f16-88e2-45d5-ab01-04bf394fdcbc" providerId="ADAL" clId="{30F2A325-A4F9-498D-8782-56AB74425517}"/>
    <pc:docChg chg="undo custSel modSld">
      <pc:chgData name="Tomáš Weissar" userId="a8246f16-88e2-45d5-ab01-04bf394fdcbc" providerId="ADAL" clId="{30F2A325-A4F9-498D-8782-56AB74425517}" dt="2021-04-20T15:30:32.547" v="183" actId="20577"/>
      <pc:docMkLst>
        <pc:docMk/>
      </pc:docMkLst>
      <pc:sldChg chg="modSp mod">
        <pc:chgData name="Tomáš Weissar" userId="a8246f16-88e2-45d5-ab01-04bf394fdcbc" providerId="ADAL" clId="{30F2A325-A4F9-498D-8782-56AB74425517}" dt="2021-04-20T15:24:51.328" v="25" actId="20577"/>
        <pc:sldMkLst>
          <pc:docMk/>
          <pc:sldMk cId="1223950322" sldId="257"/>
        </pc:sldMkLst>
        <pc:spChg chg="mod">
          <ac:chgData name="Tomáš Weissar" userId="a8246f16-88e2-45d5-ab01-04bf394fdcbc" providerId="ADAL" clId="{30F2A325-A4F9-498D-8782-56AB74425517}" dt="2021-04-20T15:24:15.158" v="7" actId="20577"/>
          <ac:spMkLst>
            <pc:docMk/>
            <pc:sldMk cId="1223950322" sldId="257"/>
            <ac:spMk id="3" creationId="{3D24F34E-CC4B-4D93-9450-4BED8D635268}"/>
          </ac:spMkLst>
        </pc:spChg>
        <pc:spChg chg="mod">
          <ac:chgData name="Tomáš Weissar" userId="a8246f16-88e2-45d5-ab01-04bf394fdcbc" providerId="ADAL" clId="{30F2A325-A4F9-498D-8782-56AB74425517}" dt="2021-04-20T15:24:42.238" v="22" actId="368"/>
          <ac:spMkLst>
            <pc:docMk/>
            <pc:sldMk cId="1223950322" sldId="257"/>
            <ac:spMk id="9" creationId="{898EB77E-1A2D-4FBB-8844-2E453C8C7B93}"/>
          </ac:spMkLst>
        </pc:spChg>
        <pc:spChg chg="mod">
          <ac:chgData name="Tomáš Weissar" userId="a8246f16-88e2-45d5-ab01-04bf394fdcbc" providerId="ADAL" clId="{30F2A325-A4F9-498D-8782-56AB74425517}" dt="2021-04-20T15:24:51.328" v="25" actId="20577"/>
          <ac:spMkLst>
            <pc:docMk/>
            <pc:sldMk cId="1223950322" sldId="257"/>
            <ac:spMk id="10" creationId="{F04C9B30-A6BF-4820-9A5C-E797BB53F9DE}"/>
          </ac:spMkLst>
        </pc:spChg>
        <pc:graphicFrameChg chg="modGraphic">
          <ac:chgData name="Tomáš Weissar" userId="a8246f16-88e2-45d5-ab01-04bf394fdcbc" providerId="ADAL" clId="{30F2A325-A4F9-498D-8782-56AB74425517}" dt="2021-04-20T15:24:29.191" v="21" actId="20577"/>
          <ac:graphicFrameMkLst>
            <pc:docMk/>
            <pc:sldMk cId="1223950322" sldId="257"/>
            <ac:graphicFrameMk id="4" creationId="{0B7017DC-BAC3-4427-8C05-05C4BD7E135C}"/>
          </ac:graphicFrameMkLst>
        </pc:graphicFrameChg>
      </pc:sldChg>
      <pc:sldChg chg="modSp mod">
        <pc:chgData name="Tomáš Weissar" userId="a8246f16-88e2-45d5-ab01-04bf394fdcbc" providerId="ADAL" clId="{30F2A325-A4F9-498D-8782-56AB74425517}" dt="2021-04-20T15:26:21.742" v="77" actId="368"/>
        <pc:sldMkLst>
          <pc:docMk/>
          <pc:sldMk cId="1822046592" sldId="258"/>
        </pc:sldMkLst>
        <pc:spChg chg="mod">
          <ac:chgData name="Tomáš Weissar" userId="a8246f16-88e2-45d5-ab01-04bf394fdcbc" providerId="ADAL" clId="{30F2A325-A4F9-498D-8782-56AB74425517}" dt="2021-04-20T15:24:58.064" v="26" actId="1076"/>
          <ac:spMkLst>
            <pc:docMk/>
            <pc:sldMk cId="1822046592" sldId="258"/>
            <ac:spMk id="2" creationId="{DEC68913-4D08-4FA8-995A-3E303C6824B0}"/>
          </ac:spMkLst>
        </pc:spChg>
        <pc:spChg chg="mod">
          <ac:chgData name="Tomáš Weissar" userId="a8246f16-88e2-45d5-ab01-04bf394fdcbc" providerId="ADAL" clId="{30F2A325-A4F9-498D-8782-56AB74425517}" dt="2021-04-20T15:25:27.546" v="41" actId="20577"/>
          <ac:spMkLst>
            <pc:docMk/>
            <pc:sldMk cId="1822046592" sldId="258"/>
            <ac:spMk id="3" creationId="{27B0174F-7CEA-4589-AA35-9223A24178E4}"/>
          </ac:spMkLst>
        </pc:spChg>
        <pc:spChg chg="mod">
          <ac:chgData name="Tomáš Weissar" userId="a8246f16-88e2-45d5-ab01-04bf394fdcbc" providerId="ADAL" clId="{30F2A325-A4F9-498D-8782-56AB74425517}" dt="2021-04-20T15:26:21.742" v="77" actId="368"/>
          <ac:spMkLst>
            <pc:docMk/>
            <pc:sldMk cId="1822046592" sldId="258"/>
            <ac:spMk id="9" creationId="{F20D0EA2-624D-49DA-8392-9C9F09CC5E49}"/>
          </ac:spMkLst>
        </pc:spChg>
        <pc:graphicFrameChg chg="modGraphic">
          <ac:chgData name="Tomáš Weissar" userId="a8246f16-88e2-45d5-ab01-04bf394fdcbc" providerId="ADAL" clId="{30F2A325-A4F9-498D-8782-56AB74425517}" dt="2021-04-20T15:25:47.702" v="59" actId="20577"/>
          <ac:graphicFrameMkLst>
            <pc:docMk/>
            <pc:sldMk cId="1822046592" sldId="258"/>
            <ac:graphicFrameMk id="5" creationId="{A3B490DE-2E63-4047-A3FC-EE83CBE19396}"/>
          </ac:graphicFrameMkLst>
        </pc:graphicFrameChg>
        <pc:graphicFrameChg chg="modGraphic">
          <ac:chgData name="Tomáš Weissar" userId="a8246f16-88e2-45d5-ab01-04bf394fdcbc" providerId="ADAL" clId="{30F2A325-A4F9-498D-8782-56AB74425517}" dt="2021-04-20T15:26:17.359" v="76" actId="20577"/>
          <ac:graphicFrameMkLst>
            <pc:docMk/>
            <pc:sldMk cId="1822046592" sldId="258"/>
            <ac:graphicFrameMk id="6" creationId="{4A774472-06F1-4221-8125-83242AE9A775}"/>
          </ac:graphicFrameMkLst>
        </pc:graphicFrameChg>
      </pc:sldChg>
      <pc:sldChg chg="modSp mod">
        <pc:chgData name="Tomáš Weissar" userId="a8246f16-88e2-45d5-ab01-04bf394fdcbc" providerId="ADAL" clId="{30F2A325-A4F9-498D-8782-56AB74425517}" dt="2021-04-20T15:27:29.933" v="106" actId="20577"/>
        <pc:sldMkLst>
          <pc:docMk/>
          <pc:sldMk cId="3098163766" sldId="259"/>
        </pc:sldMkLst>
        <pc:spChg chg="mod">
          <ac:chgData name="Tomáš Weissar" userId="a8246f16-88e2-45d5-ab01-04bf394fdcbc" providerId="ADAL" clId="{30F2A325-A4F9-498D-8782-56AB74425517}" dt="2021-04-20T15:26:29.591" v="78" actId="20577"/>
          <ac:spMkLst>
            <pc:docMk/>
            <pc:sldMk cId="3098163766" sldId="259"/>
            <ac:spMk id="2" creationId="{9B06B43D-A67D-4B34-A3D5-1CEAEFFE79DC}"/>
          </ac:spMkLst>
        </pc:spChg>
        <pc:spChg chg="mod">
          <ac:chgData name="Tomáš Weissar" userId="a8246f16-88e2-45d5-ab01-04bf394fdcbc" providerId="ADAL" clId="{30F2A325-A4F9-498D-8782-56AB74425517}" dt="2021-04-20T15:27:29.933" v="106" actId="20577"/>
          <ac:spMkLst>
            <pc:docMk/>
            <pc:sldMk cId="3098163766" sldId="259"/>
            <ac:spMk id="3" creationId="{4E5FB2B0-16C7-48AD-9E94-D3BEA6F30C5C}"/>
          </ac:spMkLst>
        </pc:spChg>
      </pc:sldChg>
      <pc:sldChg chg="modSp mod">
        <pc:chgData name="Tomáš Weissar" userId="a8246f16-88e2-45d5-ab01-04bf394fdcbc" providerId="ADAL" clId="{30F2A325-A4F9-498D-8782-56AB74425517}" dt="2021-04-20T15:30:32.547" v="183" actId="20577"/>
        <pc:sldMkLst>
          <pc:docMk/>
          <pc:sldMk cId="1095202948" sldId="260"/>
        </pc:sldMkLst>
        <pc:spChg chg="mod">
          <ac:chgData name="Tomáš Weissar" userId="a8246f16-88e2-45d5-ab01-04bf394fdcbc" providerId="ADAL" clId="{30F2A325-A4F9-498D-8782-56AB74425517}" dt="2021-04-20T15:30:21.306" v="169" actId="113"/>
          <ac:spMkLst>
            <pc:docMk/>
            <pc:sldMk cId="1095202948" sldId="260"/>
            <ac:spMk id="3" creationId="{5B0E612A-63B7-49F8-92C1-9F8E95416BE3}"/>
          </ac:spMkLst>
        </pc:spChg>
        <pc:graphicFrameChg chg="modGraphic">
          <ac:chgData name="Tomáš Weissar" userId="a8246f16-88e2-45d5-ab01-04bf394fdcbc" providerId="ADAL" clId="{30F2A325-A4F9-498D-8782-56AB74425517}" dt="2021-04-20T15:30:32.547" v="183" actId="20577"/>
          <ac:graphicFrameMkLst>
            <pc:docMk/>
            <pc:sldMk cId="1095202948" sldId="260"/>
            <ac:graphicFrameMk id="4" creationId="{D2FE680D-C4A8-4EE3-9CEC-B5DEFDCD7CF7}"/>
          </ac:graphicFrameMkLst>
        </pc:graphicFrameChg>
      </pc:sldChg>
      <pc:sldChg chg="modSp mod">
        <pc:chgData name="Tomáš Weissar" userId="a8246f16-88e2-45d5-ab01-04bf394fdcbc" providerId="ADAL" clId="{30F2A325-A4F9-498D-8782-56AB74425517}" dt="2021-04-20T15:29:55.187" v="163" actId="948"/>
        <pc:sldMkLst>
          <pc:docMk/>
          <pc:sldMk cId="1862111682" sldId="261"/>
        </pc:sldMkLst>
        <pc:spChg chg="mod">
          <ac:chgData name="Tomáš Weissar" userId="a8246f16-88e2-45d5-ab01-04bf394fdcbc" providerId="ADAL" clId="{30F2A325-A4F9-498D-8782-56AB74425517}" dt="2021-04-20T15:27:39.094" v="108"/>
          <ac:spMkLst>
            <pc:docMk/>
            <pc:sldMk cId="1862111682" sldId="261"/>
            <ac:spMk id="6" creationId="{EBB328E7-FF15-4D40-BBF2-B598509AF704}"/>
          </ac:spMkLst>
        </pc:spChg>
        <pc:spChg chg="mod">
          <ac:chgData name="Tomáš Weissar" userId="a8246f16-88e2-45d5-ab01-04bf394fdcbc" providerId="ADAL" clId="{30F2A325-A4F9-498D-8782-56AB74425517}" dt="2021-04-20T15:29:23.351" v="138" actId="6549"/>
          <ac:spMkLst>
            <pc:docMk/>
            <pc:sldMk cId="1862111682" sldId="261"/>
            <ac:spMk id="10" creationId="{658D8CCE-21E0-4C09-B523-14310F2766FF}"/>
          </ac:spMkLst>
        </pc:spChg>
        <pc:spChg chg="mod">
          <ac:chgData name="Tomáš Weissar" userId="a8246f16-88e2-45d5-ab01-04bf394fdcbc" providerId="ADAL" clId="{30F2A325-A4F9-498D-8782-56AB74425517}" dt="2021-04-20T15:28:47.253" v="123" actId="6549"/>
          <ac:spMkLst>
            <pc:docMk/>
            <pc:sldMk cId="1862111682" sldId="261"/>
            <ac:spMk id="14" creationId="{5C5B86CF-2B96-4DC0-BC52-485D8609868D}"/>
          </ac:spMkLst>
        </pc:spChg>
        <pc:spChg chg="mod">
          <ac:chgData name="Tomáš Weissar" userId="a8246f16-88e2-45d5-ab01-04bf394fdcbc" providerId="ADAL" clId="{30F2A325-A4F9-498D-8782-56AB74425517}" dt="2021-04-20T15:28:54.367" v="124" actId="113"/>
          <ac:spMkLst>
            <pc:docMk/>
            <pc:sldMk cId="1862111682" sldId="261"/>
            <ac:spMk id="15" creationId="{71659862-E0F4-4E0E-8736-204212EE4794}"/>
          </ac:spMkLst>
        </pc:spChg>
        <pc:spChg chg="mod">
          <ac:chgData name="Tomáš Weissar" userId="a8246f16-88e2-45d5-ab01-04bf394fdcbc" providerId="ADAL" clId="{30F2A325-A4F9-498D-8782-56AB74425517}" dt="2021-04-20T15:29:55.187" v="163" actId="948"/>
          <ac:spMkLst>
            <pc:docMk/>
            <pc:sldMk cId="1862111682" sldId="261"/>
            <ac:spMk id="23" creationId="{882EA77F-CED9-4BD2-8A63-8A5E8619CE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8AEE1-4EFE-4125-B338-2F468CA0F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224D63-2147-4204-B816-EBCC6B00A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7E9D8-ABAB-41E2-A691-F9390C7C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24DA0-D4CE-491C-BB9E-98BDFD85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C358A3-E43E-4322-9DC1-D09D6997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85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3B373-6791-4A88-9471-F31FC7A3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06F97D-492D-4137-955A-DB01ACAE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6EFEB5-C784-416E-9DA8-0DA16F63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A03319-43AD-48A0-90BA-2F7DD29A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C9E79D-322A-4DEF-AF21-ED01AAA9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0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FC62D3-8E95-4D7A-BC43-E65B8C9C4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35B2AC-0ABB-4E67-B286-B27811442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653841-48F5-4596-B1AA-3370138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BA9D0-EA39-4FF3-B3B9-7D70A68D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F8525-D8FB-481F-995D-1BB44A62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7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0896-8124-4E15-9023-CD3417B9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E9118-E6DC-4770-85BF-75CB25D89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6B38E-98CC-4892-A973-CF70A1D2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0397A7-0E93-42B5-AE26-7317D40A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162340-E71F-409F-9DAE-86AD231E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34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6EEC7-1B35-433E-ABEA-DA9D5347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E8174F-98F6-46EC-9A32-B480C149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5061A6-6FAF-4917-92CE-E78F815D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94AFA-E75F-4E43-B579-12B24D49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BB8538-1E7A-4341-8B50-9B6C2B34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2C0ED-542A-4BB3-B945-2D35BB7F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37A27-B984-457E-BCFF-D71B0E93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3B6423-563F-4928-B173-A9089D80D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4F4C79-AFD9-4300-A8E0-FC650776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A3B66E-E6D0-460F-B96C-F58A19B1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E3F1A1-B6BB-46E4-9617-D8C28314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46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B8C4B-D9C2-415B-8B61-EFDF7191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C2D2C0-916A-48B4-873F-CD3B5977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BA09BB-892F-4887-895C-318B1FCB1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248EB7-96DE-467E-A807-6C1783B76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7F88DE-7FB3-4ED9-9045-E7FA52A6A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80E905-BC2D-4C6D-BD84-ACC28B38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D3675C-3996-4628-99DC-5E98778DE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3DEAE4-0E1E-47BF-A7D8-74097C12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2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C4740-BCAD-40D7-9E3D-9395E0E4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736C68-DF55-4D36-A51D-2DC38C2E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7E2C08-856D-4604-9EAC-0883CD9B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EFDE3E-7417-4918-A8EF-AD5FD1B1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554B33-475F-4206-9E79-BFE83C5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542659-859F-455B-B3CB-71B272D6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BAB256-DB85-4FEF-B137-831D827D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9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E4F73-5C28-4736-8ACD-5CDBABC6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34534-97A1-4DE2-8E01-FD3F8272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51C84E-F703-406B-9944-E5BA5C7B3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B6DB0E-48A2-4F96-942F-5087588D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17D5C-D15D-4476-B59C-72353A1E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14C164-C5D5-4964-9FFA-AF070B12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38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82BDD-43C1-4893-BA77-BE6B5828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684907-1E4E-4B76-B907-BC4581E7F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205CF7-69EA-4ACF-9A1F-76D542FFC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684EB8-8745-4787-A505-5A171474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B432DF-BB51-4A75-B8D5-F454636F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1DC029-E153-4E5F-BC54-13F45F45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0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0F0C4D-D4CC-476A-9FBE-29C8510C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2AC032-610B-4DAB-B2C3-3A19B58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54924-BC79-447B-8011-4EC598E21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C037-A029-4E24-9C29-E31C4F823F65}" type="datetimeFigureOut">
              <a:rPr lang="cs-CZ" smtClean="0"/>
              <a:t>21. 4. 2021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6ECDF6-0469-4789-956C-47D38A2F1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3585A-5659-4D86-B445-608E8336A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7192-315A-4EBF-A081-818994B8F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8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0148795B-7815-48B3-8A20-9350B7852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6819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D86B31-D5AA-496A-BB55-028CC7ACB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cs-CZ" sz="4400">
                <a:solidFill>
                  <a:srgbClr val="000000"/>
                </a:solidFill>
              </a:rPr>
              <a:t>Tázací a vztažná zájmena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F673A0-D8E5-4627-8E59-66CA7C5D0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cs-CZ" sz="1800">
                <a:solidFill>
                  <a:srgbClr val="000000"/>
                </a:solidFill>
              </a:rPr>
              <a:t>13. lekce</a:t>
            </a:r>
          </a:p>
        </p:txBody>
      </p:sp>
    </p:spTree>
    <p:extLst>
      <p:ext uri="{BB962C8B-B14F-4D97-AF65-F5344CB8AC3E}">
        <p14:creationId xmlns:p14="http://schemas.microsoft.com/office/powerpoint/2010/main" val="4162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51B87-5F2B-4DED-BC9E-6EC52A05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Tázací zájmena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4F34E-CC4B-4D93-9450-4BED8D635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substantivní – </a:t>
            </a:r>
            <a:r>
              <a:rPr lang="cs-CZ" i="1" dirty="0" err="1"/>
              <a:t>quis</a:t>
            </a:r>
            <a:r>
              <a:rPr lang="cs-CZ" dirty="0"/>
              <a:t> (kdo), </a:t>
            </a:r>
            <a:r>
              <a:rPr lang="cs-CZ" i="1" dirty="0" err="1"/>
              <a:t>quid</a:t>
            </a:r>
            <a:r>
              <a:rPr lang="cs-CZ" dirty="0"/>
              <a:t> (co)</a:t>
            </a:r>
          </a:p>
          <a:p>
            <a:pPr lvl="1"/>
            <a:r>
              <a:rPr lang="cs-CZ" dirty="0"/>
              <a:t>mají pouze tvary singuláru</a:t>
            </a:r>
          </a:p>
          <a:p>
            <a:pPr lvl="1"/>
            <a:r>
              <a:rPr lang="cs-CZ" dirty="0"/>
              <a:t>ve větě fungují jako podstatná jména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B7017DC-BAC3-4427-8C05-05C4BD7E1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371"/>
              </p:ext>
            </p:extLst>
          </p:nvPr>
        </p:nvGraphicFramePr>
        <p:xfrm>
          <a:off x="1060938" y="3570169"/>
          <a:ext cx="5035062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0261">
                  <a:extLst>
                    <a:ext uri="{9D8B030D-6E8A-4147-A177-3AD203B41FA5}">
                      <a16:colId xmlns:a16="http://schemas.microsoft.com/office/drawing/2014/main" val="301399915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3290447395"/>
                    </a:ext>
                  </a:extLst>
                </a:gridCol>
                <a:gridCol w="2321171">
                  <a:extLst>
                    <a:ext uri="{9D8B030D-6E8A-4147-A177-3AD203B41FA5}">
                      <a16:colId xmlns:a16="http://schemas.microsoft.com/office/drawing/2014/main" val="2353104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1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nom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quid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1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cuius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cuius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eī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78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cui </a:t>
                      </a:r>
                      <a:r>
                        <a:rPr lang="cs-CZ" dirty="0" err="1"/>
                        <a:t>r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eī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0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ak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quid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1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abl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qu</a:t>
                      </a:r>
                      <a:r>
                        <a:rPr lang="cs-CZ" sz="1800" dirty="0" err="1">
                          <a:effectLst/>
                        </a:rPr>
                        <a:t>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quā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rē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32359"/>
                  </a:ext>
                </a:extLst>
              </a:tr>
            </a:tbl>
          </a:graphicData>
        </a:graphic>
      </p:graphicFrame>
      <p:pic>
        <p:nvPicPr>
          <p:cNvPr id="6" name="Obrázek 5" descr="Obsah obrázku žába&#10;&#10;Popis byl vytvořen automaticky">
            <a:extLst>
              <a:ext uri="{FF2B5EF4-FFF2-40B4-BE49-F238E27FC236}">
                <a16:creationId xmlns:a16="http://schemas.microsoft.com/office/drawing/2014/main" id="{B91B2266-48B3-4762-9548-44A4949C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r="3034"/>
          <a:stretch/>
        </p:blipFill>
        <p:spPr>
          <a:xfrm>
            <a:off x="6877283" y="0"/>
            <a:ext cx="5314717" cy="3536302"/>
          </a:xfrm>
          <a:prstGeom prst="rect">
            <a:avLst/>
          </a:prstGeom>
        </p:spPr>
      </p:pic>
      <p:pic>
        <p:nvPicPr>
          <p:cNvPr id="8" name="Obrázek 7" descr="Obsah obrázku pták, kuře, hrabaví, bílá&#10;&#10;Popis byl vytvořen automaticky">
            <a:extLst>
              <a:ext uri="{FF2B5EF4-FFF2-40B4-BE49-F238E27FC236}">
                <a16:creationId xmlns:a16="http://schemas.microsoft.com/office/drawing/2014/main" id="{D6EF1D68-D02F-4062-BF44-2B1A70C05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83" y="3536302"/>
            <a:ext cx="5314717" cy="3321698"/>
          </a:xfrm>
          <a:prstGeom prst="rect">
            <a:avLst/>
          </a:prstGeom>
        </p:spPr>
      </p:pic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898EB77E-1A2D-4FBB-8844-2E453C8C7B93}"/>
              </a:ext>
            </a:extLst>
          </p:cNvPr>
          <p:cNvSpPr/>
          <p:nvPr/>
        </p:nvSpPr>
        <p:spPr>
          <a:xfrm>
            <a:off x="10274301" y="2155237"/>
            <a:ext cx="1710266" cy="1051454"/>
          </a:xfrm>
          <a:prstGeom prst="wedgeEllipseCallout">
            <a:avLst>
              <a:gd name="adj1" fmla="val -44595"/>
              <a:gd name="adj2" fmla="val -631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Quā</a:t>
            </a:r>
            <a:r>
              <a:rPr lang="cs-CZ" dirty="0"/>
              <a:t>? </a:t>
            </a:r>
            <a:r>
              <a:rPr lang="en-GB" dirty="0"/>
              <a:t>[</a:t>
            </a:r>
            <a:r>
              <a:rPr lang="en-GB" dirty="0" err="1"/>
              <a:t>Kv</a:t>
            </a:r>
            <a:r>
              <a:rPr lang="cs-CZ" dirty="0"/>
              <a:t>á?</a:t>
            </a:r>
            <a:r>
              <a:rPr lang="en-GB" dirty="0"/>
              <a:t>]</a:t>
            </a:r>
            <a:endParaRPr lang="cs-CZ" dirty="0"/>
          </a:p>
        </p:txBody>
      </p:sp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F04C9B30-A6BF-4820-9A5C-E797BB53F9DE}"/>
              </a:ext>
            </a:extLst>
          </p:cNvPr>
          <p:cNvSpPr/>
          <p:nvPr/>
        </p:nvSpPr>
        <p:spPr>
          <a:xfrm>
            <a:off x="10062634" y="5269482"/>
            <a:ext cx="1710266" cy="1051454"/>
          </a:xfrm>
          <a:prstGeom prst="wedgeEllipseCallout">
            <a:avLst>
              <a:gd name="adj1" fmla="val -44595"/>
              <a:gd name="adj2" fmla="val -6311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Quō</a:t>
            </a:r>
            <a:r>
              <a:rPr lang="cs-CZ" dirty="0"/>
              <a:t>? </a:t>
            </a:r>
            <a:r>
              <a:rPr lang="en-GB" dirty="0"/>
              <a:t>[</a:t>
            </a:r>
            <a:r>
              <a:rPr lang="en-GB" dirty="0" err="1"/>
              <a:t>Kv</a:t>
            </a:r>
            <a:r>
              <a:rPr lang="cs-CZ" dirty="0"/>
              <a:t>ó?</a:t>
            </a:r>
            <a:r>
              <a:rPr lang="en-GB" dirty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95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68913-4D08-4FA8-995A-3E303C68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3" y="122422"/>
            <a:ext cx="10515600" cy="1325563"/>
          </a:xfrm>
        </p:spPr>
        <p:txBody>
          <a:bodyPr/>
          <a:lstStyle/>
          <a:p>
            <a:r>
              <a:rPr lang="cs-CZ" dirty="0"/>
              <a:t>Tázací zájmena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0174F-7CEA-4589-AA35-9223A241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93" y="1261693"/>
            <a:ext cx="6322308" cy="3530440"/>
          </a:xfrm>
        </p:spPr>
        <p:txBody>
          <a:bodyPr>
            <a:normAutofit/>
          </a:bodyPr>
          <a:lstStyle/>
          <a:p>
            <a:r>
              <a:rPr lang="cs-CZ" sz="2400" dirty="0"/>
              <a:t>adjektivní – </a:t>
            </a:r>
            <a:r>
              <a:rPr lang="cs-CZ" sz="2400" i="1" dirty="0" err="1"/>
              <a:t>quī</a:t>
            </a:r>
            <a:r>
              <a:rPr lang="cs-CZ" sz="2400" dirty="0"/>
              <a:t> (který), </a:t>
            </a:r>
            <a:r>
              <a:rPr lang="cs-CZ" sz="2400" i="1" dirty="0" err="1"/>
              <a:t>quae</a:t>
            </a:r>
            <a:r>
              <a:rPr lang="cs-CZ" sz="2400" dirty="0"/>
              <a:t> (která), </a:t>
            </a:r>
            <a:r>
              <a:rPr lang="cs-CZ" sz="2400" i="1" dirty="0" err="1"/>
              <a:t>quod</a:t>
            </a:r>
            <a:r>
              <a:rPr lang="cs-CZ" sz="2400" dirty="0"/>
              <a:t> (které)</a:t>
            </a:r>
          </a:p>
          <a:p>
            <a:pPr lvl="1"/>
            <a:r>
              <a:rPr lang="cs-CZ" sz="2000" dirty="0"/>
              <a:t>mají tvary pro všechny tři rody (m. + f. + n.) </a:t>
            </a:r>
            <a:br>
              <a:rPr lang="cs-CZ" sz="2000" dirty="0"/>
            </a:br>
            <a:r>
              <a:rPr lang="cs-CZ" sz="2000" dirty="0"/>
              <a:t>v singuláru i plurálu</a:t>
            </a:r>
          </a:p>
          <a:p>
            <a:pPr lvl="1"/>
            <a:r>
              <a:rPr lang="cs-CZ" sz="2000" dirty="0"/>
              <a:t>ve větě fungují jako adjektiva</a:t>
            </a:r>
          </a:p>
          <a:p>
            <a:pPr lvl="1"/>
            <a:r>
              <a:rPr lang="cs-CZ" sz="2000" dirty="0"/>
              <a:t>předložka </a:t>
            </a:r>
            <a:r>
              <a:rPr lang="cs-CZ" sz="2000" i="1" dirty="0" err="1"/>
              <a:t>cum</a:t>
            </a:r>
            <a:r>
              <a:rPr lang="cs-CZ" sz="2000" dirty="0"/>
              <a:t> se připojuje přímo za tvary ablativu:  </a:t>
            </a:r>
            <a:r>
              <a:rPr lang="cs-CZ" sz="2000" i="1" dirty="0" err="1"/>
              <a:t>quōcum</a:t>
            </a:r>
            <a:r>
              <a:rPr lang="cs-CZ" sz="2000" dirty="0"/>
              <a:t> (s kterým?), </a:t>
            </a:r>
            <a:r>
              <a:rPr lang="cs-CZ" sz="2000" i="1" dirty="0" err="1"/>
              <a:t>q</a:t>
            </a:r>
            <a:r>
              <a:rPr lang="cs-CZ" sz="2000" b="0" i="1" dirty="0" err="1">
                <a:effectLst/>
              </a:rPr>
              <a:t>uācum</a:t>
            </a:r>
            <a:r>
              <a:rPr lang="cs-CZ" sz="2000" b="0" i="0" dirty="0">
                <a:effectLst/>
              </a:rPr>
              <a:t> (s kterou?), </a:t>
            </a:r>
            <a:br>
              <a:rPr lang="cs-CZ" sz="2000" b="0" i="0" dirty="0">
                <a:effectLst/>
              </a:rPr>
            </a:br>
            <a:r>
              <a:rPr lang="cs-CZ" sz="2000" b="0" i="1" dirty="0" err="1">
                <a:effectLst/>
              </a:rPr>
              <a:t>quibuscum</a:t>
            </a:r>
            <a:r>
              <a:rPr lang="cs-CZ" sz="2000" b="0" i="0" dirty="0">
                <a:effectLst/>
              </a:rPr>
              <a:t> (s kterými?)</a:t>
            </a:r>
            <a:endParaRPr lang="cs-CZ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3B490DE-2E63-4047-A3FC-EE83CBE19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36851"/>
              </p:ext>
            </p:extLst>
          </p:nvPr>
        </p:nvGraphicFramePr>
        <p:xfrm>
          <a:off x="838200" y="4148455"/>
          <a:ext cx="4874143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205">
                  <a:extLst>
                    <a:ext uri="{9D8B030D-6E8A-4147-A177-3AD203B41FA5}">
                      <a16:colId xmlns:a16="http://schemas.microsoft.com/office/drawing/2014/main" val="2596774664"/>
                    </a:ext>
                  </a:extLst>
                </a:gridCol>
                <a:gridCol w="1291907">
                  <a:extLst>
                    <a:ext uri="{9D8B030D-6E8A-4147-A177-3AD203B41FA5}">
                      <a16:colId xmlns:a16="http://schemas.microsoft.com/office/drawing/2014/main" val="3724128551"/>
                    </a:ext>
                  </a:extLst>
                </a:gridCol>
                <a:gridCol w="1362664">
                  <a:extLst>
                    <a:ext uri="{9D8B030D-6E8A-4147-A177-3AD203B41FA5}">
                      <a16:colId xmlns:a16="http://schemas.microsoft.com/office/drawing/2014/main" val="2720761370"/>
                    </a:ext>
                  </a:extLst>
                </a:gridCol>
                <a:gridCol w="1345367">
                  <a:extLst>
                    <a:ext uri="{9D8B030D-6E8A-4147-A177-3AD203B41FA5}">
                      <a16:colId xmlns:a16="http://schemas.microsoft.com/office/drawing/2014/main" val="370783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sg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m. – který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f. – která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n. – které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4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nom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quī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quis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7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cuius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74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cui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3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ak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quam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quod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5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abl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qu</a:t>
                      </a:r>
                      <a:r>
                        <a:rPr lang="cs-CZ" sz="1800" dirty="0" err="1">
                          <a:effectLst/>
                        </a:rPr>
                        <a:t>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quā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qu</a:t>
                      </a:r>
                      <a:r>
                        <a:rPr lang="cs-CZ" sz="1800" dirty="0" err="1">
                          <a:effectLst/>
                        </a:rPr>
                        <a:t>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6161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A774472-06F1-4221-8125-83242AE9A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06055"/>
              </p:ext>
            </p:extLst>
          </p:nvPr>
        </p:nvGraphicFramePr>
        <p:xfrm>
          <a:off x="6303108" y="4148455"/>
          <a:ext cx="5129797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4205">
                  <a:extLst>
                    <a:ext uri="{9D8B030D-6E8A-4147-A177-3AD203B41FA5}">
                      <a16:colId xmlns:a16="http://schemas.microsoft.com/office/drawing/2014/main" val="2596774664"/>
                    </a:ext>
                  </a:extLst>
                </a:gridCol>
                <a:gridCol w="1291907">
                  <a:extLst>
                    <a:ext uri="{9D8B030D-6E8A-4147-A177-3AD203B41FA5}">
                      <a16:colId xmlns:a16="http://schemas.microsoft.com/office/drawing/2014/main" val="3724128551"/>
                    </a:ext>
                  </a:extLst>
                </a:gridCol>
                <a:gridCol w="1453459">
                  <a:extLst>
                    <a:ext uri="{9D8B030D-6E8A-4147-A177-3AD203B41FA5}">
                      <a16:colId xmlns:a16="http://schemas.microsoft.com/office/drawing/2014/main" val="2720761370"/>
                    </a:ext>
                  </a:extLst>
                </a:gridCol>
                <a:gridCol w="1510226">
                  <a:extLst>
                    <a:ext uri="{9D8B030D-6E8A-4147-A177-3AD203B41FA5}">
                      <a16:colId xmlns:a16="http://schemas.microsoft.com/office/drawing/2014/main" val="370783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m. – kteří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f. – které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n. – která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34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nom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quī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quae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7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quōrum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quārum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quōrum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74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quibus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3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ak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qu</a:t>
                      </a:r>
                      <a:r>
                        <a:rPr lang="cs-CZ" sz="1800" dirty="0" err="1">
                          <a:effectLst/>
                        </a:rPr>
                        <a:t>ōs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quās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quae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5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abl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quibus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61616"/>
                  </a:ext>
                </a:extLst>
              </a:tr>
            </a:tbl>
          </a:graphicData>
        </a:graphic>
      </p:graphicFrame>
      <p:pic>
        <p:nvPicPr>
          <p:cNvPr id="8" name="Obrázek 7" descr="Obsah obrázku osoba, savci, prase&#10;&#10;Popis byl vytvořen automaticky">
            <a:extLst>
              <a:ext uri="{FF2B5EF4-FFF2-40B4-BE49-F238E27FC236}">
                <a16:creationId xmlns:a16="http://schemas.microsoft.com/office/drawing/2014/main" id="{0F590CFB-C83B-4D23-930F-6A41D307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28" y="0"/>
            <a:ext cx="5369972" cy="3810001"/>
          </a:xfrm>
          <a:prstGeom prst="rect">
            <a:avLst/>
          </a:prstGeom>
        </p:spPr>
      </p:pic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F20D0EA2-624D-49DA-8392-9C9F09CC5E49}"/>
              </a:ext>
            </a:extLst>
          </p:cNvPr>
          <p:cNvSpPr/>
          <p:nvPr/>
        </p:nvSpPr>
        <p:spPr>
          <a:xfrm>
            <a:off x="10223501" y="2741613"/>
            <a:ext cx="1485899" cy="932920"/>
          </a:xfrm>
          <a:prstGeom prst="wedgeEllipseCallout">
            <a:avLst>
              <a:gd name="adj1" fmla="val -44595"/>
              <a:gd name="adj2" fmla="val -631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Quī</a:t>
            </a:r>
            <a:r>
              <a:rPr lang="cs-CZ" dirty="0"/>
              <a:t>? </a:t>
            </a:r>
            <a:r>
              <a:rPr lang="en-GB" dirty="0"/>
              <a:t>[</a:t>
            </a:r>
            <a:r>
              <a:rPr lang="en-GB" dirty="0" err="1"/>
              <a:t>Kv</a:t>
            </a:r>
            <a:r>
              <a:rPr lang="cs-CZ" dirty="0"/>
              <a:t>í?</a:t>
            </a:r>
            <a:r>
              <a:rPr lang="en-GB" dirty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04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ráva, strom, exteriér, dům&#10;&#10;Popis byl vytvořen automaticky">
            <a:extLst>
              <a:ext uri="{FF2B5EF4-FFF2-40B4-BE49-F238E27FC236}">
                <a16:creationId xmlns:a16="http://schemas.microsoft.com/office/drawing/2014/main" id="{FDE68020-6309-4060-B722-913965988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2" r="9091" b="125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06B43D-A67D-4B34-A3D5-1CEAEFFE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cs-CZ" sz="4000" dirty="0"/>
              <a:t>Vztažná zájmena </a:t>
            </a:r>
            <a:br>
              <a:rPr lang="cs-CZ" sz="4000" dirty="0"/>
            </a:br>
            <a:r>
              <a:rPr lang="cs-CZ" sz="4000" dirty="0"/>
              <a:t>a vztažné věty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5FB2B0-16C7-48AD-9E94-D3BEA6F3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2"/>
            <a:ext cx="5235490" cy="3798271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vztažná zájmena jsou totožná s adjektivním tázacím zájmenem </a:t>
            </a:r>
            <a:r>
              <a:rPr lang="cs-CZ" sz="2000" b="1" dirty="0" err="1"/>
              <a:t>quī</a:t>
            </a:r>
            <a:r>
              <a:rPr lang="cs-CZ" sz="2000" b="1" dirty="0"/>
              <a:t>, </a:t>
            </a:r>
            <a:r>
              <a:rPr lang="cs-CZ" sz="2000" b="1" dirty="0" err="1"/>
              <a:t>quae</a:t>
            </a:r>
            <a:r>
              <a:rPr lang="cs-CZ" sz="2000" b="1" dirty="0"/>
              <a:t>, </a:t>
            </a:r>
            <a:r>
              <a:rPr lang="cs-CZ" sz="2000" b="1" dirty="0" err="1"/>
              <a:t>quod</a:t>
            </a:r>
            <a:endParaRPr lang="cs-CZ" sz="2000" b="1" dirty="0"/>
          </a:p>
          <a:p>
            <a:r>
              <a:rPr lang="cs-CZ" sz="2000" dirty="0"/>
              <a:t>v latinských větách fungují stejně jako </a:t>
            </a:r>
            <a:br>
              <a:rPr lang="cs-CZ" sz="2000" dirty="0"/>
            </a:br>
            <a:r>
              <a:rPr lang="cs-CZ" sz="2000" dirty="0"/>
              <a:t>v češtině</a:t>
            </a:r>
          </a:p>
          <a:p>
            <a:pPr lvl="1"/>
            <a:r>
              <a:rPr lang="cs-CZ" sz="2000" dirty="0"/>
              <a:t>pád vztažného zájmena je určen funkcí, kterou má ve vztažné větě</a:t>
            </a:r>
          </a:p>
          <a:p>
            <a:pPr lvl="1"/>
            <a:r>
              <a:rPr lang="cs-CZ" sz="2000" dirty="0"/>
              <a:t>rod a číslo je určeno rodem a číslem jména, ke kterému se vztahuje</a:t>
            </a:r>
          </a:p>
          <a:p>
            <a:r>
              <a:rPr lang="cs-CZ" sz="2000" b="1" dirty="0"/>
              <a:t>Pozor!</a:t>
            </a:r>
            <a:r>
              <a:rPr lang="cs-CZ" sz="2000" dirty="0"/>
              <a:t> </a:t>
            </a:r>
            <a:r>
              <a:rPr lang="cs-CZ" sz="2000" i="1" dirty="0" err="1"/>
              <a:t>Quod</a:t>
            </a:r>
            <a:r>
              <a:rPr lang="cs-CZ" sz="2000" dirty="0"/>
              <a:t> může znamenat i „protože“</a:t>
            </a:r>
          </a:p>
          <a:p>
            <a:pPr lvl="1"/>
            <a:r>
              <a:rPr lang="cs-CZ" sz="2000" i="1" dirty="0"/>
              <a:t>Id </a:t>
            </a:r>
            <a:r>
              <a:rPr lang="cs-CZ" sz="2000" i="1" dirty="0" err="1"/>
              <a:t>poculum</a:t>
            </a:r>
            <a:r>
              <a:rPr lang="cs-CZ" sz="2000" i="1" dirty="0"/>
              <a:t>, </a:t>
            </a:r>
            <a:r>
              <a:rPr lang="cs-CZ" sz="2000" b="1" i="1" dirty="0" err="1"/>
              <a:t>quod</a:t>
            </a:r>
            <a:r>
              <a:rPr lang="cs-CZ" sz="2000" i="1" dirty="0"/>
              <a:t> in </a:t>
            </a:r>
            <a:r>
              <a:rPr lang="cs-CZ" sz="2000" i="1" dirty="0" err="1"/>
              <a:t>terra</a:t>
            </a:r>
            <a:r>
              <a:rPr lang="cs-CZ" sz="2000" i="1" dirty="0"/>
              <a:t> </a:t>
            </a:r>
            <a:r>
              <a:rPr lang="cs-CZ" sz="2000" i="1" dirty="0" err="1"/>
              <a:t>iacet</a:t>
            </a:r>
            <a:r>
              <a:rPr lang="cs-CZ" sz="2000" i="1" dirty="0"/>
              <a:t>, </a:t>
            </a:r>
            <a:r>
              <a:rPr lang="cs-CZ" sz="2000" i="1" dirty="0" err="1"/>
              <a:t>fregi</a:t>
            </a:r>
            <a:r>
              <a:rPr lang="cs-CZ" sz="2000" i="1" dirty="0"/>
              <a:t>, </a:t>
            </a:r>
            <a:r>
              <a:rPr lang="cs-CZ" sz="2000" b="1" i="1" dirty="0" err="1"/>
              <a:t>quod</a:t>
            </a:r>
            <a:r>
              <a:rPr lang="cs-CZ" sz="2000" i="1" dirty="0"/>
              <a:t> </a:t>
            </a:r>
            <a:r>
              <a:rPr lang="cs-CZ" sz="2000" i="1" dirty="0" err="1"/>
              <a:t>iratus</a:t>
            </a:r>
            <a:r>
              <a:rPr lang="cs-CZ" sz="2000" i="1" dirty="0"/>
              <a:t> </a:t>
            </a:r>
            <a:r>
              <a:rPr lang="cs-CZ" sz="2000" i="1" dirty="0" err="1"/>
              <a:t>fui</a:t>
            </a:r>
            <a:r>
              <a:rPr lang="cs-CZ" sz="2000" i="1" dirty="0"/>
              <a:t>. </a:t>
            </a:r>
            <a:br>
              <a:rPr lang="cs-CZ" sz="2000" i="1" dirty="0"/>
            </a:br>
            <a:r>
              <a:rPr lang="cs-CZ" sz="2000" i="1" dirty="0"/>
              <a:t>„</a:t>
            </a:r>
            <a:r>
              <a:rPr lang="cs-CZ" sz="2000" dirty="0"/>
              <a:t>Ten hrnek, </a:t>
            </a:r>
            <a:r>
              <a:rPr lang="cs-CZ" sz="2000" b="1" dirty="0"/>
              <a:t>který</a:t>
            </a:r>
            <a:r>
              <a:rPr lang="cs-CZ" sz="2000" dirty="0"/>
              <a:t> leží na zemi, jsem rozbil, </a:t>
            </a:r>
            <a:r>
              <a:rPr lang="cs-CZ" sz="2000" b="1" dirty="0"/>
              <a:t>protože</a:t>
            </a:r>
            <a:r>
              <a:rPr lang="cs-CZ" sz="2000" dirty="0"/>
              <a:t> jsem byl naštvaný.“</a:t>
            </a:r>
          </a:p>
        </p:txBody>
      </p:sp>
    </p:spTree>
    <p:extLst>
      <p:ext uri="{BB962C8B-B14F-4D97-AF65-F5344CB8AC3E}">
        <p14:creationId xmlns:p14="http://schemas.microsoft.com/office/powerpoint/2010/main" val="309816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země, vsedě, skála, exteriér&#10;&#10;Popis byl vytvořen automaticky">
            <a:extLst>
              <a:ext uri="{FF2B5EF4-FFF2-40B4-BE49-F238E27FC236}">
                <a16:creationId xmlns:a16="http://schemas.microsoft.com/office/drawing/2014/main" id="{55C29901-605B-4F9A-A592-2954BA1D2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"/>
          <a:stretch/>
        </p:blipFill>
        <p:spPr>
          <a:xfrm>
            <a:off x="-1" y="5"/>
            <a:ext cx="3922776" cy="3937609"/>
          </a:xfrm>
          <a:prstGeom prst="rect">
            <a:avLst/>
          </a:prstGeom>
        </p:spPr>
      </p:pic>
      <p:pic>
        <p:nvPicPr>
          <p:cNvPr id="5" name="Zástupný obsah 4" descr="Obsah obrázku tráva, savci, pes, exteriér&#10;&#10;Popis byl vytvořen automaticky">
            <a:extLst>
              <a:ext uri="{FF2B5EF4-FFF2-40B4-BE49-F238E27FC236}">
                <a16:creationId xmlns:a16="http://schemas.microsoft.com/office/drawing/2014/main" id="{174C418C-4AB2-4424-9F61-C1E0E237A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r="1" b="10072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1E792D-8E73-43FE-A56D-38CE8707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Vztažné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věty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příklady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Obsah obrázku žába, zelená&#10;&#10;Popis byl vytvořen automaticky">
            <a:extLst>
              <a:ext uri="{FF2B5EF4-FFF2-40B4-BE49-F238E27FC236}">
                <a16:creationId xmlns:a16="http://schemas.microsoft.com/office/drawing/2014/main" id="{2EE93AFF-FF8E-4A18-96F8-E21AE19B4D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r="4842" b="-3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EBB328E7-FF15-4D40-BBF2-B598509AF704}"/>
              </a:ext>
            </a:extLst>
          </p:cNvPr>
          <p:cNvSpPr/>
          <p:nvPr/>
        </p:nvSpPr>
        <p:spPr>
          <a:xfrm>
            <a:off x="6041766" y="2305047"/>
            <a:ext cx="2672710" cy="944971"/>
          </a:xfrm>
          <a:prstGeom prst="wedgeEllipseCallout">
            <a:avLst>
              <a:gd name="adj1" fmla="val -9196"/>
              <a:gd name="adj2" fmla="val -8174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ln w="0"/>
                <a:solidFill>
                  <a:schemeClr val="tx1"/>
                </a:solidFill>
              </a:rPr>
              <a:t>Porcellus, </a:t>
            </a:r>
            <a:r>
              <a:rPr lang="en-US" sz="1700" b="1" dirty="0" err="1">
                <a:ln w="0"/>
                <a:solidFill>
                  <a:schemeClr val="tx1"/>
                </a:solidFill>
              </a:rPr>
              <a:t>quōcum</a:t>
            </a:r>
            <a:r>
              <a:rPr lang="en-US" sz="1700" dirty="0">
                <a:ln w="0"/>
                <a:solidFill>
                  <a:schemeClr val="tx1"/>
                </a:solidFill>
              </a:rPr>
              <a:t> </a:t>
            </a:r>
            <a:r>
              <a:rPr lang="en-US" sz="1700" dirty="0" err="1">
                <a:ln w="0"/>
                <a:solidFill>
                  <a:schemeClr val="tx1"/>
                </a:solidFill>
              </a:rPr>
              <a:t>nutrimenta</a:t>
            </a:r>
            <a:r>
              <a:rPr lang="en-US" sz="1700" dirty="0">
                <a:ln w="0"/>
                <a:solidFill>
                  <a:schemeClr val="tx1"/>
                </a:solidFill>
              </a:rPr>
              <a:t> emo, me </a:t>
            </a:r>
            <a:r>
              <a:rPr lang="en-US" sz="1700" dirty="0" err="1">
                <a:ln w="0"/>
                <a:solidFill>
                  <a:schemeClr val="tx1"/>
                </a:solidFill>
              </a:rPr>
              <a:t>amat</a:t>
            </a:r>
            <a:r>
              <a:rPr lang="en-US" sz="1700" dirty="0">
                <a:ln w="0"/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Obrázek 8" descr="Obsah obrázku pták, kuře, hrabaví&#10;&#10;Popis byl vytvořen automaticky">
            <a:extLst>
              <a:ext uri="{FF2B5EF4-FFF2-40B4-BE49-F238E27FC236}">
                <a16:creationId xmlns:a16="http://schemas.microsoft.com/office/drawing/2014/main" id="{1F33A202-D239-45C9-A2D4-0B87E3500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1" r="1" b="23673"/>
          <a:stretch/>
        </p:blipFill>
        <p:spPr>
          <a:xfrm>
            <a:off x="8191428" y="4175834"/>
            <a:ext cx="3922776" cy="214918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569C158-4829-4CDF-A6C0-D1F054BE4231}"/>
              </a:ext>
            </a:extLst>
          </p:cNvPr>
          <p:cNvSpPr txBox="1"/>
          <p:nvPr/>
        </p:nvSpPr>
        <p:spPr>
          <a:xfrm>
            <a:off x="4276647" y="3199334"/>
            <a:ext cx="228915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600" dirty="0"/>
              <a:t>Prasátko, </a:t>
            </a:r>
            <a:r>
              <a:rPr lang="cs-CZ" sz="1600" b="1" dirty="0"/>
              <a:t>s nímž </a:t>
            </a:r>
            <a:r>
              <a:rPr lang="cs-CZ" sz="1600" dirty="0"/>
              <a:t>nakupuji jídlo, mě miluje.</a:t>
            </a:r>
          </a:p>
        </p:txBody>
      </p:sp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id="{658D8CCE-21E0-4C09-B523-14310F2766FF}"/>
              </a:ext>
            </a:extLst>
          </p:cNvPr>
          <p:cNvSpPr/>
          <p:nvPr/>
        </p:nvSpPr>
        <p:spPr>
          <a:xfrm>
            <a:off x="6192006" y="4462819"/>
            <a:ext cx="2617846" cy="1100127"/>
          </a:xfrm>
          <a:prstGeom prst="wedgeEllipseCallout">
            <a:avLst>
              <a:gd name="adj1" fmla="val 69223"/>
              <a:gd name="adj2" fmla="val -390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Aft>
                <a:spcPts val="600"/>
              </a:spcAft>
            </a:pPr>
            <a:r>
              <a:rPr lang="cs-CZ" sz="1600" dirty="0" err="1">
                <a:ln w="0"/>
                <a:solidFill>
                  <a:schemeClr val="tx1"/>
                </a:solidFill>
              </a:rPr>
              <a:t>Mox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fratrem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meum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cognosco</a:t>
            </a:r>
            <a:r>
              <a:rPr lang="cs-CZ" sz="1600" dirty="0">
                <a:ln w="0"/>
                <a:solidFill>
                  <a:schemeClr val="tx1"/>
                </a:solidFill>
              </a:rPr>
              <a:t>, </a:t>
            </a:r>
            <a:r>
              <a:rPr lang="cs-CZ" sz="1600" b="1" dirty="0" err="1">
                <a:ln w="0"/>
                <a:solidFill>
                  <a:schemeClr val="tx1"/>
                </a:solidFill>
              </a:rPr>
              <a:t>quī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adhuc</a:t>
            </a:r>
            <a:r>
              <a:rPr lang="cs-CZ" sz="1600" dirty="0">
                <a:ln w="0"/>
                <a:solidFill>
                  <a:schemeClr val="tx1"/>
                </a:solidFill>
              </a:rPr>
              <a:t> in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ovo</a:t>
            </a:r>
            <a:r>
              <a:rPr lang="cs-CZ" sz="1600" dirty="0">
                <a:ln w="0"/>
                <a:solidFill>
                  <a:schemeClr val="tx1"/>
                </a:solidFill>
              </a:rPr>
              <a:t> est.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84573A-C403-44F8-983B-56BA7B09B18B}"/>
              </a:ext>
            </a:extLst>
          </p:cNvPr>
          <p:cNvSpPr txBox="1"/>
          <p:nvPr/>
        </p:nvSpPr>
        <p:spPr>
          <a:xfrm>
            <a:off x="8507121" y="6027465"/>
            <a:ext cx="329138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/>
              <a:t>Brzy poznám svého bratra, </a:t>
            </a:r>
            <a:r>
              <a:rPr lang="cs-CZ" b="1" dirty="0"/>
              <a:t>který</a:t>
            </a:r>
            <a:r>
              <a:rPr lang="cs-CZ" dirty="0"/>
              <a:t> je zatím ve vajíčku.</a:t>
            </a: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5C5B86CF-2B96-4DC0-BC52-485D8609868D}"/>
              </a:ext>
            </a:extLst>
          </p:cNvPr>
          <p:cNvSpPr/>
          <p:nvPr/>
        </p:nvSpPr>
        <p:spPr>
          <a:xfrm>
            <a:off x="10015105" y="-45957"/>
            <a:ext cx="2176895" cy="1157877"/>
          </a:xfrm>
          <a:prstGeom prst="wedgeEllipseCallout">
            <a:avLst>
              <a:gd name="adj1" fmla="val -35504"/>
              <a:gd name="adj2" fmla="val 565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cs-CZ" sz="1600" dirty="0" err="1">
                <a:ln w="0"/>
                <a:solidFill>
                  <a:schemeClr val="tx1"/>
                </a:solidFill>
              </a:rPr>
              <a:t>Rana</a:t>
            </a:r>
            <a:r>
              <a:rPr lang="cs-CZ" sz="1600" dirty="0">
                <a:ln w="0"/>
                <a:solidFill>
                  <a:schemeClr val="tx1"/>
                </a:solidFill>
              </a:rPr>
              <a:t>, </a:t>
            </a:r>
            <a:r>
              <a:rPr lang="cs-CZ" sz="1600" b="1" dirty="0" err="1">
                <a:ln w="0"/>
                <a:solidFill>
                  <a:schemeClr val="tx1"/>
                </a:solidFill>
              </a:rPr>
              <a:t>quae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dolorem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ventris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patitur</a:t>
            </a:r>
            <a:r>
              <a:rPr lang="cs-CZ" sz="1600" dirty="0">
                <a:ln w="0"/>
                <a:solidFill>
                  <a:schemeClr val="tx1"/>
                </a:solidFill>
              </a:rPr>
              <a:t>,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otio</a:t>
            </a:r>
            <a:r>
              <a:rPr lang="cs-CZ" sz="1600" dirty="0">
                <a:ln w="0"/>
                <a:solidFill>
                  <a:schemeClr val="tx1"/>
                </a:solidFill>
              </a:rPr>
              <a:t>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frui</a:t>
            </a:r>
            <a:r>
              <a:rPr lang="cs-CZ" sz="1600" dirty="0">
                <a:ln w="0"/>
                <a:solidFill>
                  <a:schemeClr val="tx1"/>
                </a:solidFill>
              </a:rPr>
              <a:t> non </a:t>
            </a:r>
            <a:r>
              <a:rPr lang="cs-CZ" sz="1600" dirty="0" err="1">
                <a:ln w="0"/>
                <a:solidFill>
                  <a:schemeClr val="tx1"/>
                </a:solidFill>
              </a:rPr>
              <a:t>potest</a:t>
            </a:r>
            <a:r>
              <a:rPr lang="cs-CZ" sz="1600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1659862-E0F4-4E0E-8736-204212EE4794}"/>
              </a:ext>
            </a:extLst>
          </p:cNvPr>
          <p:cNvSpPr txBox="1"/>
          <p:nvPr/>
        </p:nvSpPr>
        <p:spPr>
          <a:xfrm>
            <a:off x="9335018" y="2963551"/>
            <a:ext cx="208716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dirty="0"/>
              <a:t>Žába, </a:t>
            </a:r>
            <a:r>
              <a:rPr lang="cs-CZ" b="1" dirty="0"/>
              <a:t>která</a:t>
            </a:r>
            <a:r>
              <a:rPr lang="cs-CZ" dirty="0"/>
              <a:t> trpí bolestí břicha, nemůže odpočívat.</a:t>
            </a:r>
          </a:p>
        </p:txBody>
      </p:sp>
      <p:sp>
        <p:nvSpPr>
          <p:cNvPr id="23" name="Řečová bublina: oválný bublinový popisek 22">
            <a:extLst>
              <a:ext uri="{FF2B5EF4-FFF2-40B4-BE49-F238E27FC236}">
                <a16:creationId xmlns:a16="http://schemas.microsoft.com/office/drawing/2014/main" id="{882EA77F-CED9-4BD2-8A63-8A5E8619CED8}"/>
              </a:ext>
            </a:extLst>
          </p:cNvPr>
          <p:cNvSpPr/>
          <p:nvPr/>
        </p:nvSpPr>
        <p:spPr>
          <a:xfrm>
            <a:off x="2083956" y="60495"/>
            <a:ext cx="2504977" cy="944971"/>
          </a:xfrm>
          <a:prstGeom prst="wedgeEllipseCallout">
            <a:avLst>
              <a:gd name="adj1" fmla="val -39290"/>
              <a:gd name="adj2" fmla="val 705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700" dirty="0" err="1">
                <a:ln w="0"/>
                <a:solidFill>
                  <a:schemeClr val="tx1"/>
                </a:solidFill>
              </a:rPr>
              <a:t>Rana</a:t>
            </a:r>
            <a:r>
              <a:rPr lang="cs-CZ" sz="1700" dirty="0">
                <a:ln w="0"/>
                <a:solidFill>
                  <a:schemeClr val="tx1"/>
                </a:solidFill>
              </a:rPr>
              <a:t>, </a:t>
            </a:r>
            <a:r>
              <a:rPr lang="cs-CZ" sz="1700" b="1" dirty="0">
                <a:ln w="0"/>
                <a:solidFill>
                  <a:schemeClr val="tx1"/>
                </a:solidFill>
              </a:rPr>
              <a:t>cui </a:t>
            </a:r>
            <a:r>
              <a:rPr lang="cs-CZ" sz="1700" dirty="0">
                <a:ln w="0"/>
                <a:solidFill>
                  <a:schemeClr val="tx1"/>
                </a:solidFill>
              </a:rPr>
              <a:t>liber </a:t>
            </a:r>
            <a:r>
              <a:rPr lang="cs-CZ" sz="1700" dirty="0" err="1">
                <a:ln w="0"/>
                <a:solidFill>
                  <a:schemeClr val="tx1"/>
                </a:solidFill>
              </a:rPr>
              <a:t>datus</a:t>
            </a:r>
            <a:r>
              <a:rPr lang="cs-CZ" sz="1700" dirty="0">
                <a:ln w="0"/>
                <a:solidFill>
                  <a:schemeClr val="tx1"/>
                </a:solidFill>
              </a:rPr>
              <a:t> est, </a:t>
            </a:r>
            <a:r>
              <a:rPr lang="cs-CZ" sz="1700" dirty="0" err="1">
                <a:ln w="0"/>
                <a:solidFill>
                  <a:schemeClr val="tx1"/>
                </a:solidFill>
              </a:rPr>
              <a:t>multum</a:t>
            </a:r>
            <a:r>
              <a:rPr lang="cs-CZ" sz="1700" dirty="0">
                <a:ln w="0"/>
                <a:solidFill>
                  <a:schemeClr val="tx1"/>
                </a:solidFill>
              </a:rPr>
              <a:t> </a:t>
            </a:r>
            <a:r>
              <a:rPr lang="cs-CZ" sz="1700" dirty="0" err="1">
                <a:ln w="0"/>
                <a:solidFill>
                  <a:schemeClr val="tx1"/>
                </a:solidFill>
              </a:rPr>
              <a:t>legere</a:t>
            </a:r>
            <a:r>
              <a:rPr lang="cs-CZ" sz="1700" dirty="0">
                <a:ln w="0"/>
                <a:solidFill>
                  <a:schemeClr val="tx1"/>
                </a:solidFill>
              </a:rPr>
              <a:t> </a:t>
            </a:r>
            <a:r>
              <a:rPr lang="cs-CZ" sz="1700" dirty="0" err="1">
                <a:ln w="0"/>
                <a:solidFill>
                  <a:schemeClr val="tx1"/>
                </a:solidFill>
              </a:rPr>
              <a:t>potest</a:t>
            </a:r>
            <a:r>
              <a:rPr lang="cs-CZ" sz="1700" dirty="0">
                <a:ln w="0"/>
                <a:solidFill>
                  <a:schemeClr val="tx1"/>
                </a:solidFill>
              </a:rPr>
              <a:t>.</a:t>
            </a:r>
            <a:endParaRPr lang="en-US" sz="170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F1909A-BF5B-461E-AEBB-C5AB49E3568C}"/>
              </a:ext>
            </a:extLst>
          </p:cNvPr>
          <p:cNvSpPr txBox="1"/>
          <p:nvPr/>
        </p:nvSpPr>
        <p:spPr>
          <a:xfrm>
            <a:off x="1439333" y="3179531"/>
            <a:ext cx="22956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600" dirty="0"/>
              <a:t>Žába, </a:t>
            </a:r>
            <a:r>
              <a:rPr lang="cs-CZ" sz="1600" b="1" dirty="0"/>
              <a:t>které</a:t>
            </a:r>
            <a:r>
              <a:rPr lang="cs-CZ" sz="1600" dirty="0"/>
              <a:t> byla dána kniha, může hodně číst.</a:t>
            </a:r>
          </a:p>
        </p:txBody>
      </p:sp>
    </p:spTree>
    <p:extLst>
      <p:ext uri="{BB962C8B-B14F-4D97-AF65-F5344CB8AC3E}">
        <p14:creationId xmlns:p14="http://schemas.microsoft.com/office/powerpoint/2010/main" val="186211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4DBBA-E2F7-4FCA-B3FD-A9C381D6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2" y="240701"/>
            <a:ext cx="10515600" cy="1325563"/>
          </a:xfrm>
        </p:spPr>
        <p:txBody>
          <a:bodyPr/>
          <a:lstStyle/>
          <a:p>
            <a:r>
              <a:rPr lang="cs-CZ" dirty="0"/>
              <a:t>Záporná zájmena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E612A-63B7-49F8-92C1-9F8E9541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6" y="1806964"/>
            <a:ext cx="10515600" cy="4351338"/>
          </a:xfrm>
        </p:spPr>
        <p:txBody>
          <a:bodyPr/>
          <a:lstStyle/>
          <a:p>
            <a:r>
              <a:rPr lang="cs-CZ" b="1" dirty="0" err="1"/>
              <a:t>nēm</a:t>
            </a:r>
            <a:r>
              <a:rPr lang="cs-CZ" sz="2800" b="1" dirty="0" err="1">
                <a:effectLst/>
              </a:rPr>
              <a:t>ō</a:t>
            </a:r>
            <a:r>
              <a:rPr lang="cs-CZ" dirty="0"/>
              <a:t> (nikdo)</a:t>
            </a:r>
          </a:p>
          <a:p>
            <a:r>
              <a:rPr lang="cs-CZ" b="1" dirty="0" err="1"/>
              <a:t>nihil</a:t>
            </a:r>
            <a:r>
              <a:rPr lang="cs-CZ" dirty="0"/>
              <a:t> (nic)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2FE680D-C4A8-4EE3-9CEC-B5DEFDCD7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2285"/>
              </p:ext>
            </p:extLst>
          </p:nvPr>
        </p:nvGraphicFramePr>
        <p:xfrm>
          <a:off x="687354" y="3347873"/>
          <a:ext cx="4131733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5867">
                  <a:extLst>
                    <a:ext uri="{9D8B030D-6E8A-4147-A177-3AD203B41FA5}">
                      <a16:colId xmlns:a16="http://schemas.microsoft.com/office/drawing/2014/main" val="3894486743"/>
                    </a:ext>
                  </a:extLst>
                </a:gridCol>
                <a:gridCol w="1684866">
                  <a:extLst>
                    <a:ext uri="{9D8B030D-6E8A-4147-A177-3AD203B41FA5}">
                      <a16:colId xmlns:a16="http://schemas.microsoft.com/office/drawing/2014/main" val="3156114612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4161821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nikdo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  <a:r>
                        <a:rPr lang="cs-CZ"/>
                        <a:t>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50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nom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nēm</a:t>
                      </a:r>
                      <a:r>
                        <a:rPr lang="cs-CZ" sz="1800" dirty="0" err="1">
                          <a:effectLst/>
                        </a:rPr>
                        <a:t>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nihil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65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nūllīus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nūllīus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reī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2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nēminī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nūllī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reī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3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ak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nēminem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nihil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7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abl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nūll</a:t>
                      </a:r>
                      <a:r>
                        <a:rPr lang="cs-CZ" sz="1800" dirty="0" err="1">
                          <a:effectLst/>
                        </a:rPr>
                        <a:t>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nūll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ā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rē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434773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4ACF8A07-D6E2-430C-8CE5-2EEAFD8B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2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435</Words>
  <Application>Microsoft Office PowerPoint</Application>
  <PresentationFormat>Širokoúhlá obrazovka</PresentationFormat>
  <Paragraphs>107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Tázací a vztažná zájmena</vt:lpstr>
      <vt:lpstr>Tázací zájmena</vt:lpstr>
      <vt:lpstr>Tázací zájmena</vt:lpstr>
      <vt:lpstr>Vztažná zájmena  a vztažné věty</vt:lpstr>
      <vt:lpstr>Vztažné věty: příklady</vt:lpstr>
      <vt:lpstr>Záporná zájmena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Tázací a vztažná zájmena</dc:title>
  <dc:creator>Zuzana Lukšová</dc:creator>
  <cp:lastModifiedBy>Zuzana Lukšová</cp:lastModifiedBy>
  <cp:revision>11</cp:revision>
  <dcterms:created xsi:type="dcterms:W3CDTF">2021-04-20T13:32:23Z</dcterms:created>
  <dcterms:modified xsi:type="dcterms:W3CDTF">2021-04-21T08:59:09Z</dcterms:modified>
</cp:coreProperties>
</file>