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D18B3-7114-4C69-A596-E4D3453A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59C21A-1470-48B0-BA3E-99C50D993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61D661-3A38-42D7-B0B7-60A0DB50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F2BC-B6F0-4B10-AB8D-CBFA7505B0BE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F8536C-872F-43F2-8316-4F4CB3FB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A22367-33E5-4832-B855-6D065813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3339-5EE6-466A-A4B3-CA8F5314C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38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84498-F819-4E77-94C8-85AAC3CB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293286-9305-462E-B4B0-A0ADA894A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8903A2-E8C1-4D07-920A-D7DDE13B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F2BC-B6F0-4B10-AB8D-CBFA7505B0BE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972F56-0834-4C7B-8596-2F2D0BD2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28EA5-F95C-4ECD-BE5C-B8F53C87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3339-5EE6-466A-A4B3-CA8F5314C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63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BE9C00-855A-4838-8342-22660A33A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2A4543-6B16-494C-A7B6-157DCBF12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9FE698-739B-4853-A9DE-3637F48F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F2BC-B6F0-4B10-AB8D-CBFA7505B0BE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479476-9396-4B13-B021-C1B28F64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F0A31D-A726-4DF2-9233-9DF8E3C4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3339-5EE6-466A-A4B3-CA8F5314C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3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D6E27-0A60-47E6-939B-96F8BE6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4E090C-5CF1-4220-A987-AB7E37DEE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1F0A32-B6DD-4DB2-90A7-E7960CD1D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F2BC-B6F0-4B10-AB8D-CBFA7505B0BE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6333A3-8E1B-4CB3-8245-5E3CFF85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7F1B5C-E868-4441-81D2-1CEB5B25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3339-5EE6-466A-A4B3-CA8F5314C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38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7A787-3FDE-4A49-B92C-5E6F9C3F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FD6015-60DC-4E1D-BA2C-6204AFDCA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07E0FE-2385-4772-B816-D54C109E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F2BC-B6F0-4B10-AB8D-CBFA7505B0BE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9636DF-56D5-4C26-8BAD-BC45C037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33334F-7ADF-4336-A77D-21F9B80C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3339-5EE6-466A-A4B3-CA8F5314C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57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CFDC9-8B30-43F1-AAD2-275EEA85C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A50119-E10B-4D58-8023-13EB25BF4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4A5859-EAEC-45F2-9ECC-D8D503A7C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445E4A-EF8A-4F1E-9320-F0B9391F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F2BC-B6F0-4B10-AB8D-CBFA7505B0BE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AA9F9D-A353-4869-A7F9-CEA220E7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B3DB9C-BAA1-411E-81EC-E2E3CCF0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3339-5EE6-466A-A4B3-CA8F5314C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7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2A730-F9C4-4673-96A1-7516C187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A03704-5E39-44BA-BE2B-4C9EAB12D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06D081-1839-4CBF-8D2F-399CBA81D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5CE94E-D94D-4464-9F01-577781378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DBD21E-4197-47F3-926D-706951F19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D9AAC9C-21B7-4D9C-A041-90CE8173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F2BC-B6F0-4B10-AB8D-CBFA7505B0BE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D98577D-5AAE-4F32-B064-8CC8CC4B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FE4C5F0-6740-4F21-B9F5-CC257BB6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3339-5EE6-466A-A4B3-CA8F5314C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93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E26EF-5E4D-4D72-9FC4-91484EBC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54313C-8210-425F-B2B5-D4C54643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F2BC-B6F0-4B10-AB8D-CBFA7505B0BE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5A3D77-0848-4161-B361-B52A85D8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C8B358-2A6B-4C93-9A31-8DA7D71A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3339-5EE6-466A-A4B3-CA8F5314C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30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EBD2840-3B55-4CE1-ABA0-8FC532A2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F2BC-B6F0-4B10-AB8D-CBFA7505B0BE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9B33A0C-689F-4DA6-9541-A06E1244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488953-BF6D-4B73-B2CD-F34CD46E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3339-5EE6-466A-A4B3-CA8F5314C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45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4A2A6-6182-4368-A4C8-AFC21A61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436A9-7AD6-4805-94E9-1FAB483E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B5BDA8-BDAB-43BF-90E2-19E6B8A37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7F09AC-BD9C-41FE-AC49-9E7A8C967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F2BC-B6F0-4B10-AB8D-CBFA7505B0BE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76259F-FC6D-42F9-922A-8BEDE2A0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01B89F-2E7D-4EC2-AC70-AEEE0A2A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3339-5EE6-466A-A4B3-CA8F5314C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95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7F9C2-EEB5-41EA-A547-161A5CD94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68DBB5C-1EFD-4ADF-8B22-34EDB1B79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866C41-32E4-4649-B836-4701BA850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F428C2-B245-4420-8E8D-512FE0AB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F2BC-B6F0-4B10-AB8D-CBFA7505B0BE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B0AC16-2F10-40D8-A567-4D588A93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898F2B-47BF-4554-8E55-F7EF5181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3339-5EE6-466A-A4B3-CA8F5314C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76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33927A0-E7D8-41D7-9CC5-E7B9DF38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EF5489-7EEB-42E4-B408-3AFE884DF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4A0F2E-AC5B-4116-BC30-63BE03A54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F2BC-B6F0-4B10-AB8D-CBFA7505B0BE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28B4B9-D7A8-47D2-BFFB-127F036B3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8EFD3C-5347-4C17-895A-359BCF5F3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13339-5EE6-466A-A4B3-CA8F5314C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66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ilnice, exteriér, nákladní auto, naloženo&#10;&#10;Popis byl vytvořen automaticky">
            <a:extLst>
              <a:ext uri="{FF2B5EF4-FFF2-40B4-BE49-F238E27FC236}">
                <a16:creationId xmlns:a16="http://schemas.microsoft.com/office/drawing/2014/main" id="{769F1B0F-0C5A-493C-A966-7B2C3A293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" b="103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DA53FF-2A8A-4039-837B-3F483C09A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cs-CZ" sz="6200" dirty="0">
                <a:solidFill>
                  <a:srgbClr val="FFFFFF"/>
                </a:solidFill>
              </a:rPr>
              <a:t>adverbia 3. deklinace a zájmena</a:t>
            </a:r>
            <a:br>
              <a:rPr lang="cs-CZ" sz="6200" dirty="0">
                <a:solidFill>
                  <a:srgbClr val="FFFFFF"/>
                </a:solidFill>
              </a:rPr>
            </a:br>
            <a:r>
              <a:rPr lang="cs-CZ" sz="6200" i="1" dirty="0">
                <a:solidFill>
                  <a:srgbClr val="FFFFFF"/>
                </a:solidFill>
              </a:rPr>
              <a:t>(aneb omnia mea </a:t>
            </a:r>
            <a:r>
              <a:rPr lang="cs-CZ" sz="6200" i="1" dirty="0" err="1">
                <a:solidFill>
                  <a:srgbClr val="FFFFFF"/>
                </a:solidFill>
              </a:rPr>
              <a:t>mecum</a:t>
            </a:r>
            <a:r>
              <a:rPr lang="cs-CZ" sz="6200" i="1" dirty="0">
                <a:solidFill>
                  <a:srgbClr val="FFFFFF"/>
                </a:solidFill>
              </a:rPr>
              <a:t> porto)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39F6F1-C9D7-417C-B465-336E4A5B8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cs-CZ" sz="2800" dirty="0">
                <a:solidFill>
                  <a:srgbClr val="FFFFFF"/>
                </a:solidFill>
              </a:rPr>
              <a:t>10. lekce</a:t>
            </a:r>
          </a:p>
        </p:txBody>
      </p:sp>
      <p:sp>
        <p:nvSpPr>
          <p:cNvPr id="14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01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369B7-D647-16E3-B535-093097585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DE67D5-0E82-FE88-5811-60E0BAF0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6838" cy="1325563"/>
          </a:xfrm>
        </p:spPr>
        <p:txBody>
          <a:bodyPr/>
          <a:lstStyle/>
          <a:p>
            <a:r>
              <a:rPr lang="cs-CZ" b="1" dirty="0"/>
              <a:t>Ukazovací zájmena – idem, </a:t>
            </a:r>
            <a:r>
              <a:rPr lang="cs-CZ" b="1" dirty="0" err="1"/>
              <a:t>eadem</a:t>
            </a:r>
            <a:r>
              <a:rPr lang="cs-CZ" b="1" dirty="0"/>
              <a:t>, idem</a:t>
            </a:r>
          </a:p>
        </p:txBody>
      </p:sp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DF34685E-85CA-1097-66EB-514254F55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433211"/>
              </p:ext>
            </p:extLst>
          </p:nvPr>
        </p:nvGraphicFramePr>
        <p:xfrm>
          <a:off x="942473" y="1817604"/>
          <a:ext cx="6196263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74">
                  <a:extLst>
                    <a:ext uri="{9D8B030D-6E8A-4147-A177-3AD203B41FA5}">
                      <a16:colId xmlns:a16="http://schemas.microsoft.com/office/drawing/2014/main" val="2097985636"/>
                    </a:ext>
                  </a:extLst>
                </a:gridCol>
                <a:gridCol w="856809">
                  <a:extLst>
                    <a:ext uri="{9D8B030D-6E8A-4147-A177-3AD203B41FA5}">
                      <a16:colId xmlns:a16="http://schemas.microsoft.com/office/drawing/2014/main" val="2269464762"/>
                    </a:ext>
                  </a:extLst>
                </a:gridCol>
                <a:gridCol w="1565549">
                  <a:extLst>
                    <a:ext uri="{9D8B030D-6E8A-4147-A177-3AD203B41FA5}">
                      <a16:colId xmlns:a16="http://schemas.microsoft.com/office/drawing/2014/main" val="1933285080"/>
                    </a:ext>
                  </a:extLst>
                </a:gridCol>
                <a:gridCol w="1628273">
                  <a:extLst>
                    <a:ext uri="{9D8B030D-6E8A-4147-A177-3AD203B41FA5}">
                      <a16:colId xmlns:a16="http://schemas.microsoft.com/office/drawing/2014/main" val="3538635602"/>
                    </a:ext>
                  </a:extLst>
                </a:gridCol>
                <a:gridCol w="1660358">
                  <a:extLst>
                    <a:ext uri="{9D8B030D-6E8A-4147-A177-3AD203B41FA5}">
                      <a16:colId xmlns:a16="http://schemas.microsoft.com/office/drawing/2014/main" val="3195474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4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Sg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Nom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</a:t>
                      </a:r>
                      <a:r>
                        <a:rPr lang="cs-CZ" dirty="0"/>
                        <a:t>-dem (tentýž)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ea</a:t>
                      </a:r>
                      <a:r>
                        <a:rPr lang="cs-CZ" dirty="0"/>
                        <a:t>-dem (tatáž)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i-dem (totéž)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777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Gen.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eius</a:t>
                      </a:r>
                      <a:r>
                        <a:rPr lang="cs-CZ" dirty="0"/>
                        <a:t>-dem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cs-CZ" dirty="0"/>
                        <a:t>e-ius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21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Dat.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eidem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cs-CZ" dirty="0"/>
                        <a:t>e-i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9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Ak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eu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cs-CZ" dirty="0"/>
                        <a:t>-dem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ea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cs-CZ" dirty="0"/>
                        <a:t>-dem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i-dem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9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Abl</a:t>
                      </a:r>
                      <a:r>
                        <a:rPr lang="cs-CZ" b="1" dirty="0"/>
                        <a:t>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eō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eā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eō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710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Pl</a:t>
                      </a:r>
                      <a:r>
                        <a:rPr lang="cs-CZ" b="1" dirty="0"/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Nom</a:t>
                      </a:r>
                      <a:r>
                        <a:rPr lang="cs-CZ" b="1" dirty="0"/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iī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-dem/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eī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 / ī-dem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eae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8139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eōru</a:t>
                      </a:r>
                      <a:r>
                        <a:rPr lang="cs-CZ" sz="18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eāru</a:t>
                      </a:r>
                      <a:r>
                        <a:rPr lang="cs-CZ" sz="18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eōru</a:t>
                      </a:r>
                      <a:r>
                        <a:rPr lang="cs-CZ" sz="18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7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Dat.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 /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 /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e-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0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Ak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eōs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eās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163227"/>
                  </a:ext>
                </a:extLst>
              </a:tr>
              <a:tr h="332840"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Abl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 /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 /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-dem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e-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686980"/>
                  </a:ext>
                </a:extLst>
              </a:tr>
            </a:tbl>
          </a:graphicData>
        </a:graphic>
      </p:graphicFrame>
      <p:pic>
        <p:nvPicPr>
          <p:cNvPr id="1026" name="Picture 2" descr="This poor, nervous, sofa is terrified of travelling on a car roof. 😟🥲🥲 -  Jokes, Humour &amp; Funny stories 🤣😹🙈😆 - Quora">
            <a:extLst>
              <a:ext uri="{FF2B5EF4-FFF2-40B4-BE49-F238E27FC236}">
                <a16:creationId xmlns:a16="http://schemas.microsoft.com/office/drawing/2014/main" id="{CADB3B6D-CC0A-4067-D685-5C3C1D4D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740" y="1817604"/>
            <a:ext cx="3675298" cy="440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Řečová bublina: obdélníkový bublinový popisek 2">
            <a:extLst>
              <a:ext uri="{FF2B5EF4-FFF2-40B4-BE49-F238E27FC236}">
                <a16:creationId xmlns:a16="http://schemas.microsoft.com/office/drawing/2014/main" id="{6FB1244E-42A9-01CB-BFD0-AD9277AC1682}"/>
              </a:ext>
            </a:extLst>
          </p:cNvPr>
          <p:cNvSpPr/>
          <p:nvPr/>
        </p:nvSpPr>
        <p:spPr>
          <a:xfrm>
            <a:off x="8938860" y="5883404"/>
            <a:ext cx="1727052" cy="609471"/>
          </a:xfrm>
          <a:prstGeom prst="wedgeRectCallout">
            <a:avLst>
              <a:gd name="adj1" fmla="val 56943"/>
              <a:gd name="adj2" fmla="val -1364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Omnes</a:t>
            </a:r>
            <a:r>
              <a:rPr lang="cs-CZ" dirty="0">
                <a:solidFill>
                  <a:schemeClr val="tx1"/>
                </a:solidFill>
              </a:rPr>
              <a:t> idem </a:t>
            </a:r>
            <a:r>
              <a:rPr lang="cs-CZ" dirty="0" err="1">
                <a:solidFill>
                  <a:schemeClr val="tx1"/>
                </a:solidFill>
              </a:rPr>
              <a:t>portamus</a:t>
            </a:r>
            <a:r>
              <a:rPr lang="cs-CZ" dirty="0">
                <a:solidFill>
                  <a:schemeClr val="tx1"/>
                </a:solidFill>
              </a:rPr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66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E137C7F1-317F-41FC-B375-30ECAF01E302}"/>
              </a:ext>
            </a:extLst>
          </p:cNvPr>
          <p:cNvSpPr/>
          <p:nvPr/>
        </p:nvSpPr>
        <p:spPr>
          <a:xfrm>
            <a:off x="602206" y="558537"/>
            <a:ext cx="10633435" cy="574092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0A2535-50D4-4BD6-AC70-7D116CEF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Adverbia od 3. deklinace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BE605F-0E68-485F-84C3-C25060368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132"/>
            <a:ext cx="9493577" cy="4351338"/>
          </a:xfrm>
        </p:spPr>
        <p:txBody>
          <a:bodyPr>
            <a:normAutofit/>
          </a:bodyPr>
          <a:lstStyle/>
          <a:p>
            <a:r>
              <a:rPr lang="cs-CZ" sz="2000" b="0" i="0" dirty="0">
                <a:effectLst/>
                <a:latin typeface="+mj-lt"/>
              </a:rPr>
              <a:t>tvoří se přidáním koncovky </a:t>
            </a:r>
            <a:r>
              <a:rPr lang="cs-CZ" sz="2000" b="1" i="0" dirty="0">
                <a:effectLst/>
                <a:latin typeface="+mj-lt"/>
              </a:rPr>
              <a:t>-</a:t>
            </a:r>
            <a:r>
              <a:rPr lang="cs-CZ" sz="2000" b="1" i="0" dirty="0" err="1">
                <a:effectLst/>
                <a:latin typeface="+mj-lt"/>
              </a:rPr>
              <a:t>iter</a:t>
            </a:r>
            <a:r>
              <a:rPr lang="cs-CZ" sz="2000" b="1" i="0" dirty="0">
                <a:effectLst/>
                <a:latin typeface="+mj-lt"/>
              </a:rPr>
              <a:t> </a:t>
            </a:r>
            <a:r>
              <a:rPr lang="cs-CZ" sz="2000" b="0" i="0" dirty="0">
                <a:effectLst/>
                <a:latin typeface="+mj-lt"/>
              </a:rPr>
              <a:t>nebo -</a:t>
            </a:r>
            <a:r>
              <a:rPr lang="cs-CZ" sz="2000" b="1" i="0" dirty="0" err="1">
                <a:effectLst/>
                <a:latin typeface="+mj-lt"/>
              </a:rPr>
              <a:t>er</a:t>
            </a:r>
            <a:r>
              <a:rPr lang="cs-CZ" sz="2000" b="0" i="0" dirty="0">
                <a:effectLst/>
                <a:latin typeface="+mj-lt"/>
              </a:rPr>
              <a:t> ke </a:t>
            </a:r>
            <a:r>
              <a:rPr lang="cs-CZ" sz="2000" b="1" i="0" dirty="0">
                <a:effectLst/>
                <a:latin typeface="+mj-lt"/>
              </a:rPr>
              <a:t>genitivnímu kmeni</a:t>
            </a:r>
            <a:r>
              <a:rPr lang="cs-CZ" sz="2000" b="0" i="0" dirty="0">
                <a:effectLst/>
                <a:latin typeface="+mj-lt"/>
              </a:rPr>
              <a:t>, který vznikne po odtržení koncovky genitivu singuláru:</a:t>
            </a:r>
          </a:p>
          <a:p>
            <a:r>
              <a:rPr lang="cs-CZ" sz="2000" b="0" i="0" dirty="0">
                <a:effectLst/>
                <a:latin typeface="+mj-lt"/>
              </a:rPr>
              <a:t>Pomocí koncovky -</a:t>
            </a:r>
            <a:r>
              <a:rPr lang="cs-CZ" sz="2000" b="0" i="0" dirty="0" err="1">
                <a:effectLst/>
                <a:latin typeface="+mj-lt"/>
              </a:rPr>
              <a:t>iter</a:t>
            </a:r>
            <a:r>
              <a:rPr lang="cs-CZ" sz="2000" b="0" i="0" dirty="0">
                <a:effectLst/>
                <a:latin typeface="+mj-lt"/>
              </a:rPr>
              <a:t> se tvoří adverbia od většiny adjektiv 3. deklinace, např.: 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r>
              <a:rPr lang="cs-CZ" sz="2000" b="0" i="0" dirty="0">
                <a:effectLst/>
                <a:latin typeface="+mj-lt"/>
              </a:rPr>
              <a:t>Pomocí koncovky -</a:t>
            </a:r>
            <a:r>
              <a:rPr lang="cs-CZ" sz="2000" b="0" i="0" dirty="0" err="1">
                <a:effectLst/>
                <a:latin typeface="+mj-lt"/>
              </a:rPr>
              <a:t>iter</a:t>
            </a:r>
            <a:r>
              <a:rPr lang="cs-CZ" sz="2000" b="0" i="0" dirty="0">
                <a:effectLst/>
                <a:latin typeface="+mj-lt"/>
              </a:rPr>
              <a:t> se tvoří adverbia od adjektiv, </a:t>
            </a:r>
            <a:r>
              <a:rPr lang="cs-CZ" sz="2000" b="0" i="0" dirty="0" err="1">
                <a:effectLst/>
                <a:latin typeface="+mj-lt"/>
              </a:rPr>
              <a:t>jejiž</a:t>
            </a:r>
            <a:r>
              <a:rPr lang="cs-CZ" sz="2000" b="0" i="0" dirty="0">
                <a:effectLst/>
                <a:latin typeface="+mj-lt"/>
              </a:rPr>
              <a:t> kmen je zakončen na –</a:t>
            </a:r>
            <a:r>
              <a:rPr lang="cs-CZ" sz="2000" b="0" i="0" dirty="0" err="1">
                <a:effectLst/>
                <a:latin typeface="+mj-lt"/>
              </a:rPr>
              <a:t>nt</a:t>
            </a:r>
            <a:r>
              <a:rPr lang="cs-CZ" sz="2000" b="0" i="0" dirty="0">
                <a:effectLst/>
                <a:latin typeface="+mj-lt"/>
              </a:rPr>
              <a:t>-,  např.: 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5D0361C-5FFC-484C-87B2-993C508E5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343902"/>
              </p:ext>
            </p:extLst>
          </p:nvPr>
        </p:nvGraphicFramePr>
        <p:xfrm>
          <a:off x="1173175" y="2657924"/>
          <a:ext cx="8128000" cy="1542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368">
                  <a:extLst>
                    <a:ext uri="{9D8B030D-6E8A-4147-A177-3AD203B41FA5}">
                      <a16:colId xmlns:a16="http://schemas.microsoft.com/office/drawing/2014/main" val="3597130325"/>
                    </a:ext>
                  </a:extLst>
                </a:gridCol>
                <a:gridCol w="1616529">
                  <a:extLst>
                    <a:ext uri="{9D8B030D-6E8A-4147-A177-3AD203B41FA5}">
                      <a16:colId xmlns:a16="http://schemas.microsoft.com/office/drawing/2014/main" val="2434163856"/>
                    </a:ext>
                  </a:extLst>
                </a:gridCol>
                <a:gridCol w="1799103">
                  <a:extLst>
                    <a:ext uri="{9D8B030D-6E8A-4147-A177-3AD203B41FA5}">
                      <a16:colId xmlns:a16="http://schemas.microsoft.com/office/drawing/2014/main" val="7631348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71789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adjektivum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Gen. </a:t>
                      </a:r>
                      <a:r>
                        <a:rPr lang="cs-CZ" dirty="0" err="1"/>
                        <a:t>Sg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Genitivní kmen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adverbium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397248"/>
                  </a:ext>
                </a:extLst>
              </a:tr>
              <a:tr h="429631"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ācer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„ostrý“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ācr-is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ācr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ācr-iter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„ostře“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42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brevis, e „krátký“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brev-is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brev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brev-iter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„krátce“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16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fēlīx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fēlīcis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„šťastný“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fēlīc-is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fēlīc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fēlīc-iter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„šťastně“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80757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5DD9675-2E5B-45FF-93F1-835AB3000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33094"/>
              </p:ext>
            </p:extLst>
          </p:nvPr>
        </p:nvGraphicFramePr>
        <p:xfrm>
          <a:off x="1173175" y="4680752"/>
          <a:ext cx="8558655" cy="1166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385">
                  <a:extLst>
                    <a:ext uri="{9D8B030D-6E8A-4147-A177-3AD203B41FA5}">
                      <a16:colId xmlns:a16="http://schemas.microsoft.com/office/drawing/2014/main" val="3597130325"/>
                    </a:ext>
                  </a:extLst>
                </a:gridCol>
                <a:gridCol w="1702179">
                  <a:extLst>
                    <a:ext uri="{9D8B030D-6E8A-4147-A177-3AD203B41FA5}">
                      <a16:colId xmlns:a16="http://schemas.microsoft.com/office/drawing/2014/main" val="2434163856"/>
                    </a:ext>
                  </a:extLst>
                </a:gridCol>
                <a:gridCol w="1633790">
                  <a:extLst>
                    <a:ext uri="{9D8B030D-6E8A-4147-A177-3AD203B41FA5}">
                      <a16:colId xmlns:a16="http://schemas.microsoft.com/office/drawing/2014/main" val="763134854"/>
                    </a:ext>
                  </a:extLst>
                </a:gridCol>
                <a:gridCol w="2400301">
                  <a:extLst>
                    <a:ext uri="{9D8B030D-6E8A-4147-A177-3AD203B41FA5}">
                      <a16:colId xmlns:a16="http://schemas.microsoft.com/office/drawing/2014/main" val="571789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adjektivum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Gen. </a:t>
                      </a:r>
                      <a:r>
                        <a:rPr lang="cs-CZ" dirty="0" err="1"/>
                        <a:t>Sg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Genitivní kmen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adverbium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397248"/>
                  </a:ext>
                </a:extLst>
              </a:tr>
              <a:tr h="429631"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sapiēns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entis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„moudrý“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sapient-is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sapient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sapient-er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„moudře“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420557"/>
                  </a:ext>
                </a:extLst>
              </a:tr>
              <a:tr h="241391"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prūdēns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entis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„rozumný“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prūdent-is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prūdent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prūdent-er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„rozumně“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166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02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8000" contrast="-1400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5DCF4-2F65-496E-AECB-10FDC864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Osobní zájmena a zvratné zájmeno „se“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6198E5-33A9-4309-84EA-C0CA4742A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955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Latina  má  </a:t>
            </a:r>
            <a:r>
              <a:rPr lang="cs-CZ" sz="2000" b="1" dirty="0">
                <a:solidFill>
                  <a:schemeClr val="bg1"/>
                </a:solidFill>
              </a:rPr>
              <a:t>osobní  zájmena  pro  1.  a  2.  osobu  singuláru  i  plurálu</a:t>
            </a:r>
            <a:r>
              <a:rPr lang="cs-CZ" sz="2000" dirty="0">
                <a:solidFill>
                  <a:schemeClr val="bg1"/>
                </a:solidFill>
              </a:rPr>
              <a:t>.  Pro  3.  osobu  obou čísel  se  používá ukazovací zájmeno </a:t>
            </a:r>
            <a:r>
              <a:rPr lang="cs-CZ" sz="2000" dirty="0" err="1">
                <a:solidFill>
                  <a:schemeClr val="bg1"/>
                </a:solidFill>
              </a:rPr>
              <a:t>is</a:t>
            </a:r>
            <a:r>
              <a:rPr lang="cs-CZ" sz="2000" dirty="0">
                <a:solidFill>
                  <a:schemeClr val="bg1"/>
                </a:solidFill>
              </a:rPr>
              <a:t>, </a:t>
            </a:r>
            <a:r>
              <a:rPr lang="cs-CZ" sz="2000" dirty="0" err="1">
                <a:solidFill>
                  <a:schemeClr val="bg1"/>
                </a:solidFill>
              </a:rPr>
              <a:t>ea</a:t>
            </a:r>
            <a:r>
              <a:rPr lang="cs-CZ" sz="2000" dirty="0">
                <a:solidFill>
                  <a:schemeClr val="bg1"/>
                </a:solidFill>
              </a:rPr>
              <a:t>, id (ten, ta, to – v češtině ukazovací zájmena)</a:t>
            </a:r>
          </a:p>
          <a:p>
            <a:r>
              <a:rPr lang="cs-CZ" sz="2000" dirty="0">
                <a:solidFill>
                  <a:schemeClr val="bg1"/>
                </a:solidFill>
              </a:rPr>
              <a:t>Zájmeno </a:t>
            </a:r>
            <a:r>
              <a:rPr lang="cs-CZ" sz="2000" b="1" dirty="0">
                <a:solidFill>
                  <a:schemeClr val="bg1"/>
                </a:solidFill>
              </a:rPr>
              <a:t>„se“ </a:t>
            </a:r>
            <a:r>
              <a:rPr lang="cs-CZ" sz="2000" dirty="0">
                <a:solidFill>
                  <a:schemeClr val="bg1"/>
                </a:solidFill>
              </a:rPr>
              <a:t>stejně jako v češtině nemá nominativ, </a:t>
            </a:r>
            <a:r>
              <a:rPr lang="cs-CZ" sz="2000" b="1" dirty="0">
                <a:solidFill>
                  <a:schemeClr val="bg1"/>
                </a:solidFill>
              </a:rPr>
              <a:t>používá se pouze, když je podmětem věty 3. osoba </a:t>
            </a:r>
            <a:r>
              <a:rPr lang="cs-CZ" sz="2000" b="1" dirty="0" err="1">
                <a:solidFill>
                  <a:schemeClr val="bg1"/>
                </a:solidFill>
              </a:rPr>
              <a:t>sg</a:t>
            </a:r>
            <a:r>
              <a:rPr lang="cs-CZ" sz="2000" b="1" dirty="0">
                <a:solidFill>
                  <a:schemeClr val="bg1"/>
                </a:solidFill>
              </a:rPr>
              <a:t>. nebo </a:t>
            </a:r>
            <a:r>
              <a:rPr lang="cs-CZ" sz="2000" b="1" dirty="0" err="1">
                <a:solidFill>
                  <a:schemeClr val="bg1"/>
                </a:solidFill>
              </a:rPr>
              <a:t>pl</a:t>
            </a:r>
            <a:r>
              <a:rPr lang="cs-CZ" sz="2000" b="1" dirty="0">
                <a:solidFill>
                  <a:schemeClr val="bg1"/>
                </a:solidFill>
              </a:rPr>
              <a:t>.</a:t>
            </a:r>
            <a:r>
              <a:rPr lang="cs-CZ" sz="2000" dirty="0">
                <a:solidFill>
                  <a:schemeClr val="bg1"/>
                </a:solidFill>
              </a:rPr>
              <a:t> (např. </a:t>
            </a:r>
            <a:r>
              <a:rPr lang="cs-CZ" sz="2000" dirty="0" err="1">
                <a:solidFill>
                  <a:schemeClr val="bg1"/>
                </a:solidFill>
              </a:rPr>
              <a:t>sē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dēfendit</a:t>
            </a:r>
            <a:r>
              <a:rPr lang="cs-CZ" sz="2000" dirty="0">
                <a:solidFill>
                  <a:schemeClr val="bg1"/>
                </a:solidFill>
              </a:rPr>
              <a:t>: „on/ ona/ ono brání sebe“, </a:t>
            </a:r>
            <a:r>
              <a:rPr lang="cs-CZ" sz="2000" dirty="0" err="1">
                <a:solidFill>
                  <a:schemeClr val="bg1"/>
                </a:solidFill>
              </a:rPr>
              <a:t>sē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dēfendunt</a:t>
            </a:r>
            <a:r>
              <a:rPr lang="cs-CZ" sz="2000" dirty="0">
                <a:solidFill>
                  <a:schemeClr val="bg1"/>
                </a:solidFill>
              </a:rPr>
              <a:t> „oni/ ony/ ona brání sebe“). </a:t>
            </a:r>
          </a:p>
          <a:p>
            <a:r>
              <a:rPr lang="cs-CZ" sz="2000" dirty="0">
                <a:solidFill>
                  <a:schemeClr val="bg1"/>
                </a:solidFill>
              </a:rPr>
              <a:t>Zájmena s předložkou </a:t>
            </a:r>
            <a:r>
              <a:rPr lang="cs-CZ" sz="2000" dirty="0" err="1">
                <a:solidFill>
                  <a:schemeClr val="bg1"/>
                </a:solidFill>
              </a:rPr>
              <a:t>cum</a:t>
            </a:r>
            <a:r>
              <a:rPr lang="cs-CZ" sz="2000" dirty="0">
                <a:solidFill>
                  <a:schemeClr val="bg1"/>
                </a:solidFill>
              </a:rPr>
              <a:t>: </a:t>
            </a:r>
            <a:r>
              <a:rPr lang="cs-CZ" sz="2000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mēcum</a:t>
            </a:r>
            <a:r>
              <a:rPr lang="cs-CZ" sz="2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(se mnou), </a:t>
            </a:r>
            <a:r>
              <a:rPr lang="cs-CZ" sz="2000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tēcum</a:t>
            </a:r>
            <a:r>
              <a:rPr lang="cs-CZ" sz="2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(s tebou), </a:t>
            </a:r>
            <a:r>
              <a:rPr lang="cs-CZ" sz="2000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sēcum</a:t>
            </a:r>
            <a:r>
              <a:rPr lang="cs-CZ" sz="2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(s sebou), </a:t>
            </a:r>
            <a:r>
              <a:rPr lang="cs-CZ" sz="2000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nōbīscum</a:t>
            </a:r>
            <a:r>
              <a:rPr lang="cs-CZ" sz="2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(s námi), </a:t>
            </a:r>
            <a:r>
              <a:rPr lang="cs-CZ" sz="2000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vōbīscum</a:t>
            </a:r>
            <a:r>
              <a:rPr lang="cs-CZ" sz="2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(s vámi) </a:t>
            </a:r>
            <a:endParaRPr lang="cs-CZ" sz="1400" dirty="0">
              <a:solidFill>
                <a:schemeClr val="bg1"/>
              </a:solidFill>
            </a:endParaRPr>
          </a:p>
          <a:p>
            <a:endParaRPr lang="cs-CZ" sz="2000" dirty="0"/>
          </a:p>
          <a:p>
            <a:endParaRPr lang="cs-CZ" sz="1400" dirty="0"/>
          </a:p>
          <a:p>
            <a:endParaRPr lang="cs-CZ" sz="2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400" dirty="0"/>
          </a:p>
          <a:p>
            <a:endParaRPr lang="cs-CZ" sz="2000" dirty="0"/>
          </a:p>
          <a:p>
            <a:endParaRPr lang="cs-CZ" sz="20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ADDF62C5-92F8-45DA-8EAD-9C773433D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84623"/>
              </p:ext>
            </p:extLst>
          </p:nvPr>
        </p:nvGraphicFramePr>
        <p:xfrm>
          <a:off x="1171673" y="3998595"/>
          <a:ext cx="93345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750">
                  <a:extLst>
                    <a:ext uri="{9D8B030D-6E8A-4147-A177-3AD203B41FA5}">
                      <a16:colId xmlns:a16="http://schemas.microsoft.com/office/drawing/2014/main" val="2246011967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4017335794"/>
                    </a:ext>
                  </a:extLst>
                </a:gridCol>
                <a:gridCol w="1682848">
                  <a:extLst>
                    <a:ext uri="{9D8B030D-6E8A-4147-A177-3AD203B41FA5}">
                      <a16:colId xmlns:a16="http://schemas.microsoft.com/office/drawing/2014/main" val="3507204036"/>
                    </a:ext>
                  </a:extLst>
                </a:gridCol>
                <a:gridCol w="1274438">
                  <a:extLst>
                    <a:ext uri="{9D8B030D-6E8A-4147-A177-3AD203B41FA5}">
                      <a16:colId xmlns:a16="http://schemas.microsoft.com/office/drawing/2014/main" val="2130727749"/>
                    </a:ext>
                  </a:extLst>
                </a:gridCol>
                <a:gridCol w="1665514">
                  <a:extLst>
                    <a:ext uri="{9D8B030D-6E8A-4147-A177-3AD203B41FA5}">
                      <a16:colId xmlns:a16="http://schemas.microsoft.com/office/drawing/2014/main" val="93913671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592597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1. os.  </a:t>
                      </a:r>
                      <a:r>
                        <a:rPr lang="cs-CZ" dirty="0" err="1"/>
                        <a:t>Sg</a:t>
                      </a:r>
                      <a:r>
                        <a:rPr lang="cs-CZ" dirty="0"/>
                        <a:t> - já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2. os. </a:t>
                      </a:r>
                      <a:r>
                        <a:rPr lang="cs-CZ" dirty="0" err="1"/>
                        <a:t>Sg</a:t>
                      </a:r>
                      <a:r>
                        <a:rPr lang="cs-CZ" dirty="0"/>
                        <a:t>. - 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„se“ - sebe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1. os. </a:t>
                      </a:r>
                      <a:r>
                        <a:rPr lang="cs-CZ" dirty="0" err="1"/>
                        <a:t>Pl</a:t>
                      </a:r>
                      <a:r>
                        <a:rPr lang="cs-CZ" dirty="0"/>
                        <a:t> - 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2. os. </a:t>
                      </a:r>
                      <a:r>
                        <a:rPr lang="cs-CZ" dirty="0" err="1"/>
                        <a:t>Pl</a:t>
                      </a:r>
                      <a:r>
                        <a:rPr lang="cs-CZ" dirty="0"/>
                        <a:t> - 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54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Nom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tū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nōs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Vōs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meī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tuī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suī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Nostrī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(nás)</a:t>
                      </a:r>
                      <a:br>
                        <a:rPr lang="cs-CZ" dirty="0"/>
                      </a:br>
                      <a:r>
                        <a:rPr lang="cs-CZ" dirty="0" err="1"/>
                        <a:t>nostrum</a:t>
                      </a:r>
                      <a:r>
                        <a:rPr lang="cs-CZ" dirty="0"/>
                        <a:t> (z nás)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Vestrī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(vás)</a:t>
                      </a:r>
                      <a:br>
                        <a:rPr lang="cs-CZ" dirty="0"/>
                      </a:br>
                      <a:r>
                        <a:rPr lang="cs-CZ" dirty="0" err="1"/>
                        <a:t>vestrum</a:t>
                      </a:r>
                      <a:r>
                        <a:rPr lang="cs-CZ" dirty="0"/>
                        <a:t> (z vás)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91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Dat.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mihi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tibi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sIbi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nōbīs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vōbīs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363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/>
                        <a:t>Ak.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mē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tē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sē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nōs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vōs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835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Abl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mē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tē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sē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nōbīs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vōbīs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945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05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757EB6A-2961-419E-A8B1-7C884413EF5D}"/>
              </a:ext>
            </a:extLst>
          </p:cNvPr>
          <p:cNvSpPr/>
          <p:nvPr/>
        </p:nvSpPr>
        <p:spPr>
          <a:xfrm>
            <a:off x="669303" y="365125"/>
            <a:ext cx="10935093" cy="4536813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>
                  <a:alpha val="22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946058-A01C-4199-8084-AB7A36BF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zvratných zájmen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AEEB9-895E-4A5E-8F76-E3A2CAC81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České  zvratné  zájmeno  vztahující  se  k 1.  nebo  2.  osobě  je  nutné  do  latiny  přeložit  pomocí  tvarů zájmena pro příslušnou osobu, nikoliv pomocí zvratného zájmena: </a:t>
            </a:r>
          </a:p>
          <a:p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751FE75-6E36-4BD8-BAD2-459E1E7AB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03278"/>
              </p:ext>
            </p:extLst>
          </p:nvPr>
        </p:nvGraphicFramePr>
        <p:xfrm>
          <a:off x="1248229" y="3407908"/>
          <a:ext cx="930003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005">
                  <a:extLst>
                    <a:ext uri="{9D8B030D-6E8A-4147-A177-3AD203B41FA5}">
                      <a16:colId xmlns:a16="http://schemas.microsoft.com/office/drawing/2014/main" val="3710371446"/>
                    </a:ext>
                  </a:extLst>
                </a:gridCol>
                <a:gridCol w="1550005">
                  <a:extLst>
                    <a:ext uri="{9D8B030D-6E8A-4147-A177-3AD203B41FA5}">
                      <a16:colId xmlns:a16="http://schemas.microsoft.com/office/drawing/2014/main" val="1013032667"/>
                    </a:ext>
                  </a:extLst>
                </a:gridCol>
                <a:gridCol w="1550005">
                  <a:extLst>
                    <a:ext uri="{9D8B030D-6E8A-4147-A177-3AD203B41FA5}">
                      <a16:colId xmlns:a16="http://schemas.microsoft.com/office/drawing/2014/main" val="804687265"/>
                    </a:ext>
                  </a:extLst>
                </a:gridCol>
                <a:gridCol w="1550005">
                  <a:extLst>
                    <a:ext uri="{9D8B030D-6E8A-4147-A177-3AD203B41FA5}">
                      <a16:colId xmlns:a16="http://schemas.microsoft.com/office/drawing/2014/main" val="2342890683"/>
                    </a:ext>
                  </a:extLst>
                </a:gridCol>
                <a:gridCol w="1728408">
                  <a:extLst>
                    <a:ext uri="{9D8B030D-6E8A-4147-A177-3AD203B41FA5}">
                      <a16:colId xmlns:a16="http://schemas.microsoft.com/office/drawing/2014/main" val="1736167454"/>
                    </a:ext>
                  </a:extLst>
                </a:gridCol>
                <a:gridCol w="1371602">
                  <a:extLst>
                    <a:ext uri="{9D8B030D-6E8A-4147-A177-3AD203B41FA5}">
                      <a16:colId xmlns:a16="http://schemas.microsoft.com/office/drawing/2014/main" val="4036381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/>
                        <a:t>1. os. Sg.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mē</a:t>
                      </a:r>
                      <a:r>
                        <a:rPr lang="cs-CZ" sz="1800" b="0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dēfendō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/>
                        <a:t>Bráním </a:t>
                      </a:r>
                      <a:r>
                        <a:rPr lang="cs-CZ" b="0">
                          <a:solidFill>
                            <a:srgbClr val="FF0000"/>
                          </a:solidFill>
                        </a:rPr>
                        <a:t>se</a:t>
                      </a:r>
                      <a:endParaRPr lang="cs-CZ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/>
                        <a:t>1. os. Pl.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nōs</a:t>
                      </a:r>
                      <a:r>
                        <a:rPr lang="cs-CZ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dēfendimus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Bráníme 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13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/>
                        <a:t>2. os. Sg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FF0000"/>
                          </a:solidFill>
                        </a:rPr>
                        <a:t>tē</a:t>
                      </a:r>
                      <a:r>
                        <a:rPr lang="cs-CZ"/>
                        <a:t> 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dēfendis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Bráníš </a:t>
                      </a:r>
                      <a:r>
                        <a:rPr lang="cs-CZ">
                          <a:solidFill>
                            <a:srgbClr val="FF0000"/>
                          </a:solidFill>
                        </a:rPr>
                        <a:t>se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/>
                        <a:t>2. os. Pl.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vōs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dēfenditis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Bráníte 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44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3. os. </a:t>
                      </a:r>
                      <a:r>
                        <a:rPr lang="cs-CZ" b="1" dirty="0" err="1"/>
                        <a:t>Sg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solidFill>
                            <a:srgbClr val="FF0000"/>
                          </a:solidFill>
                        </a:rPr>
                        <a:t>sē</a:t>
                      </a:r>
                      <a:r>
                        <a:rPr lang="cs-CZ"/>
                        <a:t> </a:t>
                      </a:r>
                      <a:r>
                        <a:rPr lang="cs-CZ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dēfendit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Brání s</a:t>
                      </a:r>
                      <a:r>
                        <a:rPr lang="cs-CZ">
                          <a:solidFill>
                            <a:srgbClr val="FF0000"/>
                          </a:solidFill>
                        </a:rPr>
                        <a:t>e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3. os. </a:t>
                      </a:r>
                      <a:r>
                        <a:rPr lang="cs-CZ" b="1" dirty="0" err="1"/>
                        <a:t>Pl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sē</a:t>
                      </a:r>
                      <a:r>
                        <a:rPr lang="cs-CZ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dēfendunt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Brání 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73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59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země, exteriér, doprava&#10;&#10;Popis byl vytvořen automaticky">
            <a:extLst>
              <a:ext uri="{FF2B5EF4-FFF2-40B4-BE49-F238E27FC236}">
                <a16:creationId xmlns:a16="http://schemas.microsoft.com/office/drawing/2014/main" id="{A9F4F077-219B-43D2-84AE-4F7697C4C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r="5527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645511-99F6-4E30-955A-71A04F87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cs-CZ" b="1" dirty="0"/>
              <a:t>Přivlastňovací zájmena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F5A79-6198-4C67-A2A3-655D57F28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317" y="1597382"/>
            <a:ext cx="4383148" cy="4154361"/>
          </a:xfrm>
        </p:spPr>
        <p:txBody>
          <a:bodyPr>
            <a:normAutofit/>
          </a:bodyPr>
          <a:lstStyle/>
          <a:p>
            <a:r>
              <a:rPr lang="cs-CZ" sz="1800" dirty="0"/>
              <a:t>Skloňují se jako adjektiva 1. a 2. deklinace</a:t>
            </a:r>
          </a:p>
          <a:p>
            <a:pPr marL="0" indent="0">
              <a:buNone/>
            </a:pPr>
            <a:r>
              <a:rPr lang="cs-CZ" sz="1800" b="1" dirty="0"/>
              <a:t>Singulár:</a:t>
            </a:r>
          </a:p>
          <a:p>
            <a:r>
              <a:rPr lang="cs-CZ" sz="1800" dirty="0" err="1"/>
              <a:t>meus</a:t>
            </a:r>
            <a:r>
              <a:rPr lang="cs-CZ" sz="1800" dirty="0"/>
              <a:t> (m.), mea (f.), </a:t>
            </a:r>
            <a:r>
              <a:rPr lang="cs-CZ" sz="1800" dirty="0" err="1"/>
              <a:t>meum</a:t>
            </a:r>
            <a:r>
              <a:rPr lang="cs-CZ" sz="1800" dirty="0"/>
              <a:t> (n.) – můj</a:t>
            </a:r>
          </a:p>
          <a:p>
            <a:r>
              <a:rPr lang="cs-CZ" sz="1800" dirty="0" err="1"/>
              <a:t>tuus</a:t>
            </a:r>
            <a:r>
              <a:rPr lang="cs-CZ" sz="1800" dirty="0"/>
              <a:t> (m.), </a:t>
            </a:r>
            <a:r>
              <a:rPr lang="cs-CZ" sz="1800" dirty="0" err="1"/>
              <a:t>tua</a:t>
            </a:r>
            <a:r>
              <a:rPr lang="cs-CZ" sz="1800" dirty="0"/>
              <a:t> (f.), </a:t>
            </a:r>
            <a:r>
              <a:rPr lang="cs-CZ" sz="1800" dirty="0" err="1"/>
              <a:t>tuum</a:t>
            </a:r>
            <a:r>
              <a:rPr lang="cs-CZ" sz="1800" dirty="0"/>
              <a:t> (n.) – tvůj</a:t>
            </a:r>
          </a:p>
          <a:p>
            <a:pPr marL="0" indent="0">
              <a:buNone/>
            </a:pPr>
            <a:r>
              <a:rPr lang="cs-CZ" sz="1800" b="1" dirty="0"/>
              <a:t>Plurál:</a:t>
            </a:r>
          </a:p>
          <a:p>
            <a:r>
              <a:rPr lang="cs-CZ" sz="1800" dirty="0" err="1"/>
              <a:t>noster</a:t>
            </a:r>
            <a:r>
              <a:rPr lang="cs-CZ" sz="1800" dirty="0"/>
              <a:t> (m.), nostra (f.), </a:t>
            </a:r>
            <a:r>
              <a:rPr lang="cs-CZ" sz="1800" dirty="0" err="1"/>
              <a:t>nostrum</a:t>
            </a:r>
            <a:r>
              <a:rPr lang="cs-CZ" sz="1800" dirty="0"/>
              <a:t> (n.) – náš</a:t>
            </a:r>
          </a:p>
          <a:p>
            <a:r>
              <a:rPr lang="cs-CZ" sz="1800" dirty="0" err="1"/>
              <a:t>Vester</a:t>
            </a:r>
            <a:r>
              <a:rPr lang="cs-CZ" sz="1800" dirty="0"/>
              <a:t> (m.), </a:t>
            </a:r>
            <a:r>
              <a:rPr lang="cs-CZ" sz="1800" dirty="0" err="1"/>
              <a:t>vestra</a:t>
            </a:r>
            <a:r>
              <a:rPr lang="cs-CZ" sz="1800" dirty="0"/>
              <a:t> (f.), </a:t>
            </a:r>
            <a:r>
              <a:rPr lang="cs-CZ" sz="1800" dirty="0" err="1"/>
              <a:t>vestrum</a:t>
            </a:r>
            <a:r>
              <a:rPr lang="cs-CZ" sz="1800" dirty="0"/>
              <a:t> (n.) – váš</a:t>
            </a:r>
          </a:p>
          <a:p>
            <a:pPr marL="0" indent="0">
              <a:buNone/>
            </a:pPr>
            <a:r>
              <a:rPr lang="cs-CZ" sz="1800" b="1" dirty="0"/>
              <a:t>Zvratné zájmeno (3. osoba </a:t>
            </a:r>
            <a:r>
              <a:rPr lang="cs-CZ" sz="1800" b="1" dirty="0" err="1"/>
              <a:t>sg</a:t>
            </a:r>
            <a:r>
              <a:rPr lang="cs-CZ" sz="1800" b="1" dirty="0"/>
              <a:t>. I </a:t>
            </a:r>
            <a:r>
              <a:rPr lang="cs-CZ" sz="1800" b="1" dirty="0" err="1"/>
              <a:t>pl</a:t>
            </a:r>
            <a:r>
              <a:rPr lang="cs-CZ" sz="1800" b="1" dirty="0"/>
              <a:t>.):</a:t>
            </a:r>
          </a:p>
          <a:p>
            <a:r>
              <a:rPr lang="cs-CZ" sz="1800" dirty="0" err="1"/>
              <a:t>suus</a:t>
            </a:r>
            <a:r>
              <a:rPr lang="cs-CZ" sz="1800" dirty="0"/>
              <a:t> (m.), sua (f.), </a:t>
            </a:r>
            <a:r>
              <a:rPr lang="cs-CZ" sz="1800" dirty="0" err="1"/>
              <a:t>suum</a:t>
            </a:r>
            <a:r>
              <a:rPr lang="cs-CZ" sz="1800" dirty="0"/>
              <a:t> (n.) - svůj</a:t>
            </a:r>
          </a:p>
          <a:p>
            <a:endParaRPr lang="cs-CZ" sz="1700" dirty="0"/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302604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FA4AA-4268-4034-BB6D-72B770C5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37803"/>
            <a:ext cx="5458428" cy="1325563"/>
          </a:xfrm>
        </p:spPr>
        <p:txBody>
          <a:bodyPr/>
          <a:lstStyle/>
          <a:p>
            <a:r>
              <a:rPr lang="cs-CZ" b="1" dirty="0"/>
              <a:t>Přivlastňovací zájmena:</a:t>
            </a:r>
            <a:br>
              <a:rPr lang="cs-CZ" b="1" dirty="0"/>
            </a:br>
            <a:r>
              <a:rPr lang="cs-CZ" b="1" dirty="0"/>
              <a:t>Příklady</a:t>
            </a:r>
          </a:p>
        </p:txBody>
      </p:sp>
      <p:sp>
        <p:nvSpPr>
          <p:cNvPr id="8" name="Řečová bublina: obdélníkový bublinový popisek 7">
            <a:extLst>
              <a:ext uri="{FF2B5EF4-FFF2-40B4-BE49-F238E27FC236}">
                <a16:creationId xmlns:a16="http://schemas.microsoft.com/office/drawing/2014/main" id="{6694BFE3-F5B8-4EE8-9491-D599F74DB711}"/>
              </a:ext>
            </a:extLst>
          </p:cNvPr>
          <p:cNvSpPr/>
          <p:nvPr/>
        </p:nvSpPr>
        <p:spPr>
          <a:xfrm>
            <a:off x="5495827" y="3598682"/>
            <a:ext cx="1696824" cy="690514"/>
          </a:xfrm>
          <a:prstGeom prst="wedgeRectCallout">
            <a:avLst>
              <a:gd name="adj1" fmla="val -361"/>
              <a:gd name="adj2" fmla="val 1089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¨‘</a:t>
            </a:r>
            <a:r>
              <a:rPr lang="cs-CZ" dirty="0">
                <a:solidFill>
                  <a:schemeClr val="tx1"/>
                </a:solidFill>
              </a:rPr>
              <a:t>Omnia mea </a:t>
            </a:r>
            <a:r>
              <a:rPr lang="cs-CZ" dirty="0" err="1">
                <a:solidFill>
                  <a:schemeClr val="tx1"/>
                </a:solidFill>
              </a:rPr>
              <a:t>mecum</a:t>
            </a:r>
            <a:r>
              <a:rPr lang="cs-CZ" dirty="0">
                <a:solidFill>
                  <a:schemeClr val="tx1"/>
                </a:solidFill>
              </a:rPr>
              <a:t> porto!</a:t>
            </a:r>
            <a:endParaRPr lang="cs-CZ" dirty="0"/>
          </a:p>
        </p:txBody>
      </p:sp>
      <p:sp>
        <p:nvSpPr>
          <p:cNvPr id="39" name="Řečová bublina: obdélníkový bublinový popisek 38">
            <a:extLst>
              <a:ext uri="{FF2B5EF4-FFF2-40B4-BE49-F238E27FC236}">
                <a16:creationId xmlns:a16="http://schemas.microsoft.com/office/drawing/2014/main" id="{EB4BB007-E3F2-4159-A43C-E27737D44880}"/>
              </a:ext>
            </a:extLst>
          </p:cNvPr>
          <p:cNvSpPr/>
          <p:nvPr/>
        </p:nvSpPr>
        <p:spPr>
          <a:xfrm>
            <a:off x="7609002" y="3676454"/>
            <a:ext cx="2779335" cy="957999"/>
          </a:xfrm>
          <a:prstGeom prst="wedgeRectCallout">
            <a:avLst>
              <a:gd name="adj1" fmla="val -63694"/>
              <a:gd name="adj2" fmla="val 1089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¨</a:t>
            </a:r>
            <a:r>
              <a:rPr lang="cs-CZ" dirty="0" err="1">
                <a:solidFill>
                  <a:schemeClr val="tx1"/>
                </a:solidFill>
              </a:rPr>
              <a:t>Cur</a:t>
            </a:r>
            <a:r>
              <a:rPr lang="cs-CZ" dirty="0">
                <a:solidFill>
                  <a:schemeClr val="tx1"/>
                </a:solidFill>
              </a:rPr>
              <a:t> omnia </a:t>
            </a:r>
            <a:r>
              <a:rPr lang="cs-CZ" dirty="0" err="1">
                <a:solidFill>
                  <a:schemeClr val="tx1"/>
                </a:solidFill>
              </a:rPr>
              <a:t>tua</a:t>
            </a:r>
            <a:r>
              <a:rPr lang="cs-CZ" dirty="0">
                <a:solidFill>
                  <a:schemeClr val="tx1"/>
                </a:solidFill>
              </a:rPr>
              <a:t> tecum </a:t>
            </a:r>
            <a:r>
              <a:rPr lang="cs-CZ" dirty="0" err="1">
                <a:solidFill>
                  <a:schemeClr val="tx1"/>
                </a:solidFill>
              </a:rPr>
              <a:t>portas</a:t>
            </a:r>
            <a:r>
              <a:rPr lang="cs-CZ" dirty="0">
                <a:solidFill>
                  <a:schemeClr val="tx1"/>
                </a:solidFill>
              </a:rPr>
              <a:t>? Non </a:t>
            </a:r>
            <a:r>
              <a:rPr lang="cs-CZ" dirty="0" err="1">
                <a:solidFill>
                  <a:schemeClr val="tx1"/>
                </a:solidFill>
              </a:rPr>
              <a:t>sapienter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agis</a:t>
            </a:r>
            <a:r>
              <a:rPr lang="cs-CZ" dirty="0">
                <a:solidFill>
                  <a:schemeClr val="tx1"/>
                </a:solidFill>
              </a:rPr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6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bloha, exteriér, silnice&#10;&#10;Popis byl vytvořen automaticky">
            <a:extLst>
              <a:ext uri="{FF2B5EF4-FFF2-40B4-BE49-F238E27FC236}">
                <a16:creationId xmlns:a16="http://schemas.microsoft.com/office/drawing/2014/main" id="{04F8296E-FA89-4851-BB0C-85E1C78DB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3" y="1642777"/>
            <a:ext cx="5372100" cy="35724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B620866-70AC-4E6A-B968-8CC0FFC71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636062"/>
            <a:ext cx="5372099" cy="3585876"/>
          </a:xfrm>
          <a:prstGeom prst="rect">
            <a:avLst/>
          </a:prstGeom>
        </p:spPr>
      </p:pic>
      <p:sp>
        <p:nvSpPr>
          <p:cNvPr id="10" name="Řečová bublina: obdélníkový bublinový popisek 9">
            <a:extLst>
              <a:ext uri="{FF2B5EF4-FFF2-40B4-BE49-F238E27FC236}">
                <a16:creationId xmlns:a16="http://schemas.microsoft.com/office/drawing/2014/main" id="{D1C9A2FE-9E18-491A-895D-08C65C5E340F}"/>
              </a:ext>
            </a:extLst>
          </p:cNvPr>
          <p:cNvSpPr/>
          <p:nvPr/>
        </p:nvSpPr>
        <p:spPr>
          <a:xfrm>
            <a:off x="5161566" y="2244444"/>
            <a:ext cx="1696824" cy="690514"/>
          </a:xfrm>
          <a:prstGeom prst="wedgeRectCallout">
            <a:avLst>
              <a:gd name="adj1" fmla="val -37879"/>
              <a:gd name="adj2" fmla="val 1491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¨‘</a:t>
            </a:r>
            <a:r>
              <a:rPr lang="cs-CZ" dirty="0">
                <a:solidFill>
                  <a:schemeClr val="tx1"/>
                </a:solidFill>
              </a:rPr>
              <a:t>Omnia sua </a:t>
            </a:r>
            <a:r>
              <a:rPr lang="cs-CZ" dirty="0" err="1">
                <a:solidFill>
                  <a:schemeClr val="tx1"/>
                </a:solidFill>
              </a:rPr>
              <a:t>secum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portat</a:t>
            </a:r>
            <a:r>
              <a:rPr lang="cs-CZ" dirty="0">
                <a:solidFill>
                  <a:schemeClr val="tx1"/>
                </a:solidFill>
              </a:rPr>
              <a:t>!</a:t>
            </a:r>
            <a:endParaRPr lang="cs-CZ" dirty="0"/>
          </a:p>
        </p:txBody>
      </p:sp>
      <p:sp>
        <p:nvSpPr>
          <p:cNvPr id="11" name="Řečová bublina: obdélníkový bublinový popisek 10">
            <a:extLst>
              <a:ext uri="{FF2B5EF4-FFF2-40B4-BE49-F238E27FC236}">
                <a16:creationId xmlns:a16="http://schemas.microsoft.com/office/drawing/2014/main" id="{C6CD083A-EAF5-4174-8DC8-3092EE147341}"/>
              </a:ext>
            </a:extLst>
          </p:cNvPr>
          <p:cNvSpPr/>
          <p:nvPr/>
        </p:nvSpPr>
        <p:spPr>
          <a:xfrm>
            <a:off x="10204302" y="1069523"/>
            <a:ext cx="1948795" cy="1133078"/>
          </a:xfrm>
          <a:prstGeom prst="wedgeRectCallout">
            <a:avLst>
              <a:gd name="adj1" fmla="val -44557"/>
              <a:gd name="adj2" fmla="val 974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Omnia nostra </a:t>
            </a:r>
            <a:r>
              <a:rPr lang="cs-CZ" dirty="0" err="1">
                <a:solidFill>
                  <a:schemeClr val="tx1"/>
                </a:solidFill>
              </a:rPr>
              <a:t>nobiscum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portare</a:t>
            </a:r>
            <a:r>
              <a:rPr lang="cs-CZ" dirty="0">
                <a:solidFill>
                  <a:schemeClr val="tx1"/>
                </a:solidFill>
              </a:rPr>
              <a:t> non </a:t>
            </a:r>
            <a:r>
              <a:rPr lang="cs-CZ" dirty="0" err="1">
                <a:solidFill>
                  <a:schemeClr val="tx1"/>
                </a:solidFill>
              </a:rPr>
              <a:t>possumus</a:t>
            </a:r>
            <a:r>
              <a:rPr lang="cs-CZ" dirty="0">
                <a:solidFill>
                  <a:schemeClr val="tx1"/>
                </a:solidFill>
              </a:rPr>
              <a:t>!</a:t>
            </a:r>
            <a:endParaRPr lang="cs-CZ" dirty="0"/>
          </a:p>
        </p:txBody>
      </p:sp>
      <p:sp>
        <p:nvSpPr>
          <p:cNvPr id="13" name="Řečová bublina: obdélníkový bublinový popisek 12">
            <a:extLst>
              <a:ext uri="{FF2B5EF4-FFF2-40B4-BE49-F238E27FC236}">
                <a16:creationId xmlns:a16="http://schemas.microsoft.com/office/drawing/2014/main" id="{3F91D5F1-9FF7-4B21-B947-A757517580AB}"/>
              </a:ext>
            </a:extLst>
          </p:cNvPr>
          <p:cNvSpPr/>
          <p:nvPr/>
        </p:nvSpPr>
        <p:spPr>
          <a:xfrm>
            <a:off x="6962562" y="4666973"/>
            <a:ext cx="1984668" cy="690514"/>
          </a:xfrm>
          <a:prstGeom prst="wedgeRectCallout">
            <a:avLst>
              <a:gd name="adj1" fmla="val 55290"/>
              <a:gd name="adj2" fmla="val -1128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Omnia </a:t>
            </a:r>
            <a:r>
              <a:rPr lang="cs-CZ" dirty="0" err="1">
                <a:solidFill>
                  <a:schemeClr val="tx1"/>
                </a:solidFill>
              </a:rPr>
              <a:t>vestra</a:t>
            </a:r>
            <a:r>
              <a:rPr lang="cs-CZ" dirty="0">
                <a:solidFill>
                  <a:schemeClr val="tx1"/>
                </a:solidFill>
              </a:rPr>
              <a:t> vobiscum </a:t>
            </a:r>
            <a:r>
              <a:rPr lang="cs-CZ" dirty="0" err="1">
                <a:solidFill>
                  <a:schemeClr val="tx1"/>
                </a:solidFill>
              </a:rPr>
              <a:t>portate</a:t>
            </a:r>
            <a:r>
              <a:rPr lang="cs-CZ" dirty="0">
                <a:solidFill>
                  <a:schemeClr val="tx1"/>
                </a:solidFill>
              </a:rPr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7658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85C24616-D10E-4C0C-A688-326E63AA1161}"/>
              </a:ext>
            </a:extLst>
          </p:cNvPr>
          <p:cNvSpPr/>
          <p:nvPr/>
        </p:nvSpPr>
        <p:spPr>
          <a:xfrm>
            <a:off x="9935851" y="4044098"/>
            <a:ext cx="1727052" cy="609471"/>
          </a:xfrm>
          <a:prstGeom prst="wedgeRectCallout">
            <a:avLst>
              <a:gd name="adj1" fmla="val 49770"/>
              <a:gd name="adj2" fmla="val 1365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Omnia sua </a:t>
            </a:r>
            <a:r>
              <a:rPr lang="cs-CZ" dirty="0" err="1">
                <a:solidFill>
                  <a:schemeClr val="tx1"/>
                </a:solidFill>
              </a:rPr>
              <a:t>secum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portant</a:t>
            </a:r>
            <a:r>
              <a:rPr lang="cs-CZ" dirty="0">
                <a:solidFill>
                  <a:schemeClr val="tx1"/>
                </a:solidFill>
              </a:rPr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952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35785-A03C-43DA-9406-7C8EC7AE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Ukazovací zájmena – </a:t>
            </a:r>
            <a:r>
              <a:rPr lang="cs-CZ" b="1" dirty="0" err="1"/>
              <a:t>is</a:t>
            </a:r>
            <a:r>
              <a:rPr lang="cs-CZ" b="1" dirty="0"/>
              <a:t>, </a:t>
            </a:r>
            <a:r>
              <a:rPr lang="cs-CZ" b="1" dirty="0" err="1"/>
              <a:t>ea</a:t>
            </a:r>
            <a:r>
              <a:rPr lang="cs-CZ" b="1" dirty="0"/>
              <a:t>, id</a:t>
            </a:r>
          </a:p>
        </p:txBody>
      </p:sp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E58192CB-176B-4111-8B30-BE5B8DDDB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767792"/>
              </p:ext>
            </p:extLst>
          </p:nvPr>
        </p:nvGraphicFramePr>
        <p:xfrm>
          <a:off x="942473" y="1817604"/>
          <a:ext cx="6196263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74">
                  <a:extLst>
                    <a:ext uri="{9D8B030D-6E8A-4147-A177-3AD203B41FA5}">
                      <a16:colId xmlns:a16="http://schemas.microsoft.com/office/drawing/2014/main" val="2097985636"/>
                    </a:ext>
                  </a:extLst>
                </a:gridCol>
                <a:gridCol w="856809">
                  <a:extLst>
                    <a:ext uri="{9D8B030D-6E8A-4147-A177-3AD203B41FA5}">
                      <a16:colId xmlns:a16="http://schemas.microsoft.com/office/drawing/2014/main" val="2269464762"/>
                    </a:ext>
                  </a:extLst>
                </a:gridCol>
                <a:gridCol w="1565549">
                  <a:extLst>
                    <a:ext uri="{9D8B030D-6E8A-4147-A177-3AD203B41FA5}">
                      <a16:colId xmlns:a16="http://schemas.microsoft.com/office/drawing/2014/main" val="1933285080"/>
                    </a:ext>
                  </a:extLst>
                </a:gridCol>
                <a:gridCol w="1628273">
                  <a:extLst>
                    <a:ext uri="{9D8B030D-6E8A-4147-A177-3AD203B41FA5}">
                      <a16:colId xmlns:a16="http://schemas.microsoft.com/office/drawing/2014/main" val="3538635602"/>
                    </a:ext>
                  </a:extLst>
                </a:gridCol>
                <a:gridCol w="1660358">
                  <a:extLst>
                    <a:ext uri="{9D8B030D-6E8A-4147-A177-3AD203B41FA5}">
                      <a16:colId xmlns:a16="http://schemas.microsoft.com/office/drawing/2014/main" val="3195474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4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Sg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Nom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is</a:t>
                      </a:r>
                      <a:r>
                        <a:rPr lang="cs-CZ" dirty="0"/>
                        <a:t> (ten)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ea</a:t>
                      </a:r>
                      <a:r>
                        <a:rPr lang="cs-CZ" dirty="0"/>
                        <a:t> (ta)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id (to)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777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Gen.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e-ius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cs-CZ" dirty="0"/>
                        <a:t>e-ius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21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Dat.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e-i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cs-CZ" dirty="0"/>
                        <a:t>e-i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9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Ak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e-um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e-</a:t>
                      </a:r>
                      <a:r>
                        <a:rPr lang="cs-CZ" dirty="0" err="1"/>
                        <a:t>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9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Abl</a:t>
                      </a:r>
                      <a:r>
                        <a:rPr lang="cs-CZ" b="1" dirty="0"/>
                        <a:t>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e-ō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e-ā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e-ō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710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Pl</a:t>
                      </a:r>
                      <a:r>
                        <a:rPr lang="cs-CZ" b="1" dirty="0"/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Nom</a:t>
                      </a:r>
                      <a:r>
                        <a:rPr lang="cs-CZ" b="1" dirty="0"/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i-ī / e-ī / ī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e-a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8139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ōrum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ārum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ōrum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75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Dat.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e-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e-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0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Ak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ōs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ās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e-a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163227"/>
                  </a:ext>
                </a:extLst>
              </a:tr>
              <a:tr h="332840">
                <a:tc>
                  <a:txBody>
                    <a:bodyPr/>
                    <a:lstStyle/>
                    <a:p>
                      <a:pPr algn="ctr"/>
                      <a:endParaRPr lang="cs-CZ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Abl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e-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e-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cs-CZ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686980"/>
                  </a:ext>
                </a:extLst>
              </a:tr>
            </a:tbl>
          </a:graphicData>
        </a:graphic>
      </p:graphicFrame>
      <p:pic>
        <p:nvPicPr>
          <p:cNvPr id="12" name="Obrázek 11" descr="Obsah obrázku silnice, exteriér, jezdectví, obloha&#10;&#10;Popis byl vytvořen automaticky">
            <a:extLst>
              <a:ext uri="{FF2B5EF4-FFF2-40B4-BE49-F238E27FC236}">
                <a16:creationId xmlns:a16="http://schemas.microsoft.com/office/drawing/2014/main" id="{A439F8C5-418D-4430-8CDA-5743191A3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9016"/>
          <a:stretch/>
        </p:blipFill>
        <p:spPr>
          <a:xfrm>
            <a:off x="8061158" y="534"/>
            <a:ext cx="4122821" cy="6858000"/>
          </a:xfrm>
          <a:prstGeom prst="rect">
            <a:avLst/>
          </a:prstGeom>
        </p:spPr>
      </p:pic>
      <p:sp>
        <p:nvSpPr>
          <p:cNvPr id="3" name="Řečová bublina: obdélníkový bublinový popisek 2">
            <a:extLst>
              <a:ext uri="{FF2B5EF4-FFF2-40B4-BE49-F238E27FC236}">
                <a16:creationId xmlns:a16="http://schemas.microsoft.com/office/drawing/2014/main" id="{4589C378-7AC8-8895-EEE1-CC060C453ADB}"/>
              </a:ext>
            </a:extLst>
          </p:cNvPr>
          <p:cNvSpPr/>
          <p:nvPr/>
        </p:nvSpPr>
        <p:spPr>
          <a:xfrm>
            <a:off x="8838571" y="2232996"/>
            <a:ext cx="1727052" cy="609471"/>
          </a:xfrm>
          <a:prstGeom prst="wedgeRectCallout">
            <a:avLst>
              <a:gd name="adj1" fmla="val 49770"/>
              <a:gd name="adj2" fmla="val 1365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portat</a:t>
            </a:r>
            <a:r>
              <a:rPr lang="cs-CZ" dirty="0">
                <a:solidFill>
                  <a:schemeClr val="tx1"/>
                </a:solidFill>
              </a:rPr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1289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780</Words>
  <Application>Microsoft Office PowerPoint</Application>
  <PresentationFormat>Širokoúhlá obrazovka</PresentationFormat>
  <Paragraphs>195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adverbia 3. deklinace a zájmena (aneb omnia mea mecum porto)</vt:lpstr>
      <vt:lpstr>Adverbia od 3. deklinace</vt:lpstr>
      <vt:lpstr>Osobní zájmena a zvratné zájmeno „se“</vt:lpstr>
      <vt:lpstr>Použití zvratných zájmen</vt:lpstr>
      <vt:lpstr>Přivlastňovací zájmena</vt:lpstr>
      <vt:lpstr>Přivlastňovací zájmena: Příklady</vt:lpstr>
      <vt:lpstr>Prezentace aplikace PowerPoint</vt:lpstr>
      <vt:lpstr>Prezentace aplikace PowerPoint</vt:lpstr>
      <vt:lpstr>Ukazovací zájmena – is, ea, id</vt:lpstr>
      <vt:lpstr>Ukazovací zájmena – idem, eadem, idem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lekce: adverbia 3. deklinace a zájmena</dc:title>
  <dc:creator>Zuzana Lukšová</dc:creator>
  <cp:lastModifiedBy>Zuzana Lukšová</cp:lastModifiedBy>
  <cp:revision>11</cp:revision>
  <dcterms:created xsi:type="dcterms:W3CDTF">2021-03-08T15:26:04Z</dcterms:created>
  <dcterms:modified xsi:type="dcterms:W3CDTF">2024-02-22T07:39:08Z</dcterms:modified>
</cp:coreProperties>
</file>