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jWKC4JgTAhvdzmD/lH9bT/7fpe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A9C1DB-3428-4947-9F90-1A2E33914E58}">
  <a:tblStyle styleId="{19A9C1DB-3428-4947-9F90-1A2E33914E5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 rot="5400000">
            <a:off x="3642997" y="-1360172"/>
            <a:ext cx="4351338" cy="1072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0" type="dt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1" type="ftr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523539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4267200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2pPr>
            <a:lvl3pPr indent="-32385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3pPr>
            <a:lvl4pPr indent="-314325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Font typeface="Arial"/>
              <a:buChar char="•"/>
              <a:defRPr/>
            </a:lvl4pPr>
            <a:lvl5pPr indent="-314325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1709738"/>
            <a:ext cx="1089025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4589463"/>
            <a:ext cx="1089025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825625"/>
            <a:ext cx="5562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839788" y="1820863"/>
            <a:ext cx="5157787" cy="1150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839788" y="3101975"/>
            <a:ext cx="5157787" cy="308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3" type="body"/>
          </p:nvPr>
        </p:nvSpPr>
        <p:spPr>
          <a:xfrm>
            <a:off x="6172200" y="1820863"/>
            <a:ext cx="5183188" cy="1150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1"/>
          <p:cNvSpPr txBox="1"/>
          <p:nvPr>
            <p:ph idx="4" type="body"/>
          </p:nvPr>
        </p:nvSpPr>
        <p:spPr>
          <a:xfrm>
            <a:off x="6172200" y="3101975"/>
            <a:ext cx="5183188" cy="308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•"/>
              <a:defRPr/>
            </a:lvl1pPr>
            <a:lvl2pPr indent="-31432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2pPr>
            <a:lvl3pPr indent="-314325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3pPr>
            <a:lvl4pPr indent="-314325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4pPr>
            <a:lvl5pPr indent="-314325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0" type="dt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839788" y="685800"/>
            <a:ext cx="3932237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5183188" y="685801"/>
            <a:ext cx="617220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3200"/>
            </a:lvl1pPr>
            <a:lvl2pPr indent="-36195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100"/>
              <a:buChar char="•"/>
              <a:defRPr sz="28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400"/>
            </a:lvl3pPr>
            <a:lvl4pPr indent="-32385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2000"/>
            </a:lvl4pPr>
            <a:lvl5pPr indent="-32385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0" name="Google Shape;90;p14"/>
          <p:cNvSpPr txBox="1"/>
          <p:nvPr>
            <p:ph idx="2" type="body"/>
          </p:nvPr>
        </p:nvSpPr>
        <p:spPr>
          <a:xfrm>
            <a:off x="839788" y="2971800"/>
            <a:ext cx="3932237" cy="289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839788" y="685800"/>
            <a:ext cx="3932237" cy="2209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/>
          <p:nvPr>
            <p:ph idx="2" type="pic"/>
          </p:nvPr>
        </p:nvSpPr>
        <p:spPr>
          <a:xfrm>
            <a:off x="5183188" y="685801"/>
            <a:ext cx="6172200" cy="517525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839788" y="2971800"/>
            <a:ext cx="3932237" cy="289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7" name="Google Shape;7;p6"/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" name="Google Shape;8;p6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9" name="Google Shape;9;p6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6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6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" name="Google Shape;12;p6"/>
            <p:cNvCxnSpPr/>
            <p:nvPr/>
          </p:nvCxnSpPr>
          <p:spPr>
            <a:xfrm>
              <a:off x="119196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6"/>
            <p:cNvCxnSpPr/>
            <p:nvPr/>
          </p:nvCxnSpPr>
          <p:spPr>
            <a:xfrm>
              <a:off x="2191404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" name="Google Shape;14;p6"/>
            <p:cNvCxnSpPr/>
            <p:nvPr/>
          </p:nvCxnSpPr>
          <p:spPr>
            <a:xfrm>
              <a:off x="3190842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" name="Google Shape;15;p6"/>
            <p:cNvCxnSpPr/>
            <p:nvPr/>
          </p:nvCxnSpPr>
          <p:spPr>
            <a:xfrm>
              <a:off x="419028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" name="Google Shape;16;p6"/>
            <p:cNvCxnSpPr/>
            <p:nvPr/>
          </p:nvCxnSpPr>
          <p:spPr>
            <a:xfrm>
              <a:off x="518971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6"/>
            <p:cNvCxnSpPr/>
            <p:nvPr/>
          </p:nvCxnSpPr>
          <p:spPr>
            <a:xfrm>
              <a:off x="618915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6"/>
            <p:cNvCxnSpPr/>
            <p:nvPr/>
          </p:nvCxnSpPr>
          <p:spPr>
            <a:xfrm>
              <a:off x="7188594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" name="Google Shape;19;p6"/>
            <p:cNvCxnSpPr/>
            <p:nvPr/>
          </p:nvCxnSpPr>
          <p:spPr>
            <a:xfrm>
              <a:off x="8188032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" name="Google Shape;20;p6"/>
            <p:cNvCxnSpPr/>
            <p:nvPr/>
          </p:nvCxnSpPr>
          <p:spPr>
            <a:xfrm>
              <a:off x="918747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6"/>
            <p:cNvCxnSpPr/>
            <p:nvPr/>
          </p:nvCxnSpPr>
          <p:spPr>
            <a:xfrm>
              <a:off x="1018690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" name="Google Shape;22;p6"/>
            <p:cNvCxnSpPr/>
            <p:nvPr/>
          </p:nvCxnSpPr>
          <p:spPr>
            <a:xfrm>
              <a:off x="1118634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" name="Google Shape;23;p6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6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" name="Google Shape;25;p6"/>
            <p:cNvCxnSpPr/>
            <p:nvPr/>
          </p:nvCxnSpPr>
          <p:spPr>
            <a:xfrm>
              <a:off x="0" y="72890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" name="Google Shape;26;p6"/>
            <p:cNvCxnSpPr/>
            <p:nvPr/>
          </p:nvCxnSpPr>
          <p:spPr>
            <a:xfrm>
              <a:off x="0" y="128609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6"/>
            <p:cNvCxnSpPr/>
            <p:nvPr/>
          </p:nvCxnSpPr>
          <p:spPr>
            <a:xfrm>
              <a:off x="0" y="184328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6"/>
            <p:cNvCxnSpPr/>
            <p:nvPr/>
          </p:nvCxnSpPr>
          <p:spPr>
            <a:xfrm>
              <a:off x="0" y="240047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6"/>
            <p:cNvCxnSpPr/>
            <p:nvPr/>
          </p:nvCxnSpPr>
          <p:spPr>
            <a:xfrm>
              <a:off x="0" y="295766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6"/>
            <p:cNvCxnSpPr/>
            <p:nvPr/>
          </p:nvCxnSpPr>
          <p:spPr>
            <a:xfrm>
              <a:off x="0" y="351485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" name="Google Shape;31;p6"/>
            <p:cNvCxnSpPr/>
            <p:nvPr/>
          </p:nvCxnSpPr>
          <p:spPr>
            <a:xfrm>
              <a:off x="0" y="407204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" name="Google Shape;32;p6"/>
            <p:cNvCxnSpPr/>
            <p:nvPr/>
          </p:nvCxnSpPr>
          <p:spPr>
            <a:xfrm>
              <a:off x="0" y="462923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"/>
            <p:cNvCxnSpPr/>
            <p:nvPr/>
          </p:nvCxnSpPr>
          <p:spPr>
            <a:xfrm>
              <a:off x="0" y="518642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" name="Google Shape;34;p6"/>
            <p:cNvCxnSpPr/>
            <p:nvPr/>
          </p:nvCxnSpPr>
          <p:spPr>
            <a:xfrm>
              <a:off x="0" y="574361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" name="Google Shape;35;p6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" name="Google Shape;36;p6"/>
            <p:cNvCxnSpPr/>
            <p:nvPr/>
          </p:nvCxnSpPr>
          <p:spPr>
            <a:xfrm>
              <a:off x="16613" y="6248400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20000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7" name="Google Shape;37;p6"/>
          <p:cNvSpPr/>
          <p:nvPr/>
        </p:nvSpPr>
        <p:spPr>
          <a:xfrm>
            <a:off x="-6214" y="5014716"/>
            <a:ext cx="2800124" cy="1843284"/>
          </a:xfrm>
          <a:custGeom>
            <a:rect b="b" l="l" r="r" t="t"/>
            <a:pathLst>
              <a:path extrusionOk="0" h="1843284" w="280012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rgbClr val="210AFD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2385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4325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4325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979728" y="0"/>
            <a:ext cx="4209224" cy="1650549"/>
          </a:xfrm>
          <a:custGeom>
            <a:rect b="b" l="l" r="r" t="t"/>
            <a:pathLst>
              <a:path extrusionOk="0" h="1650549" w="4209224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rgbClr val="A89FFE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1"/>
          <p:cNvSpPr/>
          <p:nvPr/>
        </p:nvSpPr>
        <p:spPr>
          <a:xfrm rot="-8100000">
            <a:off x="-265271" y="2673521"/>
            <a:ext cx="568289" cy="568289"/>
          </a:xfrm>
          <a:prstGeom prst="rtTriangle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0" name="Google Shape;120;p1"/>
          <p:cNvSpPr/>
          <p:nvPr/>
        </p:nvSpPr>
        <p:spPr>
          <a:xfrm rot="5400000">
            <a:off x="6819901" y="1485903"/>
            <a:ext cx="6858000" cy="3886199"/>
          </a:xfrm>
          <a:prstGeom prst="flowChartDocument">
            <a:avLst/>
          </a:prstGeom>
          <a:solidFill>
            <a:srgbClr val="FEE6E6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Google Shape;122;p1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" name="Google Shape;123;p1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" name="Google Shape;124;p1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" name="Google Shape;125;p1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" name="Google Shape;126;p1"/>
            <p:cNvCxnSpPr/>
            <p:nvPr/>
          </p:nvCxnSpPr>
          <p:spPr>
            <a:xfrm>
              <a:off x="119196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" name="Google Shape;127;p1"/>
            <p:cNvCxnSpPr/>
            <p:nvPr/>
          </p:nvCxnSpPr>
          <p:spPr>
            <a:xfrm>
              <a:off x="2191404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p1"/>
            <p:cNvCxnSpPr/>
            <p:nvPr/>
          </p:nvCxnSpPr>
          <p:spPr>
            <a:xfrm>
              <a:off x="3190842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" name="Google Shape;129;p1"/>
            <p:cNvCxnSpPr/>
            <p:nvPr/>
          </p:nvCxnSpPr>
          <p:spPr>
            <a:xfrm>
              <a:off x="419028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" name="Google Shape;130;p1"/>
            <p:cNvCxnSpPr/>
            <p:nvPr/>
          </p:nvCxnSpPr>
          <p:spPr>
            <a:xfrm>
              <a:off x="518971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1" name="Google Shape;131;p1"/>
            <p:cNvCxnSpPr/>
            <p:nvPr/>
          </p:nvCxnSpPr>
          <p:spPr>
            <a:xfrm>
              <a:off x="618915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" name="Google Shape;132;p1"/>
            <p:cNvCxnSpPr/>
            <p:nvPr/>
          </p:nvCxnSpPr>
          <p:spPr>
            <a:xfrm>
              <a:off x="7188594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" name="Google Shape;133;p1"/>
            <p:cNvCxnSpPr/>
            <p:nvPr/>
          </p:nvCxnSpPr>
          <p:spPr>
            <a:xfrm>
              <a:off x="8188032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" name="Google Shape;134;p1"/>
            <p:cNvCxnSpPr/>
            <p:nvPr/>
          </p:nvCxnSpPr>
          <p:spPr>
            <a:xfrm>
              <a:off x="918747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" name="Google Shape;135;p1"/>
            <p:cNvCxnSpPr/>
            <p:nvPr/>
          </p:nvCxnSpPr>
          <p:spPr>
            <a:xfrm>
              <a:off x="1018690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" name="Google Shape;136;p1"/>
            <p:cNvCxnSpPr/>
            <p:nvPr/>
          </p:nvCxnSpPr>
          <p:spPr>
            <a:xfrm>
              <a:off x="1118634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" name="Google Shape;137;p1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8" name="Google Shape;138;p1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9" name="Google Shape;139;p1"/>
            <p:cNvCxnSpPr/>
            <p:nvPr/>
          </p:nvCxnSpPr>
          <p:spPr>
            <a:xfrm>
              <a:off x="0" y="72890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0" name="Google Shape;140;p1"/>
            <p:cNvCxnSpPr/>
            <p:nvPr/>
          </p:nvCxnSpPr>
          <p:spPr>
            <a:xfrm>
              <a:off x="0" y="128609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1"/>
            <p:cNvCxnSpPr/>
            <p:nvPr/>
          </p:nvCxnSpPr>
          <p:spPr>
            <a:xfrm>
              <a:off x="0" y="184328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" name="Google Shape;142;p1"/>
            <p:cNvCxnSpPr/>
            <p:nvPr/>
          </p:nvCxnSpPr>
          <p:spPr>
            <a:xfrm>
              <a:off x="0" y="240047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3" name="Google Shape;143;p1"/>
            <p:cNvCxnSpPr/>
            <p:nvPr/>
          </p:nvCxnSpPr>
          <p:spPr>
            <a:xfrm>
              <a:off x="0" y="295766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4" name="Google Shape;144;p1"/>
            <p:cNvCxnSpPr/>
            <p:nvPr/>
          </p:nvCxnSpPr>
          <p:spPr>
            <a:xfrm>
              <a:off x="0" y="351485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5" name="Google Shape;145;p1"/>
            <p:cNvCxnSpPr/>
            <p:nvPr/>
          </p:nvCxnSpPr>
          <p:spPr>
            <a:xfrm>
              <a:off x="0" y="407204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1"/>
            <p:cNvCxnSpPr/>
            <p:nvPr/>
          </p:nvCxnSpPr>
          <p:spPr>
            <a:xfrm>
              <a:off x="0" y="462923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1"/>
            <p:cNvCxnSpPr/>
            <p:nvPr/>
          </p:nvCxnSpPr>
          <p:spPr>
            <a:xfrm>
              <a:off x="0" y="518642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8" name="Google Shape;148;p1"/>
            <p:cNvCxnSpPr/>
            <p:nvPr/>
          </p:nvCxnSpPr>
          <p:spPr>
            <a:xfrm>
              <a:off x="0" y="574361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9" name="Google Shape;149;p1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" name="Google Shape;150;p1"/>
            <p:cNvCxnSpPr/>
            <p:nvPr/>
          </p:nvCxnSpPr>
          <p:spPr>
            <a:xfrm>
              <a:off x="16613" y="6248400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1" name="Google Shape;151;p1"/>
          <p:cNvSpPr txBox="1"/>
          <p:nvPr>
            <p:ph type="ctrTitle"/>
          </p:nvPr>
        </p:nvSpPr>
        <p:spPr>
          <a:xfrm>
            <a:off x="453142" y="725467"/>
            <a:ext cx="5414255" cy="2784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cs-CZ">
                <a:solidFill>
                  <a:schemeClr val="dk2"/>
                </a:solidFill>
              </a:rPr>
              <a:t>Akuzativ s infinitivem</a:t>
            </a:r>
            <a:endParaRPr/>
          </a:p>
        </p:txBody>
      </p:sp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453142" y="3602038"/>
            <a:ext cx="5414255" cy="1560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>
                <a:solidFill>
                  <a:schemeClr val="dk2"/>
                </a:solidFill>
              </a:rPr>
              <a:t>11. lekce</a:t>
            </a:r>
            <a:endParaRPr/>
          </a:p>
        </p:txBody>
      </p:sp>
      <p:pic>
        <p:nvPicPr>
          <p:cNvPr descr="Obsah obrázku text, Lidská tvář, kožešina, sako&#10;&#10;Popis byl vytvořen automaticky" id="153" name="Google Shape;153;p1"/>
          <p:cNvPicPr preferRelativeResize="0"/>
          <p:nvPr/>
        </p:nvPicPr>
        <p:blipFill rotWithShape="1">
          <a:blip r:embed="rId3">
            <a:alphaModFix/>
          </a:blip>
          <a:srcRect b="0" l="6866" r="707" t="0"/>
          <a:stretch/>
        </p:blipFill>
        <p:spPr>
          <a:xfrm>
            <a:off x="6189158" y="1412139"/>
            <a:ext cx="4997188" cy="4149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0" name="Google Shape;160;p2"/>
          <p:cNvSpPr/>
          <p:nvPr/>
        </p:nvSpPr>
        <p:spPr>
          <a:xfrm rot="-8100000">
            <a:off x="-260136" y="1542777"/>
            <a:ext cx="568289" cy="568289"/>
          </a:xfrm>
          <a:prstGeom prst="rtTriangle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1" name="Google Shape;161;p2"/>
          <p:cNvSpPr/>
          <p:nvPr/>
        </p:nvSpPr>
        <p:spPr>
          <a:xfrm rot="5400000">
            <a:off x="6270477" y="924332"/>
            <a:ext cx="6871335" cy="5022674"/>
          </a:xfrm>
          <a:custGeom>
            <a:rect b="b" l="l" r="r" t="t"/>
            <a:pathLst>
              <a:path extrusionOk="0" h="47798" w="21642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rgbClr val="E7E9F1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62" name="Google Shape;162;p2"/>
          <p:cNvGrpSpPr/>
          <p:nvPr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63" name="Google Shape;163;p2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4" name="Google Shape;164;p2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2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6" name="Google Shape;166;p2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2"/>
            <p:cNvCxnSpPr/>
            <p:nvPr/>
          </p:nvCxnSpPr>
          <p:spPr>
            <a:xfrm>
              <a:off x="119196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2"/>
            <p:cNvCxnSpPr/>
            <p:nvPr/>
          </p:nvCxnSpPr>
          <p:spPr>
            <a:xfrm>
              <a:off x="2191404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9" name="Google Shape;169;p2"/>
            <p:cNvCxnSpPr/>
            <p:nvPr/>
          </p:nvCxnSpPr>
          <p:spPr>
            <a:xfrm>
              <a:off x="3190842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" name="Google Shape;170;p2"/>
            <p:cNvCxnSpPr/>
            <p:nvPr/>
          </p:nvCxnSpPr>
          <p:spPr>
            <a:xfrm>
              <a:off x="419028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1" name="Google Shape;171;p2"/>
            <p:cNvCxnSpPr/>
            <p:nvPr/>
          </p:nvCxnSpPr>
          <p:spPr>
            <a:xfrm>
              <a:off x="518971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2" name="Google Shape;172;p2"/>
            <p:cNvCxnSpPr/>
            <p:nvPr/>
          </p:nvCxnSpPr>
          <p:spPr>
            <a:xfrm>
              <a:off x="618915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3" name="Google Shape;173;p2"/>
            <p:cNvCxnSpPr/>
            <p:nvPr/>
          </p:nvCxnSpPr>
          <p:spPr>
            <a:xfrm>
              <a:off x="7188594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2"/>
            <p:cNvCxnSpPr/>
            <p:nvPr/>
          </p:nvCxnSpPr>
          <p:spPr>
            <a:xfrm>
              <a:off x="8188032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5" name="Google Shape;175;p2"/>
            <p:cNvCxnSpPr/>
            <p:nvPr/>
          </p:nvCxnSpPr>
          <p:spPr>
            <a:xfrm>
              <a:off x="918747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6" name="Google Shape;176;p2"/>
            <p:cNvCxnSpPr/>
            <p:nvPr/>
          </p:nvCxnSpPr>
          <p:spPr>
            <a:xfrm>
              <a:off x="1018690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7" name="Google Shape;177;p2"/>
            <p:cNvCxnSpPr/>
            <p:nvPr/>
          </p:nvCxnSpPr>
          <p:spPr>
            <a:xfrm>
              <a:off x="1118634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8" name="Google Shape;178;p2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9" name="Google Shape;179;p2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0" name="Google Shape;180;p2"/>
            <p:cNvCxnSpPr/>
            <p:nvPr/>
          </p:nvCxnSpPr>
          <p:spPr>
            <a:xfrm>
              <a:off x="0" y="72890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1" name="Google Shape;181;p2"/>
            <p:cNvCxnSpPr/>
            <p:nvPr/>
          </p:nvCxnSpPr>
          <p:spPr>
            <a:xfrm>
              <a:off x="0" y="128609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2" name="Google Shape;182;p2"/>
            <p:cNvCxnSpPr/>
            <p:nvPr/>
          </p:nvCxnSpPr>
          <p:spPr>
            <a:xfrm>
              <a:off x="0" y="184328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3" name="Google Shape;183;p2"/>
            <p:cNvCxnSpPr/>
            <p:nvPr/>
          </p:nvCxnSpPr>
          <p:spPr>
            <a:xfrm>
              <a:off x="0" y="240047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4" name="Google Shape;184;p2"/>
            <p:cNvCxnSpPr/>
            <p:nvPr/>
          </p:nvCxnSpPr>
          <p:spPr>
            <a:xfrm>
              <a:off x="0" y="295766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5" name="Google Shape;185;p2"/>
            <p:cNvCxnSpPr/>
            <p:nvPr/>
          </p:nvCxnSpPr>
          <p:spPr>
            <a:xfrm>
              <a:off x="0" y="351485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" name="Google Shape;186;p2"/>
            <p:cNvCxnSpPr/>
            <p:nvPr/>
          </p:nvCxnSpPr>
          <p:spPr>
            <a:xfrm>
              <a:off x="0" y="407204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7" name="Google Shape;187;p2"/>
            <p:cNvCxnSpPr/>
            <p:nvPr/>
          </p:nvCxnSpPr>
          <p:spPr>
            <a:xfrm>
              <a:off x="0" y="462923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8" name="Google Shape;188;p2"/>
            <p:cNvCxnSpPr/>
            <p:nvPr/>
          </p:nvCxnSpPr>
          <p:spPr>
            <a:xfrm>
              <a:off x="0" y="518642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9" name="Google Shape;189;p2"/>
            <p:cNvCxnSpPr/>
            <p:nvPr/>
          </p:nvCxnSpPr>
          <p:spPr>
            <a:xfrm>
              <a:off x="0" y="574361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0" name="Google Shape;190;p2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1" name="Google Shape;191;p2"/>
            <p:cNvCxnSpPr/>
            <p:nvPr/>
          </p:nvCxnSpPr>
          <p:spPr>
            <a:xfrm>
              <a:off x="16613" y="6248400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92" name="Google Shape;192;p2"/>
          <p:cNvSpPr txBox="1"/>
          <p:nvPr>
            <p:ph type="title"/>
          </p:nvPr>
        </p:nvSpPr>
        <p:spPr>
          <a:xfrm>
            <a:off x="457201" y="732348"/>
            <a:ext cx="4419600" cy="2240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lang="cs-CZ" sz="3100">
                <a:solidFill>
                  <a:schemeClr val="dk2"/>
                </a:solidFill>
              </a:rPr>
              <a:t>Vazba dvou akuzativů/nominativů</a:t>
            </a:r>
            <a:endParaRPr/>
          </a:p>
        </p:txBody>
      </p:sp>
      <p:sp>
        <p:nvSpPr>
          <p:cNvPr id="193" name="Google Shape;193;p2"/>
          <p:cNvSpPr txBox="1"/>
          <p:nvPr>
            <p:ph idx="1" type="body"/>
          </p:nvPr>
        </p:nvSpPr>
        <p:spPr>
          <a:xfrm>
            <a:off x="457201" y="3264832"/>
            <a:ext cx="4419600" cy="2983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•"/>
            </a:pPr>
            <a:r>
              <a:rPr lang="cs-CZ" sz="1400">
                <a:solidFill>
                  <a:schemeClr val="dk2"/>
                </a:solidFill>
              </a:rPr>
              <a:t>Po skupinách sloves: </a:t>
            </a:r>
            <a:endParaRPr/>
          </a:p>
          <a:p>
            <a:pPr indent="-228600" lvl="2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</a:pPr>
            <a:r>
              <a:rPr lang="cs-CZ" sz="1400">
                <a:solidFill>
                  <a:schemeClr val="dk2"/>
                </a:solidFill>
              </a:rPr>
              <a:t>nazývat někoho/něco někým/něčím/nějakým, např. appellō, āre; nōminō, āre</a:t>
            </a:r>
            <a:endParaRPr/>
          </a:p>
          <a:p>
            <a:pPr indent="-228600" lvl="2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</a:pPr>
            <a:r>
              <a:rPr lang="cs-CZ" sz="1400">
                <a:solidFill>
                  <a:schemeClr val="dk2"/>
                </a:solidFill>
              </a:rPr>
              <a:t>pokládat někoho za někoho/něco/nějakého, např. putō, āre; existimō, āre; habeō, ēre </a:t>
            </a:r>
            <a:endParaRPr/>
          </a:p>
          <a:p>
            <a:pPr indent="-228600" lvl="2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</a:pPr>
            <a:r>
              <a:rPr lang="cs-CZ" sz="1400">
                <a:solidFill>
                  <a:schemeClr val="dk2"/>
                </a:solidFill>
              </a:rPr>
              <a:t>volit někoho někým/něčím, např. creō, āre </a:t>
            </a:r>
            <a:endParaRPr/>
          </a:p>
          <a:p>
            <a:pPr indent="-228600" lvl="2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50"/>
              <a:buChar char="•"/>
            </a:pPr>
            <a:r>
              <a:rPr lang="cs-CZ" sz="1400">
                <a:solidFill>
                  <a:schemeClr val="dk2"/>
                </a:solidFill>
              </a:rPr>
              <a:t>dělat někoho/něco někým/něčím/nějakým, např. faciō, ere; reddō, ere</a:t>
            </a:r>
            <a:endParaRPr/>
          </a:p>
          <a:p>
            <a:pPr indent="-161925" lvl="1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50"/>
              <a:buChar char="•"/>
            </a:pPr>
            <a:r>
              <a:rPr lang="cs-CZ" sz="1400">
                <a:solidFill>
                  <a:schemeClr val="dk2"/>
                </a:solidFill>
              </a:rPr>
              <a:t>Latina: dva akuzativy, čeština: 4. a 7. pád nebo předložková vazba. </a:t>
            </a:r>
            <a:endParaRPr/>
          </a:p>
        </p:txBody>
      </p:sp>
      <p:pic>
        <p:nvPicPr>
          <p:cNvPr descr="Tommen Baratheon | Wiki of Westeros | Fandom" id="194" name="Google Shape;194;p2"/>
          <p:cNvPicPr preferRelativeResize="0"/>
          <p:nvPr/>
        </p:nvPicPr>
        <p:blipFill rotWithShape="1">
          <a:blip r:embed="rId3">
            <a:alphaModFix/>
          </a:blip>
          <a:srcRect b="0" l="30511" r="36760" t="0"/>
          <a:stretch/>
        </p:blipFill>
        <p:spPr>
          <a:xfrm>
            <a:off x="6640718" y="732348"/>
            <a:ext cx="3921799" cy="5541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p2"/>
          <p:cNvGraphicFramePr/>
          <p:nvPr/>
        </p:nvGraphicFramePr>
        <p:xfrm>
          <a:off x="2959195" y="2256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{19A9C1DB-3428-4947-9F90-1A2E33914E58}</a:tableStyleId>
              </a:tblPr>
              <a:tblGrid>
                <a:gridCol w="978725"/>
                <a:gridCol w="2171900"/>
              </a:tblGrid>
              <a:tr h="249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u="none" cap="none" strike="noStrike"/>
                        <a:t>Latina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Puerum  regem  creo</a:t>
                      </a:r>
                      <a:endParaRPr sz="1200"/>
                    </a:p>
                  </a:txBody>
                  <a:tcPr marT="45725" marB="45725" marR="91450" marL="91450"/>
                </a:tc>
              </a:tr>
              <a:tr h="249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4. pád   4. pád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9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200"/>
                        <a:t>Čeština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 sz="1200"/>
                        <a:t>Chlapce  králem   volím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/>
                        <a:t>4. pád    7. pád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2" name="Google Shape;202;p3"/>
          <p:cNvSpPr/>
          <p:nvPr/>
        </p:nvSpPr>
        <p:spPr>
          <a:xfrm rot="-8100000">
            <a:off x="-251324" y="1555703"/>
            <a:ext cx="568289" cy="568289"/>
          </a:xfrm>
          <a:prstGeom prst="rtTriangle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3" name="Google Shape;203;p3"/>
          <p:cNvSpPr/>
          <p:nvPr/>
        </p:nvSpPr>
        <p:spPr>
          <a:xfrm rot="5400000">
            <a:off x="7094907" y="1744296"/>
            <a:ext cx="6858000" cy="3369413"/>
          </a:xfrm>
          <a:prstGeom prst="flowChartDocument">
            <a:avLst/>
          </a:prstGeom>
          <a:solidFill>
            <a:srgbClr val="CAF8E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04" name="Google Shape;204;p3"/>
          <p:cNvGrpSpPr/>
          <p:nvPr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05" name="Google Shape;205;p3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6" name="Google Shape;206;p3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7" name="Google Shape;207;p3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8" name="Google Shape;208;p3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9" name="Google Shape;209;p3"/>
            <p:cNvCxnSpPr/>
            <p:nvPr/>
          </p:nvCxnSpPr>
          <p:spPr>
            <a:xfrm>
              <a:off x="119196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0" name="Google Shape;210;p3"/>
            <p:cNvCxnSpPr/>
            <p:nvPr/>
          </p:nvCxnSpPr>
          <p:spPr>
            <a:xfrm>
              <a:off x="2191404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1" name="Google Shape;211;p3"/>
            <p:cNvCxnSpPr/>
            <p:nvPr/>
          </p:nvCxnSpPr>
          <p:spPr>
            <a:xfrm>
              <a:off x="3190842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2" name="Google Shape;212;p3"/>
            <p:cNvCxnSpPr/>
            <p:nvPr/>
          </p:nvCxnSpPr>
          <p:spPr>
            <a:xfrm>
              <a:off x="419028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3" name="Google Shape;213;p3"/>
            <p:cNvCxnSpPr/>
            <p:nvPr/>
          </p:nvCxnSpPr>
          <p:spPr>
            <a:xfrm>
              <a:off x="518971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4" name="Google Shape;214;p3"/>
            <p:cNvCxnSpPr/>
            <p:nvPr/>
          </p:nvCxnSpPr>
          <p:spPr>
            <a:xfrm>
              <a:off x="618915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5" name="Google Shape;215;p3"/>
            <p:cNvCxnSpPr/>
            <p:nvPr/>
          </p:nvCxnSpPr>
          <p:spPr>
            <a:xfrm>
              <a:off x="7188594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6" name="Google Shape;216;p3"/>
            <p:cNvCxnSpPr/>
            <p:nvPr/>
          </p:nvCxnSpPr>
          <p:spPr>
            <a:xfrm>
              <a:off x="8188032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7" name="Google Shape;217;p3"/>
            <p:cNvCxnSpPr/>
            <p:nvPr/>
          </p:nvCxnSpPr>
          <p:spPr>
            <a:xfrm>
              <a:off x="918747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8" name="Google Shape;218;p3"/>
            <p:cNvCxnSpPr/>
            <p:nvPr/>
          </p:nvCxnSpPr>
          <p:spPr>
            <a:xfrm>
              <a:off x="1018690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9" name="Google Shape;219;p3"/>
            <p:cNvCxnSpPr/>
            <p:nvPr/>
          </p:nvCxnSpPr>
          <p:spPr>
            <a:xfrm>
              <a:off x="1118634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0" name="Google Shape;220;p3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1" name="Google Shape;221;p3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2" name="Google Shape;222;p3"/>
            <p:cNvCxnSpPr/>
            <p:nvPr/>
          </p:nvCxnSpPr>
          <p:spPr>
            <a:xfrm>
              <a:off x="0" y="72890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3" name="Google Shape;223;p3"/>
            <p:cNvCxnSpPr/>
            <p:nvPr/>
          </p:nvCxnSpPr>
          <p:spPr>
            <a:xfrm>
              <a:off x="0" y="128609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4" name="Google Shape;224;p3"/>
            <p:cNvCxnSpPr/>
            <p:nvPr/>
          </p:nvCxnSpPr>
          <p:spPr>
            <a:xfrm>
              <a:off x="0" y="184328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5" name="Google Shape;225;p3"/>
            <p:cNvCxnSpPr/>
            <p:nvPr/>
          </p:nvCxnSpPr>
          <p:spPr>
            <a:xfrm>
              <a:off x="0" y="240047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6" name="Google Shape;226;p3"/>
            <p:cNvCxnSpPr/>
            <p:nvPr/>
          </p:nvCxnSpPr>
          <p:spPr>
            <a:xfrm>
              <a:off x="0" y="295766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7" name="Google Shape;227;p3"/>
            <p:cNvCxnSpPr/>
            <p:nvPr/>
          </p:nvCxnSpPr>
          <p:spPr>
            <a:xfrm>
              <a:off x="0" y="351485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8" name="Google Shape;228;p3"/>
            <p:cNvCxnSpPr/>
            <p:nvPr/>
          </p:nvCxnSpPr>
          <p:spPr>
            <a:xfrm>
              <a:off x="0" y="407204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9" name="Google Shape;229;p3"/>
            <p:cNvCxnSpPr/>
            <p:nvPr/>
          </p:nvCxnSpPr>
          <p:spPr>
            <a:xfrm>
              <a:off x="0" y="462923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0" name="Google Shape;230;p3"/>
            <p:cNvCxnSpPr/>
            <p:nvPr/>
          </p:nvCxnSpPr>
          <p:spPr>
            <a:xfrm>
              <a:off x="0" y="518642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1" name="Google Shape;231;p3"/>
            <p:cNvCxnSpPr/>
            <p:nvPr/>
          </p:nvCxnSpPr>
          <p:spPr>
            <a:xfrm>
              <a:off x="0" y="574361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2" name="Google Shape;232;p3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3" name="Google Shape;233;p3"/>
            <p:cNvCxnSpPr/>
            <p:nvPr/>
          </p:nvCxnSpPr>
          <p:spPr>
            <a:xfrm>
              <a:off x="16613" y="6248400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4" name="Google Shape;234;p3"/>
          <p:cNvSpPr txBox="1"/>
          <p:nvPr>
            <p:ph type="title"/>
          </p:nvPr>
        </p:nvSpPr>
        <p:spPr>
          <a:xfrm>
            <a:off x="457200" y="732348"/>
            <a:ext cx="6159160" cy="2240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cs-CZ">
                <a:solidFill>
                  <a:schemeClr val="dk2"/>
                </a:solidFill>
              </a:rPr>
              <a:t>Akuzativ s infinitivem</a:t>
            </a:r>
            <a:endParaRPr/>
          </a:p>
        </p:txBody>
      </p:sp>
      <p:sp>
        <p:nvSpPr>
          <p:cNvPr id="235" name="Google Shape;235;p3"/>
          <p:cNvSpPr txBox="1"/>
          <p:nvPr>
            <p:ph idx="1" type="body"/>
          </p:nvPr>
        </p:nvSpPr>
        <p:spPr>
          <a:xfrm>
            <a:off x="420899" y="2894031"/>
            <a:ext cx="6159160" cy="2980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•"/>
            </a:pPr>
            <a:r>
              <a:rPr lang="cs-CZ" sz="1300">
                <a:solidFill>
                  <a:schemeClr val="dk2"/>
                </a:solidFill>
              </a:rPr>
              <a:t>V latině velmi rozšířená konstrukce – zásadní pro porozumění jakémukoliv textu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75"/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75"/>
              <a:buChar char="•"/>
            </a:pPr>
            <a:r>
              <a:rPr lang="cs-CZ" sz="1300">
                <a:solidFill>
                  <a:schemeClr val="dk2"/>
                </a:solidFill>
              </a:rPr>
              <a:t>Existuje i v češtině: </a:t>
            </a:r>
            <a:r>
              <a:rPr i="1" lang="cs-CZ" sz="1300">
                <a:solidFill>
                  <a:schemeClr val="dk2"/>
                </a:solidFill>
              </a:rPr>
              <a:t>Vidím otce přicházet.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75"/>
              <a:buChar char="•"/>
            </a:pPr>
            <a:r>
              <a:rPr lang="cs-CZ" sz="1300">
                <a:solidFill>
                  <a:schemeClr val="dk2"/>
                </a:solidFill>
              </a:rPr>
              <a:t>V latině následuje po slovesech: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75"/>
              <a:buChar char="•"/>
            </a:pPr>
            <a:r>
              <a:rPr lang="cs-CZ" sz="1300">
                <a:solidFill>
                  <a:schemeClr val="dk2"/>
                </a:solidFill>
              </a:rPr>
              <a:t>SMYSLOVÉHO VNÍMÁNÍ – </a:t>
            </a:r>
            <a:r>
              <a:rPr i="1" lang="cs-CZ" sz="1300">
                <a:solidFill>
                  <a:schemeClr val="dk2"/>
                </a:solidFill>
              </a:rPr>
              <a:t>video, audio, sentio…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75"/>
              <a:buChar char="•"/>
            </a:pPr>
            <a:r>
              <a:rPr lang="cs-CZ" sz="1300">
                <a:solidFill>
                  <a:schemeClr val="dk2"/>
                </a:solidFill>
              </a:rPr>
              <a:t>ÚSTNÍHO A PÍSEMNÉHO PROJEVU – </a:t>
            </a:r>
            <a:r>
              <a:rPr i="1" lang="cs-CZ" sz="1300">
                <a:solidFill>
                  <a:schemeClr val="dk2"/>
                </a:solidFill>
              </a:rPr>
              <a:t>dico, scribo, nuntio, nego, explico…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75"/>
              <a:buChar char="•"/>
            </a:pPr>
            <a:r>
              <a:rPr lang="cs-CZ" sz="1300">
                <a:solidFill>
                  <a:schemeClr val="dk2"/>
                </a:solidFill>
              </a:rPr>
              <a:t>VYJADŘUJÍCÍCH INTELEKTUÁLNÍ AKTIVITU – </a:t>
            </a:r>
            <a:r>
              <a:rPr i="1" lang="cs-CZ" sz="1300">
                <a:solidFill>
                  <a:schemeClr val="dk2"/>
                </a:solidFill>
              </a:rPr>
              <a:t>puto, arbitrari, intellego, credo, disco, recordor…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75"/>
              <a:buChar char="•"/>
            </a:pPr>
            <a:r>
              <a:rPr lang="cs-CZ" sz="1300">
                <a:solidFill>
                  <a:schemeClr val="dk2"/>
                </a:solidFill>
              </a:rPr>
              <a:t>VYJADŘUJÍCÍCH CITY – </a:t>
            </a:r>
            <a:r>
              <a:rPr i="1" lang="cs-CZ" sz="1300">
                <a:solidFill>
                  <a:schemeClr val="dk2"/>
                </a:solidFill>
              </a:rPr>
              <a:t>gaudeo, doleo, queror….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75"/>
              <a:buChar char="•"/>
            </a:pPr>
            <a:r>
              <a:rPr lang="cs-CZ" sz="1300">
                <a:solidFill>
                  <a:schemeClr val="dk2"/>
                </a:solidFill>
              </a:rPr>
              <a:t>VYJADŘUJÍCÍCH VŮLI (jen některá – </a:t>
            </a:r>
            <a:r>
              <a:rPr i="1" lang="cs-CZ" sz="1300">
                <a:solidFill>
                  <a:schemeClr val="dk2"/>
                </a:solidFill>
              </a:rPr>
              <a:t>prohibeo, cogo…)</a:t>
            </a:r>
            <a:endParaRPr/>
          </a:p>
          <a:p>
            <a:pPr indent="-166687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75"/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descr="Obsah obrázku Lidská tvář, oblečení, osoba, text&#10;&#10;Popis byl vytvořen automaticky" id="236" name="Google Shape;2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3514" y="1047094"/>
            <a:ext cx="5009616" cy="487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3" name="Google Shape;243;p4"/>
          <p:cNvSpPr/>
          <p:nvPr/>
        </p:nvSpPr>
        <p:spPr>
          <a:xfrm rot="-8100000">
            <a:off x="-251324" y="1555703"/>
            <a:ext cx="568289" cy="568289"/>
          </a:xfrm>
          <a:prstGeom prst="rtTriangle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4" name="Google Shape;244;p4"/>
          <p:cNvSpPr/>
          <p:nvPr/>
        </p:nvSpPr>
        <p:spPr>
          <a:xfrm rot="5400000">
            <a:off x="7094907" y="1744296"/>
            <a:ext cx="6858000" cy="3369413"/>
          </a:xfrm>
          <a:prstGeom prst="flowChartDocument">
            <a:avLst/>
          </a:prstGeom>
          <a:solidFill>
            <a:srgbClr val="CAF8E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45" name="Google Shape;245;p4"/>
          <p:cNvGrpSpPr/>
          <p:nvPr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46" name="Google Shape;246;p4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7" name="Google Shape;247;p4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8" name="Google Shape;248;p4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9" name="Google Shape;249;p4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0" name="Google Shape;250;p4"/>
            <p:cNvCxnSpPr/>
            <p:nvPr/>
          </p:nvCxnSpPr>
          <p:spPr>
            <a:xfrm>
              <a:off x="119196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1" name="Google Shape;251;p4"/>
            <p:cNvCxnSpPr/>
            <p:nvPr/>
          </p:nvCxnSpPr>
          <p:spPr>
            <a:xfrm>
              <a:off x="2191404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2" name="Google Shape;252;p4"/>
            <p:cNvCxnSpPr/>
            <p:nvPr/>
          </p:nvCxnSpPr>
          <p:spPr>
            <a:xfrm>
              <a:off x="3190842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3" name="Google Shape;253;p4"/>
            <p:cNvCxnSpPr/>
            <p:nvPr/>
          </p:nvCxnSpPr>
          <p:spPr>
            <a:xfrm>
              <a:off x="419028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4" name="Google Shape;254;p4"/>
            <p:cNvCxnSpPr/>
            <p:nvPr/>
          </p:nvCxnSpPr>
          <p:spPr>
            <a:xfrm>
              <a:off x="518971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5" name="Google Shape;255;p4"/>
            <p:cNvCxnSpPr/>
            <p:nvPr/>
          </p:nvCxnSpPr>
          <p:spPr>
            <a:xfrm>
              <a:off x="618915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6" name="Google Shape;256;p4"/>
            <p:cNvCxnSpPr/>
            <p:nvPr/>
          </p:nvCxnSpPr>
          <p:spPr>
            <a:xfrm>
              <a:off x="7188594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7" name="Google Shape;257;p4"/>
            <p:cNvCxnSpPr/>
            <p:nvPr/>
          </p:nvCxnSpPr>
          <p:spPr>
            <a:xfrm>
              <a:off x="8188032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" name="Google Shape;258;p4"/>
            <p:cNvCxnSpPr/>
            <p:nvPr/>
          </p:nvCxnSpPr>
          <p:spPr>
            <a:xfrm>
              <a:off x="918747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9" name="Google Shape;259;p4"/>
            <p:cNvCxnSpPr/>
            <p:nvPr/>
          </p:nvCxnSpPr>
          <p:spPr>
            <a:xfrm>
              <a:off x="1018690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0" name="Google Shape;260;p4"/>
            <p:cNvCxnSpPr/>
            <p:nvPr/>
          </p:nvCxnSpPr>
          <p:spPr>
            <a:xfrm>
              <a:off x="1118634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1" name="Google Shape;261;p4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" name="Google Shape;262;p4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" name="Google Shape;263;p4"/>
            <p:cNvCxnSpPr/>
            <p:nvPr/>
          </p:nvCxnSpPr>
          <p:spPr>
            <a:xfrm>
              <a:off x="0" y="72890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" name="Google Shape;264;p4"/>
            <p:cNvCxnSpPr/>
            <p:nvPr/>
          </p:nvCxnSpPr>
          <p:spPr>
            <a:xfrm>
              <a:off x="0" y="128609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" name="Google Shape;265;p4"/>
            <p:cNvCxnSpPr/>
            <p:nvPr/>
          </p:nvCxnSpPr>
          <p:spPr>
            <a:xfrm>
              <a:off x="0" y="184328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6" name="Google Shape;266;p4"/>
            <p:cNvCxnSpPr/>
            <p:nvPr/>
          </p:nvCxnSpPr>
          <p:spPr>
            <a:xfrm>
              <a:off x="0" y="240047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7" name="Google Shape;267;p4"/>
            <p:cNvCxnSpPr/>
            <p:nvPr/>
          </p:nvCxnSpPr>
          <p:spPr>
            <a:xfrm>
              <a:off x="0" y="295766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8" name="Google Shape;268;p4"/>
            <p:cNvCxnSpPr/>
            <p:nvPr/>
          </p:nvCxnSpPr>
          <p:spPr>
            <a:xfrm>
              <a:off x="0" y="351485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9" name="Google Shape;269;p4"/>
            <p:cNvCxnSpPr/>
            <p:nvPr/>
          </p:nvCxnSpPr>
          <p:spPr>
            <a:xfrm>
              <a:off x="0" y="407204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0" name="Google Shape;270;p4"/>
            <p:cNvCxnSpPr/>
            <p:nvPr/>
          </p:nvCxnSpPr>
          <p:spPr>
            <a:xfrm>
              <a:off x="0" y="462923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1" name="Google Shape;271;p4"/>
            <p:cNvCxnSpPr/>
            <p:nvPr/>
          </p:nvCxnSpPr>
          <p:spPr>
            <a:xfrm>
              <a:off x="0" y="518642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2" name="Google Shape;272;p4"/>
            <p:cNvCxnSpPr/>
            <p:nvPr/>
          </p:nvCxnSpPr>
          <p:spPr>
            <a:xfrm>
              <a:off x="0" y="574361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3" name="Google Shape;273;p4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4" name="Google Shape;274;p4"/>
            <p:cNvCxnSpPr/>
            <p:nvPr/>
          </p:nvCxnSpPr>
          <p:spPr>
            <a:xfrm>
              <a:off x="16613" y="6248400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75" name="Google Shape;275;p4"/>
          <p:cNvSpPr txBox="1"/>
          <p:nvPr>
            <p:ph type="title"/>
          </p:nvPr>
        </p:nvSpPr>
        <p:spPr>
          <a:xfrm>
            <a:off x="457200" y="732348"/>
            <a:ext cx="6159160" cy="2240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cs-CZ">
                <a:solidFill>
                  <a:schemeClr val="dk2"/>
                </a:solidFill>
              </a:rPr>
              <a:t>Překlad akuzativu s infinitivem</a:t>
            </a:r>
            <a:endParaRPr/>
          </a:p>
        </p:txBody>
      </p:sp>
      <p:sp>
        <p:nvSpPr>
          <p:cNvPr id="276" name="Google Shape;276;p4"/>
          <p:cNvSpPr txBox="1"/>
          <p:nvPr>
            <p:ph idx="1" type="body"/>
          </p:nvPr>
        </p:nvSpPr>
        <p:spPr>
          <a:xfrm>
            <a:off x="457200" y="3264832"/>
            <a:ext cx="6159160" cy="2980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5"/>
              <a:buNone/>
            </a:pPr>
            <a:r>
              <a:rPr i="1" lang="cs-CZ" sz="1100">
                <a:solidFill>
                  <a:schemeClr val="dk2"/>
                </a:solidFill>
              </a:rPr>
              <a:t>Magister dicit discipulos bene discere. = Učitel říká, že žáci se učí dobře.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25"/>
              <a:buNone/>
            </a:pPr>
            <a:r>
              <a:t/>
            </a:r>
            <a:endParaRPr i="1" sz="1100">
              <a:solidFill>
                <a:schemeClr val="dk2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25"/>
              <a:buAutoNum type="arabicPeriod"/>
            </a:pPr>
            <a:r>
              <a:rPr lang="cs-CZ" sz="1100">
                <a:solidFill>
                  <a:schemeClr val="dk2"/>
                </a:solidFill>
              </a:rPr>
              <a:t>Určíme větu hlavní v celém souvětí a přeložíme ji: Učitel říká,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25"/>
              <a:buAutoNum type="arabicPeriod"/>
            </a:pPr>
            <a:r>
              <a:rPr lang="cs-CZ" sz="1100">
                <a:solidFill>
                  <a:schemeClr val="dk2"/>
                </a:solidFill>
              </a:rPr>
              <a:t>Připojíme spojku „že“: Učitel říká, že…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25"/>
              <a:buAutoNum type="arabicPeriod"/>
            </a:pPr>
            <a:r>
              <a:rPr lang="cs-CZ" sz="1100">
                <a:solidFill>
                  <a:schemeClr val="dk2"/>
                </a:solidFill>
              </a:rPr>
              <a:t>Latinský akuzativ použijeme jako podmět v nominativu v české větě začínající „že“: Učitel říká, že žáci…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25"/>
              <a:buAutoNum type="arabicPeriod"/>
            </a:pPr>
            <a:r>
              <a:rPr lang="cs-CZ" sz="1100">
                <a:solidFill>
                  <a:schemeClr val="dk2"/>
                </a:solidFill>
              </a:rPr>
              <a:t>Latinský infinitiv použijeme jako určité sloveso, které se bude rodem, číslem a časem shodovat v latině s akuzativem (discipulos), tedy v češtině s podmětem věty s „že“ (žáci): Učitel říká, že žáci se učí…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25"/>
              <a:buChar char="•"/>
            </a:pPr>
            <a:r>
              <a:rPr lang="cs-CZ" sz="1100">
                <a:solidFill>
                  <a:schemeClr val="dk2"/>
                </a:solidFill>
              </a:rPr>
              <a:t>Infinitiv prézenta se vždy překládá slovesem v přítomném čase, bez ohledu na čas slovesa ve větě hlavní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25"/>
              <a:buAutoNum type="arabicPeriod"/>
            </a:pPr>
            <a:r>
              <a:rPr lang="cs-CZ" sz="1100">
                <a:solidFill>
                  <a:schemeClr val="dk2"/>
                </a:solidFill>
              </a:rPr>
              <a:t>Přeložíme ostatní větné členy: Učitel říká, že žáci se učí dobře.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25"/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descr="Obsah obrázku text, Lidská tvář, oblečení, muž&#10;&#10;Popis byl vytvořen automaticky" id="277" name="Google Shape;27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3514" y="1604413"/>
            <a:ext cx="5009616" cy="375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3" name="Google Shape;283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4" name="Google Shape;284;p5"/>
          <p:cNvSpPr/>
          <p:nvPr/>
        </p:nvSpPr>
        <p:spPr>
          <a:xfrm rot="-8100000">
            <a:off x="-251324" y="1555703"/>
            <a:ext cx="568289" cy="568289"/>
          </a:xfrm>
          <a:prstGeom prst="rtTriangle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5" name="Google Shape;285;p5"/>
          <p:cNvSpPr/>
          <p:nvPr/>
        </p:nvSpPr>
        <p:spPr>
          <a:xfrm rot="-5400000">
            <a:off x="-1744293" y="1744296"/>
            <a:ext cx="6858000" cy="3369413"/>
          </a:xfrm>
          <a:prstGeom prst="flowChartDocument">
            <a:avLst/>
          </a:prstGeom>
          <a:solidFill>
            <a:srgbClr val="CAF8E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86" name="Google Shape;286;p5"/>
          <p:cNvGrpSpPr/>
          <p:nvPr/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87" name="Google Shape;287;p5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8" name="Google Shape;288;p5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9" name="Google Shape;289;p5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0" name="Google Shape;290;p5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1" name="Google Shape;291;p5"/>
            <p:cNvCxnSpPr/>
            <p:nvPr/>
          </p:nvCxnSpPr>
          <p:spPr>
            <a:xfrm>
              <a:off x="119196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2" name="Google Shape;292;p5"/>
            <p:cNvCxnSpPr/>
            <p:nvPr/>
          </p:nvCxnSpPr>
          <p:spPr>
            <a:xfrm>
              <a:off x="2191404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3" name="Google Shape;293;p5"/>
            <p:cNvCxnSpPr/>
            <p:nvPr/>
          </p:nvCxnSpPr>
          <p:spPr>
            <a:xfrm>
              <a:off x="3190842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4" name="Google Shape;294;p5"/>
            <p:cNvCxnSpPr/>
            <p:nvPr/>
          </p:nvCxnSpPr>
          <p:spPr>
            <a:xfrm>
              <a:off x="419028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5" name="Google Shape;295;p5"/>
            <p:cNvCxnSpPr/>
            <p:nvPr/>
          </p:nvCxnSpPr>
          <p:spPr>
            <a:xfrm>
              <a:off x="518971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6" name="Google Shape;296;p5"/>
            <p:cNvCxnSpPr/>
            <p:nvPr/>
          </p:nvCxnSpPr>
          <p:spPr>
            <a:xfrm>
              <a:off x="618915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7" name="Google Shape;297;p5"/>
            <p:cNvCxnSpPr/>
            <p:nvPr/>
          </p:nvCxnSpPr>
          <p:spPr>
            <a:xfrm>
              <a:off x="7188594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8" name="Google Shape;298;p5"/>
            <p:cNvCxnSpPr/>
            <p:nvPr/>
          </p:nvCxnSpPr>
          <p:spPr>
            <a:xfrm>
              <a:off x="8188032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9" name="Google Shape;299;p5"/>
            <p:cNvCxnSpPr/>
            <p:nvPr/>
          </p:nvCxnSpPr>
          <p:spPr>
            <a:xfrm>
              <a:off x="9187470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0" name="Google Shape;300;p5"/>
            <p:cNvCxnSpPr/>
            <p:nvPr/>
          </p:nvCxnSpPr>
          <p:spPr>
            <a:xfrm>
              <a:off x="10186908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1" name="Google Shape;301;p5"/>
            <p:cNvCxnSpPr/>
            <p:nvPr/>
          </p:nvCxnSpPr>
          <p:spPr>
            <a:xfrm>
              <a:off x="1118634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2" name="Google Shape;302;p5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3" name="Google Shape;303;p5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4" name="Google Shape;304;p5"/>
            <p:cNvCxnSpPr/>
            <p:nvPr/>
          </p:nvCxnSpPr>
          <p:spPr>
            <a:xfrm>
              <a:off x="0" y="72890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5" name="Google Shape;305;p5"/>
            <p:cNvCxnSpPr/>
            <p:nvPr/>
          </p:nvCxnSpPr>
          <p:spPr>
            <a:xfrm>
              <a:off x="0" y="128609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6" name="Google Shape;306;p5"/>
            <p:cNvCxnSpPr/>
            <p:nvPr/>
          </p:nvCxnSpPr>
          <p:spPr>
            <a:xfrm>
              <a:off x="0" y="184328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7" name="Google Shape;307;p5"/>
            <p:cNvCxnSpPr/>
            <p:nvPr/>
          </p:nvCxnSpPr>
          <p:spPr>
            <a:xfrm>
              <a:off x="0" y="240047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8" name="Google Shape;308;p5"/>
            <p:cNvCxnSpPr/>
            <p:nvPr/>
          </p:nvCxnSpPr>
          <p:spPr>
            <a:xfrm>
              <a:off x="0" y="295766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9" name="Google Shape;309;p5"/>
            <p:cNvCxnSpPr/>
            <p:nvPr/>
          </p:nvCxnSpPr>
          <p:spPr>
            <a:xfrm>
              <a:off x="0" y="351485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0" name="Google Shape;310;p5"/>
            <p:cNvCxnSpPr/>
            <p:nvPr/>
          </p:nvCxnSpPr>
          <p:spPr>
            <a:xfrm>
              <a:off x="0" y="407204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1" name="Google Shape;311;p5"/>
            <p:cNvCxnSpPr/>
            <p:nvPr/>
          </p:nvCxnSpPr>
          <p:spPr>
            <a:xfrm>
              <a:off x="0" y="462923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2" name="Google Shape;312;p5"/>
            <p:cNvCxnSpPr/>
            <p:nvPr/>
          </p:nvCxnSpPr>
          <p:spPr>
            <a:xfrm>
              <a:off x="0" y="518642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3" name="Google Shape;313;p5"/>
            <p:cNvCxnSpPr/>
            <p:nvPr/>
          </p:nvCxnSpPr>
          <p:spPr>
            <a:xfrm>
              <a:off x="0" y="5743616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" name="Google Shape;314;p5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" name="Google Shape;315;p5"/>
            <p:cNvCxnSpPr/>
            <p:nvPr/>
          </p:nvCxnSpPr>
          <p:spPr>
            <a:xfrm>
              <a:off x="16613" y="6248400"/>
              <a:ext cx="121920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>
                  <a:alpha val="14901"/>
                </a:schemeClr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16" name="Google Shape;316;p5"/>
          <p:cNvSpPr txBox="1"/>
          <p:nvPr>
            <p:ph type="title"/>
          </p:nvPr>
        </p:nvSpPr>
        <p:spPr>
          <a:xfrm>
            <a:off x="5791200" y="732348"/>
            <a:ext cx="5410199" cy="2240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cs-CZ">
                <a:solidFill>
                  <a:schemeClr val="dk2"/>
                </a:solidFill>
              </a:rPr>
              <a:t>Co je ještě třeba vědět o akuzativu </a:t>
            </a:r>
            <a:br>
              <a:rPr lang="cs-CZ">
                <a:solidFill>
                  <a:schemeClr val="dk2"/>
                </a:solidFill>
              </a:rPr>
            </a:br>
            <a:r>
              <a:rPr lang="cs-CZ">
                <a:solidFill>
                  <a:schemeClr val="dk2"/>
                </a:solidFill>
              </a:rPr>
              <a:t>s infinitivem</a:t>
            </a:r>
            <a:endParaRPr/>
          </a:p>
        </p:txBody>
      </p:sp>
      <p:pic>
        <p:nvPicPr>
          <p:cNvPr descr="Then Vs His Watch Has Game Of Thrones 1, Hbo Game Of, 56% OFF" id="317" name="Google Shape;3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222" y="2329353"/>
            <a:ext cx="5009616" cy="230733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"/>
          <p:cNvSpPr txBox="1"/>
          <p:nvPr>
            <p:ph idx="1" type="body"/>
          </p:nvPr>
        </p:nvSpPr>
        <p:spPr>
          <a:xfrm>
            <a:off x="5504215" y="3264832"/>
            <a:ext cx="6086099" cy="2980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5"/>
              <a:buChar char="•"/>
            </a:pPr>
            <a:r>
              <a:rPr lang="cs-CZ" sz="1500">
                <a:solidFill>
                  <a:schemeClr val="dk2"/>
                </a:solidFill>
              </a:rPr>
              <a:t>V akuzativu s infinitivem MUSÍ být vyjádřen akuzativ (s výjimkou neosobních sloves)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25"/>
              <a:buChar char="•"/>
            </a:pPr>
            <a:r>
              <a:rPr i="1" lang="cs-CZ" sz="1500">
                <a:solidFill>
                  <a:schemeClr val="dk2"/>
                </a:solidFill>
              </a:rPr>
              <a:t>Dic</a:t>
            </a:r>
            <a:r>
              <a:rPr b="1" i="1" lang="cs-CZ" sz="1500">
                <a:solidFill>
                  <a:schemeClr val="dk2"/>
                </a:solidFill>
              </a:rPr>
              <a:t>o</a:t>
            </a:r>
            <a:r>
              <a:rPr i="1" lang="cs-CZ" sz="1500">
                <a:solidFill>
                  <a:schemeClr val="dk2"/>
                </a:solidFill>
              </a:rPr>
              <a:t> </a:t>
            </a:r>
            <a:r>
              <a:rPr b="1" i="1" lang="cs-CZ" sz="1500">
                <a:solidFill>
                  <a:schemeClr val="dk2"/>
                </a:solidFill>
              </a:rPr>
              <a:t>me</a:t>
            </a:r>
            <a:r>
              <a:rPr i="1" lang="cs-CZ" sz="1500">
                <a:solidFill>
                  <a:schemeClr val="dk2"/>
                </a:solidFill>
              </a:rPr>
              <a:t> vigiliam meam finire </a:t>
            </a:r>
            <a:r>
              <a:rPr lang="cs-CZ" sz="1500">
                <a:solidFill>
                  <a:schemeClr val="dk2"/>
                </a:solidFill>
              </a:rPr>
              <a:t>= Říkám, že já končím svou hlídku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25"/>
              <a:buChar char="•"/>
            </a:pPr>
            <a:r>
              <a:rPr i="1" lang="cs-CZ" sz="1500">
                <a:solidFill>
                  <a:schemeClr val="dk2"/>
                </a:solidFill>
              </a:rPr>
              <a:t>Dic</a:t>
            </a:r>
            <a:r>
              <a:rPr b="1" i="1" lang="cs-CZ" sz="1500">
                <a:solidFill>
                  <a:schemeClr val="dk2"/>
                </a:solidFill>
              </a:rPr>
              <a:t>is</a:t>
            </a:r>
            <a:r>
              <a:rPr i="1" lang="cs-CZ" sz="1500">
                <a:solidFill>
                  <a:schemeClr val="dk2"/>
                </a:solidFill>
              </a:rPr>
              <a:t> </a:t>
            </a:r>
            <a:r>
              <a:rPr b="1" i="1" lang="cs-CZ" sz="1500">
                <a:solidFill>
                  <a:schemeClr val="dk2"/>
                </a:solidFill>
              </a:rPr>
              <a:t>te</a:t>
            </a:r>
            <a:r>
              <a:rPr i="1" lang="cs-CZ" sz="1500">
                <a:solidFill>
                  <a:schemeClr val="dk2"/>
                </a:solidFill>
              </a:rPr>
              <a:t> vigiliam tuam finire = </a:t>
            </a:r>
            <a:r>
              <a:rPr lang="cs-CZ" sz="1500">
                <a:solidFill>
                  <a:schemeClr val="dk2"/>
                </a:solidFill>
              </a:rPr>
              <a:t>Říkáš, že ty končíš svou hlídku 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25"/>
              <a:buChar char="•"/>
            </a:pPr>
            <a:r>
              <a:rPr i="1" lang="cs-CZ" sz="1500">
                <a:solidFill>
                  <a:schemeClr val="dk2"/>
                </a:solidFill>
              </a:rPr>
              <a:t>Dic</a:t>
            </a:r>
            <a:r>
              <a:rPr b="1" i="1" lang="cs-CZ" sz="1500">
                <a:solidFill>
                  <a:schemeClr val="dk2"/>
                </a:solidFill>
              </a:rPr>
              <a:t>it se</a:t>
            </a:r>
            <a:r>
              <a:rPr i="1" lang="cs-CZ" sz="1500">
                <a:solidFill>
                  <a:schemeClr val="dk2"/>
                </a:solidFill>
              </a:rPr>
              <a:t> vigiliam suam finire </a:t>
            </a:r>
            <a:r>
              <a:rPr lang="cs-CZ" sz="1500">
                <a:solidFill>
                  <a:schemeClr val="dk2"/>
                </a:solidFill>
              </a:rPr>
              <a:t>= Říká, že (on sám) končí svou hlídku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25"/>
              <a:buChar char="•"/>
            </a:pPr>
            <a:r>
              <a:rPr i="1" lang="cs-CZ" sz="1500">
                <a:solidFill>
                  <a:schemeClr val="dk2"/>
                </a:solidFill>
              </a:rPr>
              <a:t>Dic</a:t>
            </a:r>
            <a:r>
              <a:rPr b="1" i="1" lang="cs-CZ" sz="1500">
                <a:solidFill>
                  <a:schemeClr val="dk2"/>
                </a:solidFill>
              </a:rPr>
              <a:t>o</a:t>
            </a:r>
            <a:r>
              <a:rPr i="1" lang="cs-CZ" sz="1500">
                <a:solidFill>
                  <a:schemeClr val="dk2"/>
                </a:solidFill>
              </a:rPr>
              <a:t> </a:t>
            </a:r>
            <a:r>
              <a:rPr b="1" i="1" lang="cs-CZ" sz="1500">
                <a:solidFill>
                  <a:schemeClr val="dk2"/>
                </a:solidFill>
              </a:rPr>
              <a:t>eum</a:t>
            </a:r>
            <a:r>
              <a:rPr i="1" lang="cs-CZ" sz="1500">
                <a:solidFill>
                  <a:schemeClr val="dk2"/>
                </a:solidFill>
              </a:rPr>
              <a:t> vigiliam suam finire </a:t>
            </a:r>
            <a:r>
              <a:rPr lang="cs-CZ" sz="1500">
                <a:solidFill>
                  <a:schemeClr val="dk2"/>
                </a:solidFill>
              </a:rPr>
              <a:t>= Říkám, že on končí svou hlídku</a:t>
            </a:r>
            <a:endParaRPr/>
          </a:p>
          <a:p>
            <a:pPr indent="-228600" lvl="1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25"/>
              <a:buChar char="•"/>
            </a:pPr>
            <a:r>
              <a:rPr i="1" lang="cs-CZ" sz="1500">
                <a:solidFill>
                  <a:schemeClr val="dk2"/>
                </a:solidFill>
              </a:rPr>
              <a:t>Dic</a:t>
            </a:r>
            <a:r>
              <a:rPr b="1" i="1" lang="cs-CZ" sz="1500">
                <a:solidFill>
                  <a:schemeClr val="dk2"/>
                </a:solidFill>
              </a:rPr>
              <a:t>it</a:t>
            </a:r>
            <a:r>
              <a:rPr i="1" lang="cs-CZ" sz="1500">
                <a:solidFill>
                  <a:schemeClr val="dk2"/>
                </a:solidFill>
              </a:rPr>
              <a:t> </a:t>
            </a:r>
            <a:r>
              <a:rPr b="1" i="1" lang="cs-CZ" sz="1500">
                <a:solidFill>
                  <a:schemeClr val="dk2"/>
                </a:solidFill>
              </a:rPr>
              <a:t>te</a:t>
            </a:r>
            <a:r>
              <a:rPr i="1" lang="cs-CZ" sz="1500">
                <a:solidFill>
                  <a:schemeClr val="dk2"/>
                </a:solidFill>
              </a:rPr>
              <a:t> vigiliam tuam finire</a:t>
            </a:r>
            <a:r>
              <a:rPr lang="cs-CZ" sz="1500">
                <a:solidFill>
                  <a:schemeClr val="dk2"/>
                </a:solidFill>
              </a:rPr>
              <a:t>= Říká (on), že ty končíš svou hlídku</a:t>
            </a:r>
            <a:endParaRPr/>
          </a:p>
          <a:p>
            <a:pPr indent="-157162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5"/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neVTI">
  <a:themeElements>
    <a:clrScheme name="Custom 51">
      <a:dk1>
        <a:srgbClr val="000000"/>
      </a:dk1>
      <a:lt1>
        <a:srgbClr val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2024-02-25T19:13:28Z</dcterms:created>
  <dc:creator>Zuzana Lukšová</dc:creator>
</cp:coreProperties>
</file>