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1"/>
  </p:notesMasterIdLst>
  <p:handoutMasterIdLst>
    <p:handoutMasterId r:id="rId12"/>
  </p:handoutMasterIdLst>
  <p:sldIdLst>
    <p:sldId id="436" r:id="rId5"/>
    <p:sldId id="439" r:id="rId6"/>
    <p:sldId id="437" r:id="rId7"/>
    <p:sldId id="440" r:id="rId8"/>
    <p:sldId id="441" r:id="rId9"/>
    <p:sldId id="442" r:id="rId10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7" name="Obdélník 6"/>
          <p:cNvSpPr/>
          <p:nvPr/>
        </p:nvSpPr>
        <p:spPr>
          <a:xfrm>
            <a:off x="2637691" y="2921661"/>
            <a:ext cx="2433769" cy="64633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cestě k vnitřní jednotě:</a:t>
            </a:r>
          </a:p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Karolínská Evropa</a:t>
            </a:r>
          </a:p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(657/751–911/987)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652963" y="352398"/>
            <a:ext cx="3721961" cy="489364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altLang="de-DE" sz="12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Dlouhý prolog:</a:t>
            </a:r>
          </a:p>
          <a:p>
            <a:pPr eaLnBrk="1" hangingPunct="1">
              <a:defRPr/>
            </a:pPr>
            <a:endParaRPr lang="cs-CZ" altLang="de-DE" sz="12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656/657	</a:t>
            </a:r>
            <a:r>
              <a:rPr lang="cs-CZ" altLang="de-DE" sz="12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Grimoald</a:t>
            </a:r>
            <a:endParaRPr lang="cs-CZ" altLang="de-DE" sz="1200" b="1" i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cs-CZ" altLang="de-DE" sz="1200" b="1" i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675	Zavražděn král </a:t>
            </a:r>
            <a:r>
              <a:rPr lang="cs-CZ" altLang="de-DE" sz="12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Childerich</a:t>
            </a: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II.</a:t>
            </a: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681	Zavražděn </a:t>
            </a:r>
            <a:r>
              <a:rPr lang="cs-CZ" altLang="de-DE" sz="12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neustrijsko-burgudnský</a:t>
            </a: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	majordomus </a:t>
            </a:r>
            <a:r>
              <a:rPr lang="cs-CZ" altLang="de-DE" sz="12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Ebroin</a:t>
            </a:r>
            <a:endParaRPr lang="cs-CZ" altLang="de-DE" sz="12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687 	Bitva u </a:t>
            </a:r>
            <a:r>
              <a:rPr lang="cs-CZ" altLang="de-DE" sz="12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Tertry</a:t>
            </a: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. </a:t>
            </a:r>
            <a:r>
              <a:rPr lang="cs-CZ" altLang="de-DE" sz="12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Pipin II.</a:t>
            </a: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porazil 	</a:t>
            </a:r>
            <a:r>
              <a:rPr lang="cs-CZ" altLang="de-DE" sz="12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neustrijského</a:t>
            </a: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krále </a:t>
            </a:r>
            <a:r>
              <a:rPr lang="cs-CZ" altLang="de-DE" sz="12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Theodericha</a:t>
            </a: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III. a jeho 	majordoma, opět sjednotil merovejské 	království  </a:t>
            </a:r>
          </a:p>
          <a:p>
            <a:pPr eaLnBrk="1" hangingPunct="1">
              <a:defRPr/>
            </a:pPr>
            <a:endParaRPr lang="cs-CZ" altLang="de-DE" sz="12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cs-CZ" altLang="de-DE" sz="12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719–741 	</a:t>
            </a:r>
            <a:r>
              <a:rPr lang="cs-CZ" altLang="de-DE" sz="12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Karel </a:t>
            </a:r>
            <a:r>
              <a:rPr lang="cs-CZ" altLang="de-DE" sz="12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Martell</a:t>
            </a:r>
            <a:endParaRPr lang="cs-CZ" altLang="de-DE" sz="1200" b="1" i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732 	</a:t>
            </a:r>
            <a:r>
              <a:rPr lang="cs-CZ" altLang="de-DE" sz="12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Poitiers</a:t>
            </a:r>
            <a:endParaRPr lang="cs-CZ" altLang="de-DE" sz="12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	Konfiskace třetiny církevního majetku, 	propůjčen za službu (</a:t>
            </a:r>
            <a:r>
              <a:rPr lang="cs-CZ" altLang="de-DE" sz="12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feudum</a:t>
            </a: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), počátek 	západoevropského lenního institutu 	(</a:t>
            </a:r>
            <a:r>
              <a:rPr lang="cs-CZ" altLang="de-DE" sz="1200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fidelitas</a:t>
            </a:r>
            <a:r>
              <a:rPr lang="cs-CZ" altLang="de-DE" sz="12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, felonie, </a:t>
            </a:r>
            <a:r>
              <a:rPr lang="cs-CZ" altLang="de-DE" sz="1200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homagium</a:t>
            </a: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) </a:t>
            </a:r>
          </a:p>
          <a:p>
            <a:pPr eaLnBrk="1" hangingPunct="1">
              <a:defRPr/>
            </a:pPr>
            <a:endParaRPr lang="cs-CZ" altLang="de-DE" sz="12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cs-CZ" altLang="de-DE" sz="12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743–751 	</a:t>
            </a:r>
            <a:r>
              <a:rPr lang="cs-CZ" altLang="de-DE" sz="12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Pipin III. Krátký</a:t>
            </a: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751 	Remeš: „</a:t>
            </a:r>
            <a:r>
              <a:rPr lang="cs-CZ" altLang="de-DE" sz="12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dei </a:t>
            </a:r>
            <a:r>
              <a:rPr lang="cs-CZ" altLang="de-DE" sz="1200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gratia</a:t>
            </a:r>
            <a:r>
              <a:rPr lang="cs-CZ" altLang="de-DE" sz="12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</a:t>
            </a:r>
            <a:r>
              <a:rPr lang="cs-CZ" altLang="de-DE" sz="1200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rex</a:t>
            </a:r>
            <a:r>
              <a:rPr lang="cs-CZ" altLang="de-DE" sz="12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</a:t>
            </a:r>
            <a:r>
              <a:rPr lang="cs-CZ" altLang="de-DE" sz="1200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Francorum</a:t>
            </a: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“  </a:t>
            </a: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	Počátek charismatického království na 	Západě</a:t>
            </a:r>
          </a:p>
        </p:txBody>
      </p:sp>
      <p:sp>
        <p:nvSpPr>
          <p:cNvPr id="6" name="Obdélník 5"/>
          <p:cNvSpPr/>
          <p:nvPr/>
        </p:nvSpPr>
        <p:spPr>
          <a:xfrm>
            <a:off x="5650256" y="6125980"/>
            <a:ext cx="3335481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Sesazení posledního Merovejce (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Childericha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III.)</a:t>
            </a: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(Podle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Évariste-Vital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Luminaise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631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921284" y="1622932"/>
            <a:ext cx="3016348" cy="341632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altLang="de-DE" sz="12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Říše Karla Velikého</a:t>
            </a:r>
          </a:p>
          <a:p>
            <a:pPr eaLnBrk="1" hangingPunct="1">
              <a:defRPr/>
            </a:pPr>
            <a:r>
              <a:rPr lang="cs-CZ" altLang="de-DE" sz="12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(768/771–814)</a:t>
            </a:r>
          </a:p>
          <a:p>
            <a:pPr eaLnBrk="1" hangingPunct="1">
              <a:defRPr/>
            </a:pPr>
            <a:endParaRPr lang="cs-CZ" altLang="de-DE" sz="12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771 	† </a:t>
            </a:r>
            <a:r>
              <a:rPr lang="cs-CZ" altLang="de-DE" sz="12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Karloman</a:t>
            </a:r>
            <a:endParaRPr lang="cs-CZ" altLang="de-DE" sz="12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cs-CZ" altLang="de-DE" sz="12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774 	Italské tažení (Langobardi)</a:t>
            </a:r>
          </a:p>
          <a:p>
            <a:pPr eaLnBrk="1" hangingPunct="1">
              <a:defRPr/>
            </a:pPr>
            <a:endParaRPr lang="cs-CZ" altLang="de-DE" sz="12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778 	Tažení do Španělska</a:t>
            </a:r>
          </a:p>
          <a:p>
            <a:pPr eaLnBrk="1" hangingPunct="1">
              <a:defRPr/>
            </a:pPr>
            <a:endParaRPr lang="cs-CZ" altLang="de-DE" sz="12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779 	Počátek války se Sasy</a:t>
            </a:r>
          </a:p>
          <a:p>
            <a:pPr eaLnBrk="1" hangingPunct="1">
              <a:defRPr/>
            </a:pPr>
            <a:endParaRPr lang="cs-CZ" altLang="de-DE" sz="12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788 	Proces Bavoři (</a:t>
            </a:r>
            <a:r>
              <a:rPr lang="cs-CZ" altLang="de-DE" sz="12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Tassilo</a:t>
            </a: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III.)</a:t>
            </a:r>
          </a:p>
          <a:p>
            <a:pPr eaLnBrk="1" hangingPunct="1">
              <a:defRPr/>
            </a:pPr>
            <a:endParaRPr lang="cs-CZ" altLang="de-DE" sz="12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791–796 	Tažení do Panonie (Avaři)</a:t>
            </a:r>
          </a:p>
          <a:p>
            <a:pPr eaLnBrk="1" hangingPunct="1">
              <a:defRPr/>
            </a:pPr>
            <a:endParaRPr lang="cs-CZ" altLang="de-DE" sz="12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800	Císařská korunovace</a:t>
            </a:r>
          </a:p>
          <a:p>
            <a:pPr eaLnBrk="1" hangingPunct="1">
              <a:defRPr/>
            </a:pPr>
            <a:endParaRPr lang="cs-CZ" altLang="de-DE" sz="12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805–806 	Tažení do Čech</a:t>
            </a:r>
          </a:p>
        </p:txBody>
      </p:sp>
    </p:spTree>
    <p:extLst>
      <p:ext uri="{BB962C8B-B14F-4D97-AF65-F5344CB8AC3E}">
        <p14:creationId xmlns:p14="http://schemas.microsoft.com/office/powerpoint/2010/main" val="2322237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4345525" y="1365213"/>
            <a:ext cx="2665828" cy="304698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altLang="de-DE" sz="12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Karolínská renesance:</a:t>
            </a:r>
          </a:p>
          <a:p>
            <a:pPr eaLnBrk="1" hangingPunct="1">
              <a:defRPr/>
            </a:pPr>
            <a:endParaRPr lang="cs-CZ" altLang="de-DE" sz="12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Písmo (karolínská minuskula)</a:t>
            </a:r>
          </a:p>
          <a:p>
            <a:pPr eaLnBrk="1" hangingPunct="1">
              <a:defRPr/>
            </a:pPr>
            <a:endParaRPr lang="cs-CZ" altLang="de-DE" sz="12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Reforma vzdělávání (kapituly)</a:t>
            </a:r>
          </a:p>
          <a:p>
            <a:pPr eaLnBrk="1" hangingPunct="1">
              <a:defRPr/>
            </a:pPr>
            <a:endParaRPr lang="cs-CZ" altLang="de-DE" sz="12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Správa (hrabství)</a:t>
            </a:r>
          </a:p>
          <a:p>
            <a:pPr eaLnBrk="1" hangingPunct="1">
              <a:defRPr/>
            </a:pPr>
            <a:endParaRPr lang="cs-CZ" altLang="de-DE" sz="12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Právo (paralelní výkon práva)</a:t>
            </a:r>
          </a:p>
          <a:p>
            <a:pPr eaLnBrk="1" hangingPunct="1">
              <a:defRPr/>
            </a:pPr>
            <a:endParaRPr lang="cs-CZ" altLang="de-DE" sz="12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Mince (karolínská marka, denáry)</a:t>
            </a:r>
          </a:p>
          <a:p>
            <a:pPr eaLnBrk="1" hangingPunct="1">
              <a:defRPr/>
            </a:pPr>
            <a:endParaRPr lang="cs-CZ" altLang="de-DE" sz="12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Míry a váhy (sjednocení)</a:t>
            </a:r>
          </a:p>
          <a:p>
            <a:pPr eaLnBrk="1" hangingPunct="1">
              <a:defRPr/>
            </a:pPr>
            <a:endParaRPr lang="cs-CZ" altLang="de-DE" sz="12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Obnova dálkových cest</a:t>
            </a: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(</a:t>
            </a:r>
            <a:r>
              <a:rPr lang="cs-CZ" altLang="de-DE" sz="1200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fossa</a:t>
            </a:r>
            <a:r>
              <a:rPr lang="cs-CZ" altLang="de-DE" sz="1200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Carolina</a:t>
            </a: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87501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9510798" y="4712682"/>
            <a:ext cx="2532184" cy="830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altLang="de-DE" sz="12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Cáchy:</a:t>
            </a:r>
          </a:p>
          <a:p>
            <a:pPr eaLnBrk="1" hangingPunct="1">
              <a:defRPr/>
            </a:pPr>
            <a:endParaRPr lang="cs-CZ" altLang="de-DE" sz="12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Dvorská kaple</a:t>
            </a:r>
          </a:p>
          <a:p>
            <a:pPr eaLnBrk="1" hangingPunct="1">
              <a:defRPr/>
            </a:pPr>
            <a:r>
              <a:rPr lang="cs-CZ" altLang="de-DE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Mocenský a sakrální střed impéria</a:t>
            </a:r>
          </a:p>
        </p:txBody>
      </p:sp>
    </p:spTree>
    <p:extLst>
      <p:ext uri="{BB962C8B-B14F-4D97-AF65-F5344CB8AC3E}">
        <p14:creationId xmlns:p14="http://schemas.microsoft.com/office/powerpoint/2010/main" val="2232978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313006" y="758351"/>
            <a:ext cx="2764302" cy="64633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altLang="de-DE" sz="12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843</a:t>
            </a:r>
          </a:p>
          <a:p>
            <a:pPr eaLnBrk="1" hangingPunct="1">
              <a:defRPr/>
            </a:pPr>
            <a:r>
              <a:rPr lang="cs-CZ" altLang="de-DE" sz="12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Verdunská smlouva</a:t>
            </a:r>
          </a:p>
          <a:p>
            <a:pPr eaLnBrk="1" hangingPunct="1">
              <a:defRPr/>
            </a:pPr>
            <a:r>
              <a:rPr lang="cs-CZ" altLang="de-DE" sz="12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(Karel Holý, Lothar, Ludvík Němec)</a:t>
            </a:r>
          </a:p>
        </p:txBody>
      </p:sp>
      <p:sp>
        <p:nvSpPr>
          <p:cNvPr id="6" name="Obdélník 5"/>
          <p:cNvSpPr/>
          <p:nvPr/>
        </p:nvSpPr>
        <p:spPr>
          <a:xfrm>
            <a:off x="5900519" y="758350"/>
            <a:ext cx="2328202" cy="64633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altLang="de-DE" sz="12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870</a:t>
            </a:r>
          </a:p>
          <a:p>
            <a:pPr eaLnBrk="1" hangingPunct="1">
              <a:defRPr/>
            </a:pPr>
            <a:r>
              <a:rPr lang="cs-CZ" altLang="de-DE" sz="12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Smlouva z </a:t>
            </a:r>
            <a:r>
              <a:rPr lang="cs-CZ" altLang="de-DE" sz="12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Meersenu</a:t>
            </a:r>
            <a:endParaRPr lang="cs-CZ" altLang="de-DE" sz="12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cs-CZ" altLang="de-DE" sz="12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(Karel Holý, Ludvík Němec)</a:t>
            </a:r>
          </a:p>
        </p:txBody>
      </p:sp>
    </p:spTree>
    <p:extLst>
      <p:ext uri="{BB962C8B-B14F-4D97-AF65-F5344CB8AC3E}">
        <p14:creationId xmlns:p14="http://schemas.microsoft.com/office/powerpoint/2010/main" val="422816116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270</Words>
  <Application>Microsoft Office PowerPoint</Application>
  <PresentationFormat>Širokoúhlá obrazovka</PresentationFormat>
  <Paragraphs>70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271</cp:revision>
  <cp:lastPrinted>2019-10-16T06:26:31Z</cp:lastPrinted>
  <dcterms:created xsi:type="dcterms:W3CDTF">2019-09-26T11:11:15Z</dcterms:created>
  <dcterms:modified xsi:type="dcterms:W3CDTF">2024-03-11T08:54:48Z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