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436" r:id="rId5"/>
    <p:sldId id="437" r:id="rId6"/>
    <p:sldId id="439" r:id="rId7"/>
    <p:sldId id="446" r:id="rId8"/>
    <p:sldId id="440" r:id="rId9"/>
    <p:sldId id="442" r:id="rId10"/>
    <p:sldId id="444" r:id="rId11"/>
    <p:sldId id="445" r:id="rId12"/>
    <p:sldId id="447" r:id="rId13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2BCB1-10AA-4C14-8D56-716F9508FEDA}" v="7" dt="2021-04-29T06:28:59.0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0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20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4012BCB1-10AA-4C14-8D56-716F9508FEDA}"/>
    <pc:docChg chg="custSel delSld modSld">
      <pc:chgData name="Martin Wihoda" userId="58322e09a6bf6d7c" providerId="LiveId" clId="{4012BCB1-10AA-4C14-8D56-716F9508FEDA}" dt="2021-04-29T06:29:27.761" v="212" actId="20577"/>
      <pc:docMkLst>
        <pc:docMk/>
      </pc:docMkLst>
      <pc:sldChg chg="modSp mod">
        <pc:chgData name="Martin Wihoda" userId="58322e09a6bf6d7c" providerId="LiveId" clId="{4012BCB1-10AA-4C14-8D56-716F9508FEDA}" dt="2021-04-28T06:46:05.909" v="4" actId="20577"/>
        <pc:sldMkLst>
          <pc:docMk/>
          <pc:sldMk cId="3295407149" sldId="436"/>
        </pc:sldMkLst>
        <pc:spChg chg="mod">
          <ac:chgData name="Martin Wihoda" userId="58322e09a6bf6d7c" providerId="LiveId" clId="{4012BCB1-10AA-4C14-8D56-716F9508FEDA}" dt="2021-04-28T06:46:05.909" v="4" actId="20577"/>
          <ac:spMkLst>
            <pc:docMk/>
            <pc:sldMk cId="3295407149" sldId="436"/>
            <ac:spMk id="3" creationId="{00000000-0000-0000-0000-000000000000}"/>
          </ac:spMkLst>
        </pc:spChg>
      </pc:sldChg>
      <pc:sldChg chg="modSp mod">
        <pc:chgData name="Martin Wihoda" userId="58322e09a6bf6d7c" providerId="LiveId" clId="{4012BCB1-10AA-4C14-8D56-716F9508FEDA}" dt="2021-04-28T06:47:42.592" v="172" actId="1076"/>
        <pc:sldMkLst>
          <pc:docMk/>
          <pc:sldMk cId="2336082588" sldId="437"/>
        </pc:sldMkLst>
        <pc:spChg chg="mod">
          <ac:chgData name="Martin Wihoda" userId="58322e09a6bf6d7c" providerId="LiveId" clId="{4012BCB1-10AA-4C14-8D56-716F9508FEDA}" dt="2021-04-28T06:47:42.592" v="172" actId="1076"/>
          <ac:spMkLst>
            <pc:docMk/>
            <pc:sldMk cId="2336082588" sldId="437"/>
            <ac:spMk id="4" creationId="{00000000-0000-0000-0000-000000000000}"/>
          </ac:spMkLst>
        </pc:spChg>
      </pc:sldChg>
      <pc:sldChg chg="addSp modSp del mod">
        <pc:chgData name="Martin Wihoda" userId="58322e09a6bf6d7c" providerId="LiveId" clId="{4012BCB1-10AA-4C14-8D56-716F9508FEDA}" dt="2021-04-29T06:24:37.305" v="203" actId="2696"/>
        <pc:sldMkLst>
          <pc:docMk/>
          <pc:sldMk cId="3603449901" sldId="438"/>
        </pc:sldMkLst>
        <pc:spChg chg="mod">
          <ac:chgData name="Martin Wihoda" userId="58322e09a6bf6d7c" providerId="LiveId" clId="{4012BCB1-10AA-4C14-8D56-716F9508FEDA}" dt="2021-04-28T06:48:13.887" v="189" actId="20577"/>
          <ac:spMkLst>
            <pc:docMk/>
            <pc:sldMk cId="3603449901" sldId="438"/>
            <ac:spMk id="5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16.088" v="200"/>
          <ac:spMkLst>
            <pc:docMk/>
            <pc:sldMk cId="3603449901" sldId="438"/>
            <ac:spMk id="6" creationId="{A2419B1F-9307-4B92-B17B-D639A3E09C9F}"/>
          </ac:spMkLst>
        </pc:spChg>
        <pc:picChg chg="mod">
          <ac:chgData name="Martin Wihoda" userId="58322e09a6bf6d7c" providerId="LiveId" clId="{4012BCB1-10AA-4C14-8D56-716F9508FEDA}" dt="2021-04-29T06:23:52.174" v="197" actId="1076"/>
          <ac:picMkLst>
            <pc:docMk/>
            <pc:sldMk cId="3603449901" sldId="438"/>
            <ac:picMk id="4" creationId="{00000000-0000-0000-0000-000000000000}"/>
          </ac:picMkLst>
        </pc:picChg>
      </pc:sldChg>
      <pc:sldChg chg="addSp modSp mod">
        <pc:chgData name="Martin Wihoda" userId="58322e09a6bf6d7c" providerId="LiveId" clId="{4012BCB1-10AA-4C14-8D56-716F9508FEDA}" dt="2021-04-29T06:24:30.519" v="202" actId="1076"/>
        <pc:sldMkLst>
          <pc:docMk/>
          <pc:sldMk cId="1739913436" sldId="439"/>
        </pc:sldMkLst>
        <pc:spChg chg="mod">
          <ac:chgData name="Martin Wihoda" userId="58322e09a6bf6d7c" providerId="LiveId" clId="{4012BCB1-10AA-4C14-8D56-716F9508FEDA}" dt="2021-04-29T06:23:46.813" v="196" actId="207"/>
          <ac:spMkLst>
            <pc:docMk/>
            <pc:sldMk cId="1739913436" sldId="439"/>
            <ac:spMk id="3" creationId="{00000000-0000-0000-0000-000000000000}"/>
          </ac:spMkLst>
        </pc:spChg>
        <pc:spChg chg="add mod">
          <ac:chgData name="Martin Wihoda" userId="58322e09a6bf6d7c" providerId="LiveId" clId="{4012BCB1-10AA-4C14-8D56-716F9508FEDA}" dt="2021-04-29T06:24:30.519" v="202" actId="1076"/>
          <ac:spMkLst>
            <pc:docMk/>
            <pc:sldMk cId="1739913436" sldId="439"/>
            <ac:spMk id="5" creationId="{A72CA988-5290-40EA-A08B-CC13374AA61C}"/>
          </ac:spMkLst>
        </pc:spChg>
        <pc:picChg chg="add mod">
          <ac:chgData name="Martin Wihoda" userId="58322e09a6bf6d7c" providerId="LiveId" clId="{4012BCB1-10AA-4C14-8D56-716F9508FEDA}" dt="2021-04-29T06:24:05.107" v="199" actId="1076"/>
          <ac:picMkLst>
            <pc:docMk/>
            <pc:sldMk cId="1739913436" sldId="439"/>
            <ac:picMk id="4" creationId="{D6553011-98D6-4AFA-A894-F091A7CEAFA0}"/>
          </ac:picMkLst>
        </pc:picChg>
      </pc:sldChg>
      <pc:sldChg chg="modSp mod">
        <pc:chgData name="Martin Wihoda" userId="58322e09a6bf6d7c" providerId="LiveId" clId="{4012BCB1-10AA-4C14-8D56-716F9508FEDA}" dt="2021-04-29T06:29:27.761" v="212" actId="20577"/>
        <pc:sldMkLst>
          <pc:docMk/>
          <pc:sldMk cId="3803359198" sldId="440"/>
        </pc:sldMkLst>
        <pc:spChg chg="mod">
          <ac:chgData name="Martin Wihoda" userId="58322e09a6bf6d7c" providerId="LiveId" clId="{4012BCB1-10AA-4C14-8D56-716F9508FEDA}" dt="2021-04-29T06:29:27.761" v="212" actId="20577"/>
          <ac:spMkLst>
            <pc:docMk/>
            <pc:sldMk cId="3803359198" sldId="440"/>
            <ac:spMk id="4" creationId="{00000000-0000-0000-0000-000000000000}"/>
          </ac:spMkLst>
        </pc:spChg>
        <pc:spChg chg="mod">
          <ac:chgData name="Martin Wihoda" userId="58322e09a6bf6d7c" providerId="LiveId" clId="{4012BCB1-10AA-4C14-8D56-716F9508FEDA}" dt="2021-04-28T06:48:31.430" v="191" actId="1076"/>
          <ac:spMkLst>
            <pc:docMk/>
            <pc:sldMk cId="3803359198" sldId="440"/>
            <ac:spMk id="5" creationId="{00000000-0000-0000-0000-000000000000}"/>
          </ac:spMkLst>
        </pc:spChg>
        <pc:picChg chg="mod">
          <ac:chgData name="Martin Wihoda" userId="58322e09a6bf6d7c" providerId="LiveId" clId="{4012BCB1-10AA-4C14-8D56-716F9508FEDA}" dt="2021-04-28T06:48:26.172" v="190" actId="14100"/>
          <ac:picMkLst>
            <pc:docMk/>
            <pc:sldMk cId="3803359198" sldId="440"/>
            <ac:picMk id="3" creationId="{00000000-0000-0000-0000-000000000000}"/>
          </ac:picMkLst>
        </pc:picChg>
      </pc:sldChg>
      <pc:sldChg chg="modSp mod">
        <pc:chgData name="Martin Wihoda" userId="58322e09a6bf6d7c" providerId="LiveId" clId="{4012BCB1-10AA-4C14-8D56-716F9508FEDA}" dt="2021-04-29T06:29:03.193" v="205" actId="1076"/>
        <pc:sldMkLst>
          <pc:docMk/>
          <pc:sldMk cId="3125076705" sldId="444"/>
        </pc:sldMkLst>
        <pc:spChg chg="mod">
          <ac:chgData name="Martin Wihoda" userId="58322e09a6bf6d7c" providerId="LiveId" clId="{4012BCB1-10AA-4C14-8D56-716F9508FEDA}" dt="2021-04-29T06:29:03.193" v="205" actId="1076"/>
          <ac:spMkLst>
            <pc:docMk/>
            <pc:sldMk cId="3125076705" sldId="444"/>
            <ac:spMk id="6" creationId="{00000000-0000-0000-0000-000000000000}"/>
          </ac:spMkLst>
        </pc:spChg>
        <pc:picChg chg="mod">
          <ac:chgData name="Martin Wihoda" userId="58322e09a6bf6d7c" providerId="LiveId" clId="{4012BCB1-10AA-4C14-8D56-716F9508FEDA}" dt="2021-04-29T06:28:59.061" v="204" actId="14100"/>
          <ac:picMkLst>
            <pc:docMk/>
            <pc:sldMk cId="3125076705" sldId="444"/>
            <ac:picMk id="5" creationId="{00000000-0000-0000-0000-000000000000}"/>
          </ac:picMkLst>
        </pc:picChg>
      </pc:sldChg>
    </pc:docChg>
  </pc:docChgLst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701426D-ED6A-44AF-98A2-02FD345386CC}"/>
              </a:ext>
            </a:extLst>
          </p:cNvPr>
          <p:cNvSpPr/>
          <p:nvPr/>
        </p:nvSpPr>
        <p:spPr>
          <a:xfrm>
            <a:off x="3464859" y="933763"/>
            <a:ext cx="2229024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Svět křížových výprav:</a:t>
            </a:r>
          </a:p>
        </p:txBody>
      </p:sp>
      <p:sp>
        <p:nvSpPr>
          <p:cNvPr id="3" name="Obdélník 2"/>
          <p:cNvSpPr/>
          <p:nvPr/>
        </p:nvSpPr>
        <p:spPr>
          <a:xfrm>
            <a:off x="7806060" y="793086"/>
            <a:ext cx="3544808" cy="501675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terminologie: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Křižák/křížová výprava:</a:t>
            </a:r>
          </a:p>
          <a:p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Peregrinatio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Peregrinus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Crucesignatus</a:t>
            </a:r>
            <a:endParaRPr lang="cs-CZ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Zeměpisný obzor: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Svatá země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Pyrenejský poloostrov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reconquista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Slované v Pobaltí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Prusové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Albigenští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Husité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Turci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Nacisté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1745" y="872896"/>
            <a:ext cx="3559964" cy="42780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Prolog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(1071–1095)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Spory mezi šíity a sunity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Seldžučtí</a:t>
            </a:r>
            <a:r>
              <a:rPr lang="cs-CZ" altLang="de-DE" sz="1600" dirty="0">
                <a:latin typeface="Times New Roman" panose="02020603050405020304" pitchFamily="18" charset="0"/>
              </a:rPr>
              <a:t> Turci se hlásí k sunitské větvi)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</a:t>
            </a:r>
            <a:r>
              <a:rPr lang="cs-CZ" altLang="de-DE" sz="1600" dirty="0" err="1">
                <a:latin typeface="Times New Roman" panose="02020603050405020304" pitchFamily="18" charset="0"/>
              </a:rPr>
              <a:t>Kilitsch</a:t>
            </a:r>
            <a:r>
              <a:rPr lang="cs-CZ" altLang="de-DE" sz="1600" dirty="0">
                <a:latin typeface="Times New Roman" panose="02020603050405020304" pitchFamily="18" charset="0"/>
              </a:rPr>
              <a:t> Alp-</a:t>
            </a:r>
            <a:r>
              <a:rPr lang="cs-CZ" altLang="de-DE" sz="1600" dirty="0" err="1">
                <a:latin typeface="Times New Roman" panose="02020603050405020304" pitchFamily="18" charset="0"/>
              </a:rPr>
              <a:t>Arslan</a:t>
            </a:r>
            <a:r>
              <a:rPr lang="cs-CZ" altLang="de-DE" sz="1600" dirty="0">
                <a:latin typeface="Times New Roman" panose="02020603050405020304" pitchFamily="18" charset="0"/>
              </a:rPr>
              <a:t> vyhlásil tažení do Egypta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Požádal císaře Romana IV. o volný průchod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Roman IV. odmítl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Bitva u </a:t>
            </a:r>
            <a:r>
              <a:rPr lang="cs-CZ" altLang="de-DE" sz="1600" dirty="0" err="1">
                <a:latin typeface="Times New Roman" panose="02020603050405020304" pitchFamily="18" charset="0"/>
              </a:rPr>
              <a:t>Mantzikertu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Vnitřní spory v byzantské říši </a:t>
            </a: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Maloasijské provincie se dostaly pod vliv </a:t>
            </a:r>
            <a:r>
              <a:rPr lang="cs-CZ" altLang="de-DE" sz="1600" dirty="0" err="1">
                <a:latin typeface="Times New Roman" panose="02020603050405020304" pitchFamily="18" charset="0"/>
              </a:rPr>
              <a:t>seldžuckých</a:t>
            </a:r>
            <a:r>
              <a:rPr lang="cs-CZ" altLang="de-DE" sz="1600" dirty="0">
                <a:latin typeface="Times New Roman" panose="02020603050405020304" pitchFamily="18" charset="0"/>
              </a:rPr>
              <a:t> Turků</a:t>
            </a:r>
          </a:p>
        </p:txBody>
      </p:sp>
    </p:spTree>
    <p:extLst>
      <p:ext uri="{BB962C8B-B14F-4D97-AF65-F5344CB8AC3E}">
        <p14:creationId xmlns:p14="http://schemas.microsoft.com/office/powerpoint/2010/main" val="2336082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1"/>
          <p:cNvSpPr>
            <a:spLocks noChangeArrowheads="1"/>
          </p:cNvSpPr>
          <p:nvPr/>
        </p:nvSpPr>
        <p:spPr bwMode="auto">
          <a:xfrm>
            <a:off x="459939" y="374650"/>
            <a:ext cx="6256547" cy="63709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Fulcheri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Carnotensi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Historia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Hierosolymitana</a:t>
            </a:r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(1095-1127)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Ed. H. </a:t>
            </a:r>
            <a:r>
              <a:rPr lang="cs-CZ" alt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Hagenmeyer</a:t>
            </a: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Heidelberg 1913, s. 130–138.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pluribus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competenter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dispositis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cuncti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adsistentes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clerus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gratias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agendo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domni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Urbani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voluntarie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adspiraverunt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fideli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pollicitatione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decreta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bene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tenenda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confitmaverunt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ilico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non minus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tribulationis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sed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pessimus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latero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mundi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climate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Christianitati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obesse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adiecit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inquiens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quoniam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filii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Dei, si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pacem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vos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tenedem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ecclesiaeiura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conservanda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fideliter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sustentare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virilius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polliciti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exstat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pretium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insuper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quoddam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negotium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evstrum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emendatione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deifica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nuper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vegetati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probitatis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vestrae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valitudinem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versetis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Necesse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quatinus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confratribus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vestris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Orinetali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plaga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conversantibus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auxilio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vestro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saepe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acclamato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indigis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accelerato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itinere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succurratis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Invaserunt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enim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sicuti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plerisque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vestrum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dictum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mare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Mediterraneum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scilicet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Brachium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S. Georgii, Turci,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Persica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apud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Romaniae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fines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terras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Christianorum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magisque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occupando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lite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bellica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septuplicata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victos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superaverunt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ocidendo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vel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captivando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ecclesias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subvertendo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vastando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sic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aliquandiu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quiete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siveritis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latius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fideles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supergredientur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re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supplici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hortor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non ego, sed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Dominus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cunctis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cuiuslibet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peditibus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pauperibus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edicti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frequenti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vos, Christi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praecones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suadeatis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id genus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nequam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regionibus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nostrorum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exterminandum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tempestive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Christicolis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opitulari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satagant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Praesentibus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absentibus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mando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imperat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Cunctis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autem </a:t>
            </a:r>
            <a:r>
              <a:rPr lang="cs-CZ" altLang="cs-CZ" sz="1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illuc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euntibus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si aut </a:t>
            </a:r>
            <a:r>
              <a:rPr lang="cs-CZ" altLang="cs-CZ" sz="1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gradiendo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aut </a:t>
            </a:r>
            <a:r>
              <a:rPr lang="cs-CZ" altLang="cs-CZ" sz="1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transferando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sive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paganos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dimicando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morte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praepeditam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finerint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b="1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remissio</a:t>
            </a:r>
            <a:r>
              <a:rPr lang="cs-CZ" altLang="cs-CZ" sz="12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peccatorum</a:t>
            </a:r>
            <a:r>
              <a:rPr lang="cs-CZ" altLang="cs-CZ" sz="12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praesens</a:t>
            </a:r>
            <a:r>
              <a:rPr lang="cs-CZ" altLang="cs-CZ" sz="1200" b="1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b="1" i="1" dirty="0" err="1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aderit</a:t>
            </a:r>
            <a:r>
              <a:rPr lang="cs-CZ" altLang="cs-CZ" sz="12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ituris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adnuo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dono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investitus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dedecus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spreta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degener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daemonum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ancilla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gentem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omnipotentis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Dei fide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praeditam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Christi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nomine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fulgidam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superaverit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improperia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vobis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ipso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Domino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imputabuntur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iuveritis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professione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Christiana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censetur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sicut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vos 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Procedant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inquit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infideles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pugnam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incipi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dignam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trophaeo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explendam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abusive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privatum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certamen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fideles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etiam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consuescebant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distendere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quondam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Christi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milites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dudum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exstiterunt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raptores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iure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barbaros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pugnent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adversus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fratres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consaguineos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dimicabant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aeterna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praemia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nanciscantur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dudum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paucis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mercennarii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duplici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laborent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qui ad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detrimentum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animae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fatigabant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Quinimmo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tristes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pauperes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illic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laeti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locupletes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hic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inimici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Domini,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illic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amici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eius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erunt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Ituris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autem mora non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differat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sed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propriis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locatis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sumptibusque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collectis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cessante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bruma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vernoque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sequente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Domino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praevio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tramitem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acriter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intrent</a:t>
            </a:r>
            <a:r>
              <a:rPr lang="cs-CZ" alt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72CA988-5290-40EA-A08B-CC13374AA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6468" y="382012"/>
            <a:ext cx="4014240" cy="30469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 err="1">
                <a:latin typeface="Times New Roman" panose="02020603050405020304" pitchFamily="18" charset="0"/>
              </a:rPr>
              <a:t>Clermont</a:t>
            </a:r>
            <a:r>
              <a:rPr lang="cs-CZ" altLang="de-DE" sz="1600" b="1" dirty="0">
                <a:latin typeface="Times New Roman" panose="02020603050405020304" pitchFamily="18" charset="0"/>
              </a:rPr>
              <a:t> 1095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1071–1091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Válka v Byzanci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Alexios I. </a:t>
            </a:r>
            <a:r>
              <a:rPr lang="cs-CZ" altLang="de-DE" sz="1600" dirty="0" err="1">
                <a:latin typeface="Times New Roman" panose="02020603050405020304" pitchFamily="18" charset="0"/>
              </a:rPr>
              <a:t>Komnenos</a:t>
            </a:r>
            <a:r>
              <a:rPr lang="cs-CZ" altLang="de-DE" sz="1600" dirty="0">
                <a:latin typeface="Times New Roman" panose="02020603050405020304" pitchFamily="18" charset="0"/>
              </a:rPr>
              <a:t> požádal papeže o pomoc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1089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Jednání s Urbanem II. o církevní unii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1095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Koncil v </a:t>
            </a:r>
            <a:r>
              <a:rPr lang="cs-CZ" altLang="de-DE" sz="1600" dirty="0" err="1">
                <a:latin typeface="Times New Roman" panose="02020603050405020304" pitchFamily="18" charset="0"/>
              </a:rPr>
              <a:t>Piacenze</a:t>
            </a:r>
            <a:r>
              <a:rPr lang="cs-CZ" altLang="de-DE" sz="1600" dirty="0">
                <a:latin typeface="Times New Roman" panose="02020603050405020304" pitchFamily="18" charset="0"/>
              </a:rPr>
              <a:t> (březen)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Koncil v </a:t>
            </a:r>
            <a:r>
              <a:rPr lang="cs-CZ" altLang="de-DE" sz="1600" dirty="0" err="1">
                <a:latin typeface="Times New Roman" panose="02020603050405020304" pitchFamily="18" charset="0"/>
              </a:rPr>
              <a:t>Clermontu</a:t>
            </a:r>
            <a:r>
              <a:rPr lang="cs-CZ" altLang="de-DE" sz="1600" dirty="0">
                <a:latin typeface="Times New Roman" panose="02020603050405020304" pitchFamily="18" charset="0"/>
              </a:rPr>
              <a:t> (listopad)</a:t>
            </a:r>
          </a:p>
        </p:txBody>
      </p:sp>
    </p:spTree>
    <p:extLst>
      <p:ext uri="{BB962C8B-B14F-4D97-AF65-F5344CB8AC3E}">
        <p14:creationId xmlns:p14="http://schemas.microsoft.com/office/powerpoint/2010/main" val="173991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D67983E2-D598-4A38-A1F9-08FE6BAC8F7E}"/>
              </a:ext>
            </a:extLst>
          </p:cNvPr>
          <p:cNvSpPr/>
          <p:nvPr/>
        </p:nvSpPr>
        <p:spPr>
          <a:xfrm>
            <a:off x="5322861" y="369278"/>
            <a:ext cx="2449540" cy="35394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1096:</a:t>
            </a:r>
          </a:p>
          <a:p>
            <a:r>
              <a:rPr lang="cs-CZ" altLang="de-DE" sz="1600" b="1" dirty="0">
                <a:latin typeface="Times New Roman" panose="02020603050405020304" pitchFamily="18" charset="0"/>
              </a:rPr>
              <a:t>Tažení chudiny</a:t>
            </a:r>
          </a:p>
          <a:p>
            <a:r>
              <a:rPr lang="cs-CZ" altLang="de-DE" sz="1600" i="1" dirty="0">
                <a:latin typeface="Times New Roman" panose="02020603050405020304" pitchFamily="18" charset="0"/>
              </a:rPr>
              <a:t>Petr Poustevník </a:t>
            </a:r>
          </a:p>
          <a:p>
            <a:r>
              <a:rPr lang="cs-CZ" altLang="de-DE" sz="1600" i="1" dirty="0">
                <a:latin typeface="Times New Roman" panose="02020603050405020304" pitchFamily="18" charset="0"/>
              </a:rPr>
              <a:t>Valter Bezzemek</a:t>
            </a:r>
          </a:p>
          <a:p>
            <a:r>
              <a:rPr lang="cs-CZ" altLang="de-DE" sz="1600" i="1" dirty="0" err="1">
                <a:latin typeface="Times New Roman" panose="02020603050405020304" pitchFamily="18" charset="0"/>
              </a:rPr>
              <a:t>Volkmar</a:t>
            </a:r>
            <a:endParaRPr lang="cs-CZ" altLang="de-DE" sz="1600" i="1" dirty="0">
              <a:latin typeface="Times New Roman" panose="02020603050405020304" pitchFamily="18" charset="0"/>
            </a:endParaRPr>
          </a:p>
          <a:p>
            <a:endParaRPr lang="cs-CZ" altLang="de-DE" sz="1600" b="1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Židovské pogromy v Porýní 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Pomohaní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Uhry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>
                <a:latin typeface="Times New Roman" panose="02020603050405020304" pitchFamily="18" charset="0"/>
              </a:rPr>
              <a:t>Byzanc</a:t>
            </a:r>
          </a:p>
          <a:p>
            <a:endParaRPr lang="cs-CZ" altLang="de-DE" sz="1600" dirty="0">
              <a:latin typeface="Times New Roman" panose="02020603050405020304" pitchFamily="18" charset="0"/>
            </a:endParaRPr>
          </a:p>
          <a:p>
            <a:r>
              <a:rPr lang="cs-CZ" altLang="de-DE" sz="1600" dirty="0" err="1">
                <a:latin typeface="Times New Roman" panose="02020603050405020304" pitchFamily="18" charset="0"/>
              </a:rPr>
              <a:t>Kibotos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39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47675" y="785813"/>
            <a:ext cx="1705403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Urození účastníci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89124" y="1669826"/>
            <a:ext cx="2436202" cy="42780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Flandry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Gottfried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Bouillonu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 err="1">
                <a:latin typeface="Times New Roman" panose="02020603050405020304" pitchFamily="18" charset="0"/>
              </a:rPr>
              <a:t>Balduin</a:t>
            </a:r>
            <a:r>
              <a:rPr lang="cs-CZ" altLang="de-DE" sz="1600" dirty="0">
                <a:latin typeface="Times New Roman" panose="02020603050405020304" pitchFamily="18" charset="0"/>
              </a:rPr>
              <a:t>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Bouillonu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Francie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Hugo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Vermandois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Normandie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Robert z Normandie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Štěpán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Blois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Provence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Raimund ze St. </a:t>
            </a:r>
            <a:r>
              <a:rPr lang="cs-CZ" altLang="de-DE" sz="1600" dirty="0" err="1">
                <a:latin typeface="Times New Roman" panose="02020603050405020304" pitchFamily="18" charset="0"/>
              </a:rPr>
              <a:t>Gilles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i="1" dirty="0">
                <a:latin typeface="Times New Roman" panose="02020603050405020304" pitchFamily="18" charset="0"/>
              </a:rPr>
              <a:t>Itálie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 err="1">
                <a:latin typeface="Times New Roman" panose="02020603050405020304" pitchFamily="18" charset="0"/>
              </a:rPr>
              <a:t>Bohemund</a:t>
            </a:r>
            <a:r>
              <a:rPr lang="cs-CZ" altLang="de-DE" sz="1600" dirty="0">
                <a:latin typeface="Times New Roman" panose="02020603050405020304" pitchFamily="18" charset="0"/>
              </a:rPr>
              <a:t> z Tarentu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 err="1">
                <a:latin typeface="Times New Roman" panose="02020603050405020304" pitchFamily="18" charset="0"/>
              </a:rPr>
              <a:t>Tankred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359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"/>
          <p:cNvSpPr>
            <a:spLocks noChangeArrowheads="1"/>
          </p:cNvSpPr>
          <p:nvPr/>
        </p:nvSpPr>
        <p:spPr bwMode="auto">
          <a:xfrm>
            <a:off x="386861" y="3188059"/>
            <a:ext cx="2630365" cy="32932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Konstantinopol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Červen 1096 – květen 1097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Lidové houfy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Přesunuty do tábora </a:t>
            </a:r>
            <a:r>
              <a:rPr lang="cs-CZ" altLang="de-DE" sz="1600" dirty="0" err="1">
                <a:latin typeface="Times New Roman" panose="02020603050405020304" pitchFamily="18" charset="0"/>
              </a:rPr>
              <a:t>Kibotos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Rytířské družiny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Alexios I. </a:t>
            </a:r>
            <a:r>
              <a:rPr lang="cs-CZ" altLang="de-DE" sz="1600" dirty="0" err="1">
                <a:latin typeface="Times New Roman" panose="02020603050405020304" pitchFamily="18" charset="0"/>
              </a:rPr>
              <a:t>Komnenos</a:t>
            </a:r>
            <a:r>
              <a:rPr lang="cs-CZ" altLang="de-DE" sz="1600" dirty="0">
                <a:latin typeface="Times New Roman" panose="02020603050405020304" pitchFamily="18" charset="0"/>
              </a:rPr>
              <a:t> vyžaduje „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lizion</a:t>
            </a:r>
            <a:r>
              <a:rPr lang="cs-CZ" altLang="de-DE" sz="1600" dirty="0">
                <a:latin typeface="Times New Roman" panose="02020603050405020304" pitchFamily="18" charset="0"/>
              </a:rPr>
              <a:t>/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lizios</a:t>
            </a:r>
            <a:r>
              <a:rPr lang="cs-CZ" altLang="de-DE" sz="1600" dirty="0">
                <a:latin typeface="Times New Roman" panose="02020603050405020304" pitchFamily="18" charset="0"/>
              </a:rPr>
              <a:t>“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Přísaha věrnost výměnou za slib budoucí odměny 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- Vytvoření válečné rady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V="1">
            <a:off x="2379215" y="2216426"/>
            <a:ext cx="1679930" cy="6146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7086844" y="1545865"/>
            <a:ext cx="1751013" cy="487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>
            <a:off x="6960780" y="3637478"/>
            <a:ext cx="1400175" cy="576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9577735" y="1504961"/>
            <a:ext cx="158729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Červenec 1097: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Bitva u </a:t>
            </a:r>
            <a:r>
              <a:rPr lang="cs-CZ" altLang="de-DE" sz="1600" dirty="0" err="1">
                <a:latin typeface="Times New Roman" panose="02020603050405020304" pitchFamily="18" charset="0"/>
              </a:rPr>
              <a:t>Dorylea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  <p:sp>
        <p:nvSpPr>
          <p:cNvPr id="13" name="Obdélník 1"/>
          <p:cNvSpPr>
            <a:spLocks noChangeArrowheads="1"/>
          </p:cNvSpPr>
          <p:nvPr/>
        </p:nvSpPr>
        <p:spPr bwMode="auto">
          <a:xfrm>
            <a:off x="4540198" y="427199"/>
            <a:ext cx="2018864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Květen 1097: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Obléhání </a:t>
            </a:r>
            <a:r>
              <a:rPr lang="cs-CZ" altLang="de-DE" sz="1600" dirty="0" err="1">
                <a:latin typeface="Times New Roman" panose="02020603050405020304" pitchFamily="18" charset="0"/>
              </a:rPr>
              <a:t>Nikáje</a:t>
            </a:r>
            <a:endParaRPr lang="cs-CZ" altLang="de-DE" sz="1600" dirty="0">
              <a:latin typeface="Times New Roman" panose="02020603050405020304" pitchFamily="18" charset="0"/>
            </a:endParaRPr>
          </a:p>
        </p:txBody>
      </p:sp>
      <p:sp>
        <p:nvSpPr>
          <p:cNvPr id="14" name="Obdélník 1"/>
          <p:cNvSpPr>
            <a:spLocks noChangeArrowheads="1"/>
          </p:cNvSpPr>
          <p:nvPr/>
        </p:nvSpPr>
        <p:spPr bwMode="auto">
          <a:xfrm>
            <a:off x="4123004" y="3793626"/>
            <a:ext cx="2630365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Říjen 1097 – červen 1098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Obléhání Antiochie:</a:t>
            </a: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670BC1A8-CD4B-4E01-AFBF-2242C53ED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0583" y="427199"/>
            <a:ext cx="259103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Tažení Malou Asií do Sýrie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(1096–1098)</a:t>
            </a:r>
          </a:p>
        </p:txBody>
      </p:sp>
    </p:spTree>
    <p:extLst>
      <p:ext uri="{BB962C8B-B14F-4D97-AF65-F5344CB8AC3E}">
        <p14:creationId xmlns:p14="http://schemas.microsoft.com/office/powerpoint/2010/main" val="601301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9791" y="694959"/>
            <a:ext cx="2606804" cy="1323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Červenec 1099: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Dobytí Jeruzaléma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 err="1">
                <a:latin typeface="Times New Roman" panose="02020603050405020304" pitchFamily="18" charset="0"/>
              </a:rPr>
              <a:t>Godefroi</a:t>
            </a:r>
            <a:r>
              <a:rPr lang="cs-CZ" altLang="de-DE" sz="1600" dirty="0">
                <a:latin typeface="Times New Roman" panose="02020603050405020304" pitchFamily="18" charset="0"/>
              </a:rPr>
              <a:t> z </a:t>
            </a:r>
            <a:r>
              <a:rPr lang="cs-CZ" altLang="de-DE" sz="1600" dirty="0" err="1">
                <a:latin typeface="Times New Roman" panose="02020603050405020304" pitchFamily="18" charset="0"/>
              </a:rPr>
              <a:t>Bouillonu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„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advocatus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Sancti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Sepulchri</a:t>
            </a:r>
            <a:r>
              <a:rPr lang="cs-CZ" altLang="de-DE" sz="1600" dirty="0">
                <a:latin typeface="Times New Roman" panose="02020603050405020304" pitchFamily="18" charset="0"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125076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38626" y="188913"/>
            <a:ext cx="2518873" cy="42780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Východní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Středomoří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„po“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b="1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1098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Hrabství </a:t>
            </a:r>
            <a:r>
              <a:rPr lang="cs-CZ" altLang="de-DE" sz="1600" dirty="0" err="1">
                <a:latin typeface="Times New Roman" panose="02020603050405020304" pitchFamily="18" charset="0"/>
              </a:rPr>
              <a:t>Edessa</a:t>
            </a: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Balduin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Vévodství Antiochie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Bohemund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1100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Jeruzalémské království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Balduin</a:t>
            </a:r>
            <a:r>
              <a:rPr lang="cs-CZ" altLang="de-DE" sz="1600" dirty="0">
                <a:latin typeface="Times New Roman" panose="02020603050405020304" pitchFamily="18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de-DE" sz="1600" dirty="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b="1" dirty="0">
                <a:latin typeface="Times New Roman" panose="02020603050405020304" pitchFamily="18" charset="0"/>
              </a:rPr>
              <a:t>1109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- Hrabství Tripolis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de-DE" sz="1600" dirty="0">
                <a:latin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</a:rPr>
              <a:t>Raimond</a:t>
            </a:r>
            <a:r>
              <a:rPr lang="cs-CZ" altLang="de-DE" sz="1600" dirty="0">
                <a:latin typeface="Times New Roman" panose="02020603050405020304" pitchFamily="18" charset="0"/>
              </a:rPr>
              <a:t> z Toulouse)</a:t>
            </a:r>
          </a:p>
        </p:txBody>
      </p:sp>
    </p:spTree>
    <p:extLst>
      <p:ext uri="{BB962C8B-B14F-4D97-AF65-F5344CB8AC3E}">
        <p14:creationId xmlns:p14="http://schemas.microsoft.com/office/powerpoint/2010/main" val="1046332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900E5480-CF90-4A11-BDC5-70245B13C6CB}"/>
              </a:ext>
            </a:extLst>
          </p:cNvPr>
          <p:cNvSpPr/>
          <p:nvPr/>
        </p:nvSpPr>
        <p:spPr>
          <a:xfrm>
            <a:off x="9225602" y="1949309"/>
            <a:ext cx="2351926" cy="338554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</a:rPr>
              <a:t>Svět „křížových“ výprav</a:t>
            </a:r>
          </a:p>
        </p:txBody>
      </p:sp>
    </p:spTree>
    <p:extLst>
      <p:ext uri="{BB962C8B-B14F-4D97-AF65-F5344CB8AC3E}">
        <p14:creationId xmlns:p14="http://schemas.microsoft.com/office/powerpoint/2010/main" val="7130787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801</Words>
  <Application>Microsoft Office PowerPoint</Application>
  <PresentationFormat>Širokoúhlá obrazovka</PresentationFormat>
  <Paragraphs>127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285</cp:revision>
  <cp:lastPrinted>2019-10-16T06:26:31Z</cp:lastPrinted>
  <dcterms:created xsi:type="dcterms:W3CDTF">2019-09-26T11:11:15Z</dcterms:created>
  <dcterms:modified xsi:type="dcterms:W3CDTF">2024-04-22T07:20:38Z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