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A60B36-6CDF-4709-9501-E03D8339CDB2}"/>
              </a:ext>
            </a:extLst>
          </p:cNvPr>
          <p:cNvSpPr txBox="1"/>
          <p:nvPr/>
        </p:nvSpPr>
        <p:spPr>
          <a:xfrm>
            <a:off x="193183" y="2782669"/>
            <a:ext cx="20400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„Dlouhé 13. století“ </a:t>
            </a:r>
          </a:p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aneb </a:t>
            </a:r>
          </a:p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Druhá westernizace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147F56A-7A53-43F6-BD61-6E97E47E33D7}"/>
              </a:ext>
            </a:extLst>
          </p:cNvPr>
          <p:cNvSpPr/>
          <p:nvPr/>
        </p:nvSpPr>
        <p:spPr>
          <a:xfrm>
            <a:off x="748313" y="1860245"/>
            <a:ext cx="1646605" cy="107721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600" b="1" dirty="0">
                <a:latin typeface="Times New Roman" pitchFamily="18" charset="0"/>
              </a:rPr>
              <a:t>Kolonizace </a:t>
            </a:r>
          </a:p>
          <a:p>
            <a:r>
              <a:rPr lang="cs-CZ" altLang="cs-CZ" sz="1600" b="1" dirty="0">
                <a:latin typeface="Times New Roman" pitchFamily="18" charset="0"/>
              </a:rPr>
              <a:t>„německá“</a:t>
            </a:r>
          </a:p>
          <a:p>
            <a:r>
              <a:rPr lang="cs-CZ" altLang="cs-CZ" sz="1600" b="1" dirty="0">
                <a:latin typeface="Times New Roman" pitchFamily="18" charset="0"/>
              </a:rPr>
              <a:t>„velká“ </a:t>
            </a:r>
          </a:p>
          <a:p>
            <a:r>
              <a:rPr lang="cs-CZ" altLang="cs-CZ" sz="1600" b="1" dirty="0">
                <a:latin typeface="Times New Roman" pitchFamily="18" charset="0"/>
              </a:rPr>
              <a:t>„emfyteutická“?</a:t>
            </a:r>
          </a:p>
        </p:txBody>
      </p:sp>
    </p:spTree>
    <p:extLst>
      <p:ext uri="{BB962C8B-B14F-4D97-AF65-F5344CB8AC3E}">
        <p14:creationId xmlns:p14="http://schemas.microsoft.com/office/powerpoint/2010/main" val="143120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91F480E-AE8C-4010-8747-51B70A915E33}"/>
              </a:ext>
            </a:extLst>
          </p:cNvPr>
          <p:cNvSpPr/>
          <p:nvPr/>
        </p:nvSpPr>
        <p:spPr>
          <a:xfrm>
            <a:off x="4704791" y="753264"/>
            <a:ext cx="2600589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cs-CZ" sz="1600" b="1" dirty="0">
                <a:latin typeface="Times New Roman" pitchFamily="18" charset="0"/>
              </a:rPr>
              <a:t>Povaha 13. století</a:t>
            </a:r>
          </a:p>
          <a:p>
            <a:endParaRPr lang="cs-CZ" altLang="cs-CZ" sz="1600" b="1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  <a:cs typeface="Times New Roman" panose="02020603050405020304" pitchFamily="18" charset="0"/>
              </a:rPr>
              <a:t>Robert BARTLETT,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Europe. Conquest, Colonization and Cultural Change 950–1350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London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b="1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Peter ERLEN, </a:t>
            </a:r>
            <a:r>
              <a:rPr lang="cs-CZ" altLang="cs-CZ" sz="1600" i="1" dirty="0" err="1">
                <a:latin typeface="Times New Roman" pitchFamily="18" charset="0"/>
              </a:rPr>
              <a:t>Europäischer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Landesausbau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und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mittelalterliche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deutsche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Ostsiedlung</a:t>
            </a:r>
            <a:r>
              <a:rPr lang="cs-CZ" altLang="cs-CZ" sz="1600" i="1" dirty="0">
                <a:latin typeface="Times New Roman" pitchFamily="18" charset="0"/>
              </a:rPr>
              <a:t>. </a:t>
            </a:r>
            <a:r>
              <a:rPr lang="cs-CZ" altLang="cs-CZ" sz="1600" i="1" dirty="0" err="1">
                <a:latin typeface="Times New Roman" pitchFamily="18" charset="0"/>
              </a:rPr>
              <a:t>Ein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struktureller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Vergleich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zwischen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Südwestfrankreich</a:t>
            </a:r>
            <a:r>
              <a:rPr lang="cs-CZ" altLang="cs-CZ" sz="1600" i="1" dirty="0">
                <a:latin typeface="Times New Roman" pitchFamily="18" charset="0"/>
              </a:rPr>
              <a:t>, </a:t>
            </a:r>
          </a:p>
          <a:p>
            <a:r>
              <a:rPr lang="cs-CZ" altLang="cs-CZ" sz="1600" i="1" dirty="0">
                <a:latin typeface="Times New Roman" pitchFamily="18" charset="0"/>
              </a:rPr>
              <a:t>den </a:t>
            </a:r>
            <a:r>
              <a:rPr lang="cs-CZ" altLang="cs-CZ" sz="1600" i="1" dirty="0" err="1">
                <a:latin typeface="Times New Roman" pitchFamily="18" charset="0"/>
              </a:rPr>
              <a:t>Niederlanden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und</a:t>
            </a:r>
            <a:r>
              <a:rPr lang="cs-CZ" altLang="cs-CZ" sz="1600" i="1" dirty="0">
                <a:latin typeface="Times New Roman" pitchFamily="18" charset="0"/>
              </a:rPr>
              <a:t> dem </a:t>
            </a:r>
            <a:r>
              <a:rPr lang="cs-CZ" altLang="cs-CZ" sz="1600" i="1" dirty="0" err="1">
                <a:latin typeface="Times New Roman" pitchFamily="18" charset="0"/>
              </a:rPr>
              <a:t>Ordensland</a:t>
            </a:r>
            <a:r>
              <a:rPr lang="cs-CZ" altLang="cs-CZ" sz="1600" i="1" dirty="0">
                <a:latin typeface="Times New Roman" pitchFamily="18" charset="0"/>
              </a:rPr>
              <a:t> </a:t>
            </a:r>
            <a:r>
              <a:rPr lang="cs-CZ" altLang="cs-CZ" sz="1600" i="1" dirty="0" err="1">
                <a:latin typeface="Times New Roman" pitchFamily="18" charset="0"/>
              </a:rPr>
              <a:t>Preussen</a:t>
            </a:r>
            <a:r>
              <a:rPr lang="cs-CZ" altLang="cs-CZ" sz="1600" dirty="0">
                <a:latin typeface="Times New Roman" pitchFamily="18" charset="0"/>
              </a:rPr>
              <a:t>, </a:t>
            </a:r>
            <a:r>
              <a:rPr lang="cs-CZ" altLang="cs-CZ" sz="1600" dirty="0" err="1">
                <a:latin typeface="Times New Roman" pitchFamily="18" charset="0"/>
              </a:rPr>
              <a:t>Marburg</a:t>
            </a:r>
            <a:r>
              <a:rPr lang="cs-CZ" altLang="cs-CZ" sz="1600" dirty="0">
                <a:latin typeface="Times New Roman" pitchFamily="18" charset="0"/>
              </a:rPr>
              <a:t>/</a:t>
            </a:r>
            <a:r>
              <a:rPr lang="cs-CZ" altLang="cs-CZ" sz="1600" dirty="0" err="1">
                <a:latin typeface="Times New Roman" pitchFamily="18" charset="0"/>
              </a:rPr>
              <a:t>Lahn</a:t>
            </a:r>
            <a:r>
              <a:rPr lang="cs-CZ" altLang="cs-CZ" sz="1600" dirty="0">
                <a:latin typeface="Times New Roman" pitchFamily="18" charset="0"/>
              </a:rPr>
              <a:t> 1992 (</a:t>
            </a:r>
            <a:r>
              <a:rPr lang="cs-CZ" altLang="cs-CZ" sz="1600" dirty="0" err="1">
                <a:latin typeface="Times New Roman" pitchFamily="18" charset="0"/>
              </a:rPr>
              <a:t>Historische</a:t>
            </a:r>
            <a:r>
              <a:rPr lang="cs-CZ" altLang="cs-CZ" sz="1600" dirty="0">
                <a:latin typeface="Times New Roman" pitchFamily="18" charset="0"/>
              </a:rPr>
              <a:t> </a:t>
            </a:r>
            <a:r>
              <a:rPr lang="cs-CZ" altLang="cs-CZ" sz="1600" dirty="0" err="1">
                <a:latin typeface="Times New Roman" pitchFamily="18" charset="0"/>
              </a:rPr>
              <a:t>und</a:t>
            </a:r>
            <a:r>
              <a:rPr lang="cs-CZ" altLang="cs-CZ" sz="1600" dirty="0">
                <a:latin typeface="Times New Roman" pitchFamily="18" charset="0"/>
              </a:rPr>
              <a:t> </a:t>
            </a:r>
            <a:r>
              <a:rPr lang="cs-CZ" altLang="cs-CZ" sz="1600" dirty="0" err="1">
                <a:latin typeface="Times New Roman" pitchFamily="18" charset="0"/>
              </a:rPr>
              <a:t>Landeskundliche</a:t>
            </a:r>
            <a:r>
              <a:rPr lang="cs-CZ" altLang="cs-CZ" sz="1600" dirty="0">
                <a:latin typeface="Times New Roman" pitchFamily="18" charset="0"/>
              </a:rPr>
              <a:t> </a:t>
            </a:r>
            <a:r>
              <a:rPr lang="cs-CZ" altLang="cs-CZ" sz="1600" dirty="0" err="1">
                <a:latin typeface="Times New Roman" pitchFamily="18" charset="0"/>
              </a:rPr>
              <a:t>Ostmitteleuropastudien</a:t>
            </a:r>
            <a:r>
              <a:rPr lang="cs-CZ" altLang="cs-CZ" sz="1600" dirty="0">
                <a:latin typeface="Times New Roman" pitchFamily="18" charset="0"/>
              </a:rPr>
              <a:t> 9).</a:t>
            </a:r>
          </a:p>
          <a:p>
            <a:endParaRPr lang="cs-CZ" altLang="cs-CZ" sz="1600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Jan KLÁPŠTĚ, </a:t>
            </a:r>
            <a:r>
              <a:rPr lang="cs-CZ" altLang="cs-CZ" sz="1600" i="1" dirty="0">
                <a:latin typeface="Times New Roman" pitchFamily="18" charset="0"/>
              </a:rPr>
              <a:t>Proměna českých zemí ve středověku</a:t>
            </a:r>
            <a:r>
              <a:rPr lang="cs-CZ" altLang="cs-CZ" sz="1600" dirty="0">
                <a:latin typeface="Times New Roman" pitchFamily="18" charset="0"/>
              </a:rPr>
              <a:t>, Praha 2005.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40B86E-EFFB-4F07-B063-47DB6AC421B1}"/>
              </a:ext>
            </a:extLst>
          </p:cNvPr>
          <p:cNvSpPr txBox="1"/>
          <p:nvPr/>
        </p:nvSpPr>
        <p:spPr>
          <a:xfrm>
            <a:off x="1819946" y="4631917"/>
            <a:ext cx="276750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Palacký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Příchod Němců (kolonizace)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Střet staroslovanské demokracie s feudálními řády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Odcizení české šlechty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Čechy jako domov dvou národů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0261E16-CE74-4784-8023-F9C8F132E677}"/>
              </a:ext>
            </a:extLst>
          </p:cNvPr>
          <p:cNvSpPr txBox="1"/>
          <p:nvPr/>
        </p:nvSpPr>
        <p:spPr>
          <a:xfrm>
            <a:off x="7728438" y="4541780"/>
            <a:ext cx="2600589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Klápště</a:t>
            </a:r>
            <a:endParaRPr lang="cs-CZ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Dobově podmíněná aktualizace minulosti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Dvě vlny „Europeizace“ střední Evropy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Recepce práva a technologických postupů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7AA5158-3522-4F2D-99F6-8E4DC817ECB2}"/>
              </a:ext>
            </a:extLst>
          </p:cNvPr>
          <p:cNvSpPr/>
          <p:nvPr/>
        </p:nvSpPr>
        <p:spPr>
          <a:xfrm>
            <a:off x="193747" y="753264"/>
            <a:ext cx="145584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600" b="1" dirty="0">
                <a:latin typeface="Times New Roman" pitchFamily="18" charset="0"/>
              </a:rPr>
              <a:t>Dva koncepty:</a:t>
            </a:r>
          </a:p>
        </p:txBody>
      </p:sp>
    </p:spTree>
    <p:extLst>
      <p:ext uri="{BB962C8B-B14F-4D97-AF65-F5344CB8AC3E}">
        <p14:creationId xmlns:p14="http://schemas.microsoft.com/office/powerpoint/2010/main" val="345314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F56692EC-D0B6-4A3F-B044-2AA34FC686B1}"/>
              </a:ext>
            </a:extLst>
          </p:cNvPr>
          <p:cNvSpPr txBox="1"/>
          <p:nvPr/>
        </p:nvSpPr>
        <p:spPr>
          <a:xfrm>
            <a:off x="1030312" y="897622"/>
            <a:ext cx="303320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Stříbro a městské obce: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zástupné symboly 13. století</a:t>
            </a:r>
            <a:endParaRPr 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28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10928E-9CBB-4A0A-B035-64B968CD31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28FF3C0-D95E-4F89-A943-5817EF756EB3}"/>
              </a:ext>
            </a:extLst>
          </p:cNvPr>
          <p:cNvSpPr txBox="1"/>
          <p:nvPr/>
        </p:nvSpPr>
        <p:spPr>
          <a:xfrm>
            <a:off x="436228" y="1037041"/>
            <a:ext cx="4155305" cy="18158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altLang="cs-CZ" sz="1600" dirty="0">
                <a:latin typeface="Times New Roman" pitchFamily="18" charset="0"/>
              </a:rPr>
              <a:t>- Rýžování zlata</a:t>
            </a:r>
          </a:p>
          <a:p>
            <a:r>
              <a:rPr lang="cs-CZ" altLang="cs-CZ" sz="1600" dirty="0">
                <a:latin typeface="Times New Roman" pitchFamily="18" charset="0"/>
              </a:rPr>
              <a:t>(Suchá Rudná, Stará Rudná, </a:t>
            </a:r>
            <a:r>
              <a:rPr lang="cs-CZ" altLang="cs-CZ" sz="1600" dirty="0" err="1">
                <a:latin typeface="Times New Roman" pitchFamily="18" charset="0"/>
              </a:rPr>
              <a:t>Cukmantl</a:t>
            </a:r>
            <a:r>
              <a:rPr lang="cs-CZ" altLang="cs-CZ" sz="1600" dirty="0">
                <a:latin typeface="Times New Roman" pitchFamily="18" charset="0"/>
              </a:rPr>
              <a:t>, Oskava)</a:t>
            </a:r>
          </a:p>
          <a:p>
            <a:endParaRPr lang="cs-CZ" altLang="cs-CZ" sz="1600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- Směna zlata za stříbro</a:t>
            </a:r>
          </a:p>
          <a:p>
            <a:endParaRPr lang="cs-CZ" altLang="cs-CZ" sz="1600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- Reforma mince </a:t>
            </a:r>
          </a:p>
          <a:p>
            <a:r>
              <a:rPr lang="cs-CZ" altLang="cs-CZ" sz="1600" dirty="0">
                <a:latin typeface="Times New Roman" pitchFamily="18" charset="0"/>
              </a:rPr>
              <a:t>(brakteáty, denáry fenikového typu)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40438E0-3399-47B0-8A14-95A00D7FD4E7}"/>
              </a:ext>
            </a:extLst>
          </p:cNvPr>
          <p:cNvSpPr txBox="1"/>
          <p:nvPr/>
        </p:nvSpPr>
        <p:spPr>
          <a:xfrm>
            <a:off x="5667611" y="4193444"/>
            <a:ext cx="4163319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altLang="cs-CZ" sz="1600" dirty="0">
                <a:latin typeface="Times New Roman" pitchFamily="18" charset="0"/>
              </a:rPr>
              <a:t>- Kolem poloviny 13. století rozvoj těžby stříbra</a:t>
            </a:r>
          </a:p>
          <a:p>
            <a:r>
              <a:rPr lang="cs-CZ" altLang="cs-CZ" sz="1600" dirty="0">
                <a:latin typeface="Times New Roman" pitchFamily="18" charset="0"/>
              </a:rPr>
              <a:t>(Jihlava, Smilův Brod, Horní Benešov)</a:t>
            </a:r>
          </a:p>
          <a:p>
            <a:endParaRPr lang="cs-CZ" altLang="cs-CZ" sz="1600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- Technologicky náročnější postupy</a:t>
            </a:r>
          </a:p>
          <a:p>
            <a:endParaRPr lang="cs-CZ" altLang="cs-CZ" sz="1600" dirty="0">
              <a:latin typeface="Times New Roman" pitchFamily="18" charset="0"/>
            </a:endParaRPr>
          </a:p>
          <a:p>
            <a:r>
              <a:rPr lang="cs-CZ" altLang="cs-CZ" sz="1600" dirty="0">
                <a:latin typeface="Times New Roman" pitchFamily="18" charset="0"/>
              </a:rPr>
              <a:t>- Nutno vybudovat rozsáhlé hospodářské zázemí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D70498-DE41-4FA4-BE41-490477E6D572}"/>
              </a:ext>
            </a:extLst>
          </p:cNvPr>
          <p:cNvSpPr txBox="1"/>
          <p:nvPr/>
        </p:nvSpPr>
        <p:spPr>
          <a:xfrm>
            <a:off x="436228" y="672718"/>
            <a:ext cx="197286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Nesnadné počátky:</a:t>
            </a:r>
          </a:p>
        </p:txBody>
      </p:sp>
    </p:spTree>
    <p:extLst>
      <p:ext uri="{BB962C8B-B14F-4D97-AF65-F5344CB8AC3E}">
        <p14:creationId xmlns:p14="http://schemas.microsoft.com/office/powerpoint/2010/main" val="90628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32B6A81-2CBC-41D7-BAC6-DDE2B6FDBAF5}"/>
              </a:ext>
            </a:extLst>
          </p:cNvPr>
          <p:cNvSpPr txBox="1"/>
          <p:nvPr/>
        </p:nvSpPr>
        <p:spPr>
          <a:xfrm>
            <a:off x="6344436" y="296623"/>
            <a:ext cx="4174541" cy="230832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Právo ministeriálů magdeburského arcibiskupa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Řídilo se jím také domácí obyvatelstvo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Lokace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 služeb a dávek na peněžní platy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městské obce: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1213 Bruntál, Uničov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Otázka „městskosti“ prvních měst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66D569C-20E1-41DF-A45A-BBF5CB208CD9}"/>
              </a:ext>
            </a:extLst>
          </p:cNvPr>
          <p:cNvSpPr txBox="1"/>
          <p:nvPr/>
        </p:nvSpPr>
        <p:spPr>
          <a:xfrm>
            <a:off x="459988" y="4855384"/>
            <a:ext cx="291883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Ius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Maidburgenses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(Ius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Teutonicorum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033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6F9298-60AA-4F8B-AB0E-383873FFCF2A}"/>
              </a:ext>
            </a:extLst>
          </p:cNvPr>
          <p:cNvSpPr txBox="1"/>
          <p:nvPr/>
        </p:nvSpPr>
        <p:spPr>
          <a:xfrm>
            <a:off x="481318" y="513423"/>
            <a:ext cx="275748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tvář středověké krajiny</a:t>
            </a:r>
          </a:p>
        </p:txBody>
      </p:sp>
    </p:spTree>
    <p:extLst>
      <p:ext uri="{BB962C8B-B14F-4D97-AF65-F5344CB8AC3E}">
        <p14:creationId xmlns:p14="http://schemas.microsoft.com/office/powerpoint/2010/main" val="329297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0F142A7-52A1-4D23-8668-2A45E3159D8D}"/>
              </a:ext>
            </a:extLst>
          </p:cNvPr>
          <p:cNvSpPr txBox="1"/>
          <p:nvPr/>
        </p:nvSpPr>
        <p:spPr>
          <a:xfrm>
            <a:off x="515744" y="2130709"/>
            <a:ext cx="4993675" cy="427809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Stabilní mince (denáry fenikového typu, brakteáty)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Stabilizace cen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Převod povinností a dávek na peněžité platy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Lánová parcelace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Modernizace technologických postupů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Recepce vyspělého práva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mentality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Polovičatost inovací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Agrární charakter městských obcí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Prolínání starých tradic s novou právní kulturou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Zaostávání za evropským Západem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26DAD1-6CE0-46CF-8728-503EBD5A9425}"/>
              </a:ext>
            </a:extLst>
          </p:cNvPr>
          <p:cNvSpPr txBox="1"/>
          <p:nvPr/>
        </p:nvSpPr>
        <p:spPr>
          <a:xfrm>
            <a:off x="515744" y="1080138"/>
            <a:ext cx="1884556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poločase změn: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240682C5-31E6-969B-E9E4-AABB6EEF613A}"/>
              </a:ext>
            </a:extLst>
          </p:cNvPr>
          <p:cNvCxnSpPr/>
          <p:nvPr/>
        </p:nvCxnSpPr>
        <p:spPr bwMode="auto">
          <a:xfrm>
            <a:off x="2092569" y="4009293"/>
            <a:ext cx="93198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4C1E94E-6E5C-7E54-A28C-84ACCA7F0247}"/>
              </a:ext>
            </a:extLst>
          </p:cNvPr>
          <p:cNvCxnSpPr/>
          <p:nvPr/>
        </p:nvCxnSpPr>
        <p:spPr bwMode="auto">
          <a:xfrm>
            <a:off x="2101362" y="5538365"/>
            <a:ext cx="0" cy="870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0543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344</Words>
  <Application>Microsoft Office PowerPoint</Application>
  <PresentationFormat>Širokoúhlá obrazovka</PresentationFormat>
  <Paragraphs>76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287</cp:revision>
  <cp:lastPrinted>2019-10-16T06:26:31Z</cp:lastPrinted>
  <dcterms:created xsi:type="dcterms:W3CDTF">2019-09-26T11:11:15Z</dcterms:created>
  <dcterms:modified xsi:type="dcterms:W3CDTF">2024-05-06T06:49:22Z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