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8" r:id="rId2"/>
    <p:sldId id="290" r:id="rId3"/>
    <p:sldId id="264" r:id="rId4"/>
    <p:sldId id="284" r:id="rId5"/>
    <p:sldId id="278" r:id="rId6"/>
    <p:sldId id="285" r:id="rId7"/>
    <p:sldId id="279" r:id="rId8"/>
    <p:sldId id="282" r:id="rId9"/>
    <p:sldId id="280" r:id="rId10"/>
    <p:sldId id="286" r:id="rId11"/>
    <p:sldId id="283" r:id="rId12"/>
    <p:sldId id="287" r:id="rId13"/>
    <p:sldId id="281" r:id="rId14"/>
    <p:sldId id="289" r:id="rId15"/>
    <p:sldId id="288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5" autoAdjust="0"/>
    <p:restoredTop sz="95455" autoAdjust="0"/>
  </p:normalViewPr>
  <p:slideViewPr>
    <p:cSldViewPr snapToGrid="0" snapToObjects="1">
      <p:cViewPr varScale="1">
        <p:scale>
          <a:sx n="111" d="100"/>
          <a:sy n="111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95884AFE-39A8-467B-A7C5-1ACDFF34A847}"/>
    <pc:docChg chg="modSld">
      <pc:chgData name="Přemysl Bar" userId="e729b752-3125-4e78-a7e7-46c1a5182e56" providerId="ADAL" clId="{95884AFE-39A8-467B-A7C5-1ACDFF34A847}" dt="2024-04-24T09:29:13.278" v="12" actId="20577"/>
      <pc:docMkLst>
        <pc:docMk/>
      </pc:docMkLst>
      <pc:sldChg chg="modSp mod">
        <pc:chgData name="Přemysl Bar" userId="e729b752-3125-4e78-a7e7-46c1a5182e56" providerId="ADAL" clId="{95884AFE-39A8-467B-A7C5-1ACDFF34A847}" dt="2024-04-23T20:16:25.248" v="3" actId="20577"/>
        <pc:sldMkLst>
          <pc:docMk/>
          <pc:sldMk cId="2409662456" sldId="278"/>
        </pc:sldMkLst>
        <pc:spChg chg="mod">
          <ac:chgData name="Přemysl Bar" userId="e729b752-3125-4e78-a7e7-46c1a5182e56" providerId="ADAL" clId="{95884AFE-39A8-467B-A7C5-1ACDFF34A847}" dt="2024-04-23T20:16:25.248" v="3" actId="20577"/>
          <ac:spMkLst>
            <pc:docMk/>
            <pc:sldMk cId="2409662456" sldId="278"/>
            <ac:spMk id="2" creationId="{00000000-0000-0000-0000-000000000000}"/>
          </ac:spMkLst>
        </pc:spChg>
      </pc:sldChg>
      <pc:sldChg chg="modSp mod">
        <pc:chgData name="Přemysl Bar" userId="e729b752-3125-4e78-a7e7-46c1a5182e56" providerId="ADAL" clId="{95884AFE-39A8-467B-A7C5-1ACDFF34A847}" dt="2024-04-23T20:28:24.650" v="6" actId="2711"/>
        <pc:sldMkLst>
          <pc:docMk/>
          <pc:sldMk cId="1554743421" sldId="281"/>
        </pc:sldMkLst>
        <pc:spChg chg="mod">
          <ac:chgData name="Přemysl Bar" userId="e729b752-3125-4e78-a7e7-46c1a5182e56" providerId="ADAL" clId="{95884AFE-39A8-467B-A7C5-1ACDFF34A847}" dt="2024-04-23T20:28:24.650" v="6" actId="2711"/>
          <ac:spMkLst>
            <pc:docMk/>
            <pc:sldMk cId="1554743421" sldId="281"/>
            <ac:spMk id="2" creationId="{00000000-0000-0000-0000-000000000000}"/>
          </ac:spMkLst>
        </pc:spChg>
      </pc:sldChg>
      <pc:sldChg chg="modSp mod">
        <pc:chgData name="Přemysl Bar" userId="e729b752-3125-4e78-a7e7-46c1a5182e56" providerId="ADAL" clId="{95884AFE-39A8-467B-A7C5-1ACDFF34A847}" dt="2024-04-24T09:29:13.278" v="12" actId="20577"/>
        <pc:sldMkLst>
          <pc:docMk/>
          <pc:sldMk cId="3326870954" sldId="286"/>
        </pc:sldMkLst>
        <pc:spChg chg="mod">
          <ac:chgData name="Přemysl Bar" userId="e729b752-3125-4e78-a7e7-46c1a5182e56" providerId="ADAL" clId="{95884AFE-39A8-467B-A7C5-1ACDFF34A847}" dt="2024-04-24T09:29:13.278" v="12" actId="20577"/>
          <ac:spMkLst>
            <pc:docMk/>
            <pc:sldMk cId="3326870954" sldId="286"/>
            <ac:spMk id="2" creationId="{00000000-0000-0000-0000-000000000000}"/>
          </ac:spMkLst>
        </pc:spChg>
      </pc:sldChg>
      <pc:sldChg chg="modSp mod">
        <pc:chgData name="Přemysl Bar" userId="e729b752-3125-4e78-a7e7-46c1a5182e56" providerId="ADAL" clId="{95884AFE-39A8-467B-A7C5-1ACDFF34A847}" dt="2024-04-23T20:27:36.463" v="5" actId="20577"/>
        <pc:sldMkLst>
          <pc:docMk/>
          <pc:sldMk cId="3596519033" sldId="288"/>
        </pc:sldMkLst>
        <pc:spChg chg="mod">
          <ac:chgData name="Přemysl Bar" userId="e729b752-3125-4e78-a7e7-46c1a5182e56" providerId="ADAL" clId="{95884AFE-39A8-467B-A7C5-1ACDFF34A847}" dt="2024-04-23T20:27:36.463" v="5" actId="20577"/>
          <ac:spMkLst>
            <pc:docMk/>
            <pc:sldMk cId="3596519033" sldId="28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FD9E-FB0B-E440-B98C-7EAE7D670313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F86A-3E06-484B-83F5-703C70B87E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6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78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77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46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20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87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53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10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5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31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3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27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8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44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3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9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A1B1F4-0FC1-9945-B730-EBB1AB19237D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276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Polen-Litau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9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5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737874"/>
            <a:ext cx="84354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Grunvald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– 15. července 1410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Řádové vojsko </a:t>
            </a:r>
            <a:r>
              <a:rPr lang="cs-CZ" sz="2000">
                <a:latin typeface="Calibri" panose="020F0502020204030204" pitchFamily="34" charset="0"/>
                <a:cs typeface="Calibri" panose="020F0502020204030204" pitchFamily="34" charset="0"/>
              </a:rPr>
              <a:t>– 12-21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tis. jezdců a několik tis. pěchoty. Lepší výzbroj než protivník.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Polsko–litevské vojsko – 30-36 tis. jízdy.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Bitva zahájena v poledne z iniciativy Vladislava II.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Jagella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Klíčové bylo střetnutí jízdy z obou stran.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prvotní fázi pravé křídlo (litevsko-ruské vojsko) bylo nuceno ustoupit (předstíraný ústup?). Rozhodující byl boj polského levého křídla (u vesnice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Łodwigowo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). Polský král posílal čerstvé posily (severně od jezera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Łubień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). Velmistr pozdě vyslal rezervy, které byly obklíčeny. Padl sám velmistr a mnoho řádových rytířů (přes 200). Mnoho zajatců a získání několik desítek praporců.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válka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1409–1411</a:t>
            </a:r>
          </a:p>
        </p:txBody>
      </p:sp>
    </p:spTree>
    <p:extLst>
      <p:ext uri="{BB962C8B-B14F-4D97-AF65-F5344CB8AC3E}">
        <p14:creationId xmlns:p14="http://schemas.microsoft.com/office/powerpoint/2010/main" val="33268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744" y="168046"/>
            <a:ext cx="7055380" cy="140053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Plánek bitvy (varianta A)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8118" r="11101" b="53005"/>
          <a:stretch/>
        </p:blipFill>
        <p:spPr>
          <a:xfrm>
            <a:off x="0" y="1078302"/>
            <a:ext cx="9144000" cy="5779698"/>
          </a:xfrm>
        </p:spPr>
      </p:pic>
    </p:spTree>
    <p:extLst>
      <p:ext uri="{BB962C8B-B14F-4D97-AF65-F5344CB8AC3E}">
        <p14:creationId xmlns:p14="http://schemas.microsoft.com/office/powerpoint/2010/main" val="80664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76" y="81782"/>
            <a:ext cx="7055380" cy="140053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Plánek bitvy (varianta B)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51258" r="10924" b="7232"/>
          <a:stretch/>
        </p:blipFill>
        <p:spPr>
          <a:xfrm>
            <a:off x="20486" y="871427"/>
            <a:ext cx="9123514" cy="6150475"/>
          </a:xfrm>
        </p:spPr>
      </p:pic>
    </p:spTree>
    <p:extLst>
      <p:ext uri="{BB962C8B-B14F-4D97-AF65-F5344CB8AC3E}">
        <p14:creationId xmlns:p14="http://schemas.microsoft.com/office/powerpoint/2010/main" val="148733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1266995"/>
            <a:ext cx="84354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Obléhání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Malborku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červenec – září 1410</a:t>
            </a:r>
          </a:p>
          <a:p>
            <a:pPr algn="ctr"/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většina pruských měst (Gdaňsk,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Elbląg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Toruň) a rytířstva se vzdala polskému králi.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situaci (úplné destrukci vlády německých rytířů) zachránil Jindřich z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Plavna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zastupoval velmistra, organizoval obranu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Malborku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rozesílal výzvy o pomoc řádu. Dorazila pomoc z říše i z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Livonska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 konci roku 1410 napadl Zikmund Lucemburský od jihu Malopolsko.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Polské vojsko ustoupilo od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Malborku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(18.–19. září 1410) a řád postupně obnovil vládu na celém svém území. Velmistrem byl zvolen Jindřich z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Plavna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října 1410 – bitva u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Koronova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polské vojsko (zemská hotovost) porazilo žoldnéřské vojsko z říše (na jihu Gdaňského Pomoří), vedl je Michal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Küchmeister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(pozdější velmistr).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válka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1409–1411</a:t>
            </a:r>
          </a:p>
        </p:txBody>
      </p:sp>
    </p:spTree>
    <p:extLst>
      <p:ext uri="{BB962C8B-B14F-4D97-AF65-F5344CB8AC3E}">
        <p14:creationId xmlns:p14="http://schemas.microsoft.com/office/powerpoint/2010/main" val="155474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Hlavní hrad řádu 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Malbork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https://upload.wikimedia.org/wikipedia/commons/f/f4/Malbork_zam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040"/>
            <a:ext cx="9144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7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8409" y="680400"/>
            <a:ext cx="8721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První toruňský mír</a:t>
            </a:r>
          </a:p>
          <a:p>
            <a:pPr algn="just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Články 1. toruňského míru: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řád se vzdal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Žmudi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ale jen dočasně (po smrti Vladislava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Jagella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 Vitolda měla opět připadnout řádu).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Dobřiňsko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bylo vráceno Polsku.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řád se zavázal zaplatit vysoké odškodné – 100 tisíc kop českých grošů.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válka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1409–1411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1920"/>
          <a:stretch/>
        </p:blipFill>
        <p:spPr>
          <a:xfrm>
            <a:off x="3424687" y="3269410"/>
            <a:ext cx="5729853" cy="358858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8409" y="3269410"/>
            <a:ext cx="3045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Jindřich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Plavna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velmistr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uzavírá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mír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s Vladislavem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Jagellem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polským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králem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Vitoldem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velkým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knížetem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litevským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února 1411, Toruň</a:t>
            </a:r>
          </a:p>
        </p:txBody>
      </p:sp>
    </p:spTree>
    <p:extLst>
      <p:ext uri="{BB962C8B-B14F-4D97-AF65-F5344CB8AC3E}">
        <p14:creationId xmlns:p14="http://schemas.microsoft.com/office/powerpoint/2010/main" val="359651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6/69/Deutscher_Orden_1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" y="0"/>
            <a:ext cx="7890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6/69/Deutscher_Orden_1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" y="0"/>
            <a:ext cx="7890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4263" y="1431311"/>
            <a:ext cx="8435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1398,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Sallinwerder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(pol. Salin) – Vitold rezignuje ze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Žmudi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ve prospěch řádu.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1404,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Raciążek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potvrzení mírové smlouvy. Vladislav II.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Jagello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součástí smlouvy, dohoda o odkoupení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Dobřiňska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z rukou řádu.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1402 – Zikmund Lucemburský zastavil řádu Novou marku (za 63000 uherských zlatých). Právní nároky třetích stran měl řešit král Zikmund.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1398–1408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Gotland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 zástavní držbě řádu.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1407 – Oldřich z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Jungingenu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(Ulrich von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Jungingen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novým velmistrem řádu.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3867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Velká válka 1409–1411</a:t>
            </a: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a příčiny</a:t>
            </a:r>
          </a:p>
        </p:txBody>
      </p:sp>
    </p:spTree>
    <p:extLst>
      <p:ext uri="{BB962C8B-B14F-4D97-AF65-F5344CB8AC3E}">
        <p14:creationId xmlns:p14="http://schemas.microsoft.com/office/powerpoint/2010/main" val="225403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4263" y="1474443"/>
            <a:ext cx="84354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květen 1409 – povstání na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Žmudi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Podpora povstalcům ze strany Vitolda. Otázka podpory ze strany Polska a krále Vladislava II.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Jagella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17. července 1409 – sjezd polské šlechty v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Lenčici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Łęczyca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). Rozhodnutí o pomoci Litvě a Vitoldovi.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srpna 1409 – polské poselstvo do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Malborku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hnězdenský arcibiskup (Mikuláš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Kurowski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a několik velkopolských velmožů. Návrh na mezinárodní arbitráž s tím, že řád nebude do doby, než padne rozhodnutí arbitrů, pacifikovat povstaleckou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Žmuď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Otázka velmistra, zda Polsko vojensky podpoří Litvu, pokud řád bude nucen ji napadnout. Arcibiskup odpověděl jednoznačně, že „nepřátele Litvy jsou i našimi nepřáteli.“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6. srpna 1409 – odpovědní list velmistra polskému králi. Hlavní důvod války – zrada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Žmudinů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podpora povstalcům ze strany polského krále.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14. srpna 1409 – král Vladislav obdržel odpovědní list.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4212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Velká válka 1409–1411</a:t>
            </a: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a příčiny</a:t>
            </a:r>
          </a:p>
        </p:txBody>
      </p:sp>
    </p:spTree>
    <p:extLst>
      <p:ext uri="{BB962C8B-B14F-4D97-AF65-F5344CB8AC3E}">
        <p14:creationId xmlns:p14="http://schemas.microsoft.com/office/powerpoint/2010/main" val="341361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4263" y="1596674"/>
            <a:ext cx="8435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Polsko: Militarizace prusko-polského pohraničí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Dobřiňsko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Kujavsko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Velkopolsko (severní území). Svolání zemské hotovosti v Malopolsku. Postoj Vitolda nebyl tehdy znám.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Řád: rychlejší soustředění vojska v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chelmińské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zemi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Brodnice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– 10. srpna. První výpady na polské území už 9. srpna.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Řádová vojska obsadila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Dobřiňsko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během dvou týdnů.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16. srpna – útok řádového vojska z jižního Pomoří na polské území až k řece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Noteć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28. srpna – dobytí hradu (zrada purkrabího) a města Bydhošť (pol.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Bydgoszcz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). Dobytému hradu velel komtur Jindřich z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Plavna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Útoky rovněž z území Nové marky.</a:t>
            </a:r>
          </a:p>
          <a:p>
            <a:pPr marL="285750" indent="-285750" algn="just">
              <a:buFont typeface="Arial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39535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válka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1409–1411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První fáze – r. 1409</a:t>
            </a:r>
          </a:p>
        </p:txBody>
      </p:sp>
    </p:spTree>
    <p:extLst>
      <p:ext uri="{BB962C8B-B14F-4D97-AF65-F5344CB8AC3E}">
        <p14:creationId xmlns:p14="http://schemas.microsoft.com/office/powerpoint/2010/main" val="240966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4263" y="1623334"/>
            <a:ext cx="84354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Polská strana nebyla připravená. Září 1409 – zemská hotovost v Malopolsku. 9. září list polského krále evropským panovníkům, protest a žaloba proti řádu.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Velmistr pouze opevňoval hrady na dobytém území a soustřeďoval vojsko na jihu Pomoří.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Polský král přitáhl do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Lenčice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Łęczyca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), kam dorazilo vojsko z Velkopolska. Informace o Vitoldovi, který slíbil pomoc až v příštím roce.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Cílem tažení polského vojska – dobytí zpět Bydhoště. Oblehání od 28. září.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Vojsko pod velením velmistra a Jindřicha z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Plavna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nezaútočilo.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29. září – poselstvo českého krále u Bydhoště; 6.10. – obsazení Bydhoště; 8.10. – příměří do 24.6.1410; Václav IV. jako rozhodčí soudce (únor 1410).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40399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válka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1409–1411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První fáze – r. 1409</a:t>
            </a:r>
          </a:p>
        </p:txBody>
      </p:sp>
    </p:spTree>
    <p:extLst>
      <p:ext uri="{BB962C8B-B14F-4D97-AF65-F5344CB8AC3E}">
        <p14:creationId xmlns:p14="http://schemas.microsoft.com/office/powerpoint/2010/main" val="310727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1161171"/>
            <a:ext cx="84354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1409 – řádoví spojenci: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západo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-pomořanská knížata (srpen), prodloužení příměří se Zikmundem Lucemburským (říjen), který slíbil 30 tis. žoldnéřů, pokud polský král nasadí do boje „pohanské Litevce, Tatary a Rusy.“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15. února 1410, Praha – rozhodčí výrok Václava IV. – řád má právo na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Žmuď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Dobřiňsko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má být vráceno Polsku, ale až po vrácení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Žmudi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řádu. Polská strana odmítla výrok.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Zikmund Lucemburský jako zprostředkovatel smíru – setkání v Kežmaroku (duben 1410).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Polsko uznalo nového papeže Alexandra V., který vyzval řád k zachování míru. Velmistrovi se nepodařilo zajisti pomoc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livonské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řádové větve, která v srpnu 1409 uzavřela s Vitoldem příměří.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jaro 1410 – polsko-litevský plán – dobytí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Malborku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Řádová koncepce – udržení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dobřiňské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země a koncentrace vojska v okolí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Świecie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(levý břeh Visly). V případě potřeby přesun vojska k hornímu toku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Drwęcy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20049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válka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1409–1411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Příměří – od 8. září 1409 do 24. června 1410</a:t>
            </a:r>
          </a:p>
        </p:txBody>
      </p:sp>
    </p:spTree>
    <p:extLst>
      <p:ext uri="{BB962C8B-B14F-4D97-AF65-F5344CB8AC3E}">
        <p14:creationId xmlns:p14="http://schemas.microsoft.com/office/powerpoint/2010/main" val="260454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429" y="452718"/>
            <a:ext cx="3183147" cy="140053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Tažení vojsk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nhaltsplatzhalter 3" descr="scan-2017-11-2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5" t="3980" r="6394" b="25105"/>
          <a:stretch/>
        </p:blipFill>
        <p:spPr>
          <a:xfrm>
            <a:off x="3735238" y="0"/>
            <a:ext cx="5408762" cy="6866562"/>
          </a:xfrm>
        </p:spPr>
      </p:pic>
    </p:spTree>
    <p:extLst>
      <p:ext uri="{BB962C8B-B14F-4D97-AF65-F5344CB8AC3E}">
        <p14:creationId xmlns:p14="http://schemas.microsoft.com/office/powerpoint/2010/main" val="85887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737874"/>
            <a:ext cx="84354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Grunvald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15. července 1410</a:t>
            </a:r>
          </a:p>
          <a:p>
            <a:pPr algn="ctr"/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červenec 1410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Czerwińsk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střední tok Visly – soustředění polsko-litevských vojsk. 10. července spojenecké vojsko přitáhlo k hornímu toku řeky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Drwęcy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(brod pod hradem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Kurzętnik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). Tam rovněž dorazila většina řádového vojska.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Polsko-litevské vedení změnilo plán (vzdali se přebrodění řeky) a rozhodlo se obejít pramen řeky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Drwęcy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(pak pokračovat na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Malbork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). Ráno 15. července se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polsko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–litevské vojsko ocitlo u jezera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Łubień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Řádové vedení zvolilo jako bojiště místo nedaleko vesnic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Tannenberk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Stębark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), zbytek vojska na východ od vesnice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Grunvald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Grünfelde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), blízko cesty vedoucí od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Tannenberku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zde se očekávalo střetnutí s protivníkem.</a:t>
            </a:r>
          </a:p>
          <a:p>
            <a:pPr marL="285750" indent="-285750" algn="just">
              <a:buFont typeface="Arial"/>
              <a:buChar char="•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válka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1409–1411</a:t>
            </a:r>
          </a:p>
        </p:txBody>
      </p:sp>
    </p:spTree>
    <p:extLst>
      <p:ext uri="{BB962C8B-B14F-4D97-AF65-F5344CB8AC3E}">
        <p14:creationId xmlns:p14="http://schemas.microsoft.com/office/powerpoint/2010/main" val="1026010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</TotalTime>
  <Words>1150</Words>
  <Application>Microsoft Office PowerPoint</Application>
  <PresentationFormat>Předvádění na obrazovce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Tažení vojsk</vt:lpstr>
      <vt:lpstr>Prezentace aplikace PowerPoint</vt:lpstr>
      <vt:lpstr>Prezentace aplikace PowerPoint</vt:lpstr>
      <vt:lpstr>Plánek bitvy (varianta A)</vt:lpstr>
      <vt:lpstr>Plánek bitvy (varianta B)</vt:lpstr>
      <vt:lpstr>Prezentace aplikace PowerPoint</vt:lpstr>
      <vt:lpstr>Hlavní hrad řádu - Malbork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Premysl Bar</dc:creator>
  <cp:lastModifiedBy>Přemysl Bar</cp:lastModifiedBy>
  <cp:revision>403</cp:revision>
  <dcterms:created xsi:type="dcterms:W3CDTF">2017-09-20T06:37:47Z</dcterms:created>
  <dcterms:modified xsi:type="dcterms:W3CDTF">2024-04-24T09:29:20Z</dcterms:modified>
</cp:coreProperties>
</file>