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4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Jindřich Zdík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Iva Adámková – Dalibor Havel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338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Jeruzalémské ohlasy 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b="1" dirty="0" smtClean="0"/>
              <a:t>Přímé</a:t>
            </a:r>
            <a:r>
              <a:rPr lang="cs-CZ" sz="3200" dirty="0" smtClean="0"/>
              <a:t>:  </a:t>
            </a:r>
            <a:r>
              <a:rPr lang="cs-CZ" i="1" dirty="0" smtClean="0"/>
              <a:t>relikvie</a:t>
            </a:r>
            <a:r>
              <a:rPr lang="cs-CZ" dirty="0" smtClean="0"/>
              <a:t>; Zdík posílá dary do Jeruzaléma </a:t>
            </a:r>
          </a:p>
          <a:p>
            <a:r>
              <a:rPr lang="cs-CZ" dirty="0" smtClean="0"/>
              <a:t>Ol kapitula – </a:t>
            </a:r>
            <a:r>
              <a:rPr lang="cs-CZ" i="1" dirty="0" smtClean="0"/>
              <a:t>řád svěcení </a:t>
            </a:r>
            <a:r>
              <a:rPr lang="cs-CZ" dirty="0" smtClean="0"/>
              <a:t>(jeruzalémský vzor)</a:t>
            </a:r>
          </a:p>
          <a:p>
            <a:r>
              <a:rPr lang="cs-CZ" dirty="0" smtClean="0"/>
              <a:t>Nově organizovaná </a:t>
            </a:r>
            <a:r>
              <a:rPr lang="cs-CZ" i="1" dirty="0" smtClean="0"/>
              <a:t>kapitula</a:t>
            </a:r>
            <a:r>
              <a:rPr lang="cs-CZ" dirty="0" smtClean="0"/>
              <a:t> v Olomouci u sv. Václava</a:t>
            </a:r>
          </a:p>
          <a:p>
            <a:r>
              <a:rPr lang="cs-CZ" i="1" dirty="0" smtClean="0"/>
              <a:t>Dedikace</a:t>
            </a:r>
            <a:r>
              <a:rPr lang="cs-CZ" dirty="0" smtClean="0"/>
              <a:t> </a:t>
            </a:r>
            <a:r>
              <a:rPr lang="cs-CZ" dirty="0" err="1" smtClean="0"/>
              <a:t>Fretellova</a:t>
            </a:r>
            <a:r>
              <a:rPr lang="cs-CZ" dirty="0" smtClean="0"/>
              <a:t> spisu Zdíkovi</a:t>
            </a:r>
          </a:p>
          <a:p>
            <a:r>
              <a:rPr lang="cs-CZ" dirty="0" smtClean="0"/>
              <a:t>„</a:t>
            </a:r>
            <a:r>
              <a:rPr lang="cs-CZ" i="1" dirty="0" smtClean="0"/>
              <a:t>stylistické</a:t>
            </a:r>
            <a:r>
              <a:rPr lang="cs-CZ" dirty="0" smtClean="0"/>
              <a:t>“ ozvuky (Jeroným)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Liturgická úcta prokazovaná relikvii</a:t>
            </a:r>
          </a:p>
          <a:p>
            <a:r>
              <a:rPr lang="cs-CZ" dirty="0" smtClean="0"/>
              <a:t>Zdíkova „paměť“ v Olomouci (kapitula)</a:t>
            </a:r>
          </a:p>
          <a:p>
            <a:r>
              <a:rPr lang="cs-CZ" dirty="0" smtClean="0"/>
              <a:t>Stylistická inspirace (Jeroným – </a:t>
            </a:r>
            <a:r>
              <a:rPr lang="cs-CZ" dirty="0" err="1" smtClean="0"/>
              <a:t>Fretellus</a:t>
            </a:r>
            <a:r>
              <a:rPr lang="cs-CZ" dirty="0" smtClean="0"/>
              <a:t> – Zdík)</a:t>
            </a:r>
          </a:p>
          <a:p>
            <a:r>
              <a:rPr lang="cs-CZ" dirty="0" smtClean="0"/>
              <a:t>Biblická topografie v Čechách (Olomouc – symbolický střed, Strahov –Sion; Litomyšl – </a:t>
            </a:r>
            <a:r>
              <a:rPr lang="cs-CZ" dirty="0" err="1" smtClean="0"/>
              <a:t>Mons</a:t>
            </a:r>
            <a:r>
              <a:rPr lang="cs-CZ" dirty="0" smtClean="0"/>
              <a:t> </a:t>
            </a:r>
            <a:r>
              <a:rPr lang="cs-CZ" dirty="0" err="1" smtClean="0"/>
              <a:t>Oliveti</a:t>
            </a:r>
            <a:r>
              <a:rPr lang="cs-CZ" dirty="0" smtClean="0"/>
              <a:t>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325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Zdíkovy poutě do Jeruzaléma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smtClean="0"/>
              <a:t>1123</a:t>
            </a:r>
            <a:r>
              <a:rPr lang="cs-CZ" dirty="0" smtClean="0"/>
              <a:t> první cesta</a:t>
            </a:r>
          </a:p>
          <a:p>
            <a:r>
              <a:rPr lang="cs-CZ" b="1" dirty="0" smtClean="0"/>
              <a:t>1137-1138</a:t>
            </a:r>
            <a:r>
              <a:rPr lang="cs-CZ" dirty="0" smtClean="0"/>
              <a:t> druhá zásadnější cesta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obyt v regulované kapitule patriarchova katedrálního chrámu Božího hrobu (řehole sv. Augustina)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44" y="2145002"/>
            <a:ext cx="3309937" cy="3309937"/>
          </a:xfrm>
        </p:spPr>
      </p:pic>
    </p:spTree>
    <p:extLst>
      <p:ext uri="{BB962C8B-B14F-4D97-AF65-F5344CB8AC3E}">
        <p14:creationId xmlns:p14="http://schemas.microsoft.com/office/powerpoint/2010/main" val="19464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Ohlasy z cesty: </a:t>
            </a:r>
            <a:r>
              <a:rPr lang="cs-CZ" b="1" dirty="0" smtClean="0"/>
              <a:t>relikvie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Částečka ze </a:t>
            </a:r>
            <a:r>
              <a:rPr lang="cs-CZ" b="1" dirty="0" smtClean="0"/>
              <a:t>sv. Kříže; </a:t>
            </a:r>
            <a:r>
              <a:rPr lang="cs-CZ" dirty="0" smtClean="0"/>
              <a:t>v inventáři pokladnice dómu v Olomouci (</a:t>
            </a:r>
            <a:r>
              <a:rPr lang="cs-CZ" dirty="0" err="1" smtClean="0"/>
              <a:t>autentika</a:t>
            </a:r>
            <a:r>
              <a:rPr lang="cs-CZ" dirty="0" smtClean="0"/>
              <a:t>; opis inventáře z roku 1413)</a:t>
            </a:r>
          </a:p>
          <a:p>
            <a:endParaRPr lang="cs-CZ" dirty="0"/>
          </a:p>
          <a:p>
            <a:r>
              <a:rPr lang="cs-CZ" dirty="0"/>
              <a:t>d</a:t>
            </a:r>
            <a:r>
              <a:rPr lang="cs-CZ" dirty="0" smtClean="0"/>
              <a:t>ar jeruzalémského patriarchy </a:t>
            </a:r>
            <a:r>
              <a:rPr lang="cs-CZ" dirty="0" err="1" smtClean="0"/>
              <a:t>Villalina</a:t>
            </a:r>
            <a:r>
              <a:rPr lang="cs-CZ" dirty="0" smtClean="0"/>
              <a:t>, jenž kříž nosil v procesích</a:t>
            </a:r>
          </a:p>
          <a:p>
            <a:pPr marL="0" indent="0">
              <a:buNone/>
            </a:pPr>
            <a:r>
              <a:rPr lang="cs-CZ" i="1" dirty="0" smtClean="0"/>
              <a:t>	</a:t>
            </a:r>
            <a:endParaRPr lang="cs-CZ" b="1" i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b="1" i="1" dirty="0" err="1"/>
              <a:t>Crux</a:t>
            </a:r>
            <a:r>
              <a:rPr lang="cs-CZ" b="1" i="1" dirty="0"/>
              <a:t> </a:t>
            </a:r>
            <a:r>
              <a:rPr lang="cs-CZ" b="1" i="1" dirty="0" err="1" smtClean="0"/>
              <a:t>parva</a:t>
            </a:r>
            <a:r>
              <a:rPr lang="cs-CZ" b="1" i="1" dirty="0" smtClean="0"/>
              <a:t> </a:t>
            </a:r>
            <a:r>
              <a:rPr lang="cs-CZ" dirty="0" smtClean="0"/>
              <a:t>(jeden ze 7; pozlacený, se stříbrnou pozlacenou nožkou s gemami) vložená část (jedna ze čtyř částeček sv. Kříže) největší načernalá přinesená Zdíkem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23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Sv. Kříž v Olomouci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</a:t>
            </a:r>
            <a:r>
              <a:rPr lang="cs-CZ" dirty="0"/>
              <a:t>se dělo mezi lety 1138 a 1413 (zápis v inventáři</a:t>
            </a:r>
            <a:r>
              <a:rPr lang="cs-CZ" dirty="0" smtClean="0"/>
              <a:t>)? </a:t>
            </a:r>
            <a:endParaRPr lang="cs-CZ" dirty="0"/>
          </a:p>
          <a:p>
            <a:r>
              <a:rPr lang="cs-CZ" dirty="0" smtClean="0"/>
              <a:t>liturgická úcta prokazovaná v Olomouci (její tradice, pokračování ve 13.-15. stol.?)</a:t>
            </a:r>
          </a:p>
          <a:p>
            <a:r>
              <a:rPr lang="cs-CZ" dirty="0" smtClean="0"/>
              <a:t>svědectví kalendárií olomoucké provenience; Olomoucký </a:t>
            </a:r>
            <a:r>
              <a:rPr lang="cs-CZ" dirty="0" err="1" smtClean="0"/>
              <a:t>kolektář</a:t>
            </a:r>
            <a:r>
              <a:rPr lang="cs-CZ" dirty="0" smtClean="0"/>
              <a:t> (dříve Horologium olomoucké: kalendář, breviář, denní orace) votivní oficia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68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2. Nový řád </a:t>
            </a:r>
            <a:r>
              <a:rPr lang="cs-CZ" b="1" dirty="0" smtClean="0"/>
              <a:t>svěcení kněžstva </a:t>
            </a:r>
            <a:r>
              <a:rPr lang="cs-CZ" dirty="0" smtClean="0"/>
              <a:t>po jeruzalémském vzoru v Olomouci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Zdík přináší své zkušenosti z Jeruzaléma do Olomouce – přenos biskupského stolce od sv. Petra k nově budovanému chrámu sv. Václava, zřízení kapituly o 12 členech</a:t>
            </a:r>
          </a:p>
          <a:p>
            <a:pPr marL="0" indent="0">
              <a:buNone/>
            </a:pPr>
            <a:r>
              <a:rPr lang="cs-CZ" cap="small" dirty="0" err="1" smtClean="0">
                <a:solidFill>
                  <a:srgbClr val="FF0000"/>
                </a:solidFill>
              </a:rPr>
              <a:t>Ordo</a:t>
            </a:r>
            <a:r>
              <a:rPr lang="cs-CZ" cap="small" dirty="0" smtClean="0">
                <a:solidFill>
                  <a:srgbClr val="FF0000"/>
                </a:solidFill>
              </a:rPr>
              <a:t> </a:t>
            </a:r>
            <a:r>
              <a:rPr lang="cs-CZ" cap="small" dirty="0" err="1" smtClean="0">
                <a:solidFill>
                  <a:srgbClr val="FF0000"/>
                </a:solidFill>
              </a:rPr>
              <a:t>qualiter</a:t>
            </a:r>
            <a:r>
              <a:rPr lang="cs-CZ" cap="small" dirty="0" smtClean="0">
                <a:solidFill>
                  <a:srgbClr val="FF0000"/>
                </a:solidFill>
              </a:rPr>
              <a:t> in </a:t>
            </a:r>
            <a:r>
              <a:rPr lang="cs-CZ" cap="small" dirty="0" err="1" smtClean="0">
                <a:solidFill>
                  <a:srgbClr val="FF0000"/>
                </a:solidFill>
              </a:rPr>
              <a:t>Iherosolimitana</a:t>
            </a:r>
            <a:r>
              <a:rPr lang="cs-CZ" cap="small" dirty="0" smtClean="0">
                <a:solidFill>
                  <a:srgbClr val="FF0000"/>
                </a:solidFill>
              </a:rPr>
              <a:t> </a:t>
            </a:r>
            <a:r>
              <a:rPr lang="cs-CZ" cap="small" dirty="0" err="1" smtClean="0">
                <a:solidFill>
                  <a:srgbClr val="FF0000"/>
                </a:solidFill>
              </a:rPr>
              <a:t>ecclesia</a:t>
            </a:r>
            <a:r>
              <a:rPr lang="cs-CZ" cap="small" dirty="0" smtClean="0">
                <a:solidFill>
                  <a:srgbClr val="FF0000"/>
                </a:solidFill>
              </a:rPr>
              <a:t> et in nostra et in </a:t>
            </a:r>
            <a:r>
              <a:rPr lang="cs-CZ" cap="small" dirty="0" err="1" smtClean="0">
                <a:solidFill>
                  <a:srgbClr val="FF0000"/>
                </a:solidFill>
              </a:rPr>
              <a:t>aliis</a:t>
            </a:r>
            <a:r>
              <a:rPr lang="cs-CZ" cap="small" dirty="0" smtClean="0">
                <a:solidFill>
                  <a:srgbClr val="FF0000"/>
                </a:solidFill>
              </a:rPr>
              <a:t> </a:t>
            </a:r>
            <a:r>
              <a:rPr lang="cs-CZ" cap="small" dirty="0" err="1" smtClean="0">
                <a:solidFill>
                  <a:srgbClr val="FF0000"/>
                </a:solidFill>
              </a:rPr>
              <a:t>quam</a:t>
            </a:r>
            <a:r>
              <a:rPr lang="cs-CZ" cap="small" dirty="0" smtClean="0">
                <a:solidFill>
                  <a:srgbClr val="FF0000"/>
                </a:solidFill>
              </a:rPr>
              <a:t> </a:t>
            </a:r>
            <a:r>
              <a:rPr lang="cs-CZ" cap="small" dirty="0" err="1" smtClean="0">
                <a:solidFill>
                  <a:srgbClr val="FF0000"/>
                </a:solidFill>
              </a:rPr>
              <a:t>pluribus</a:t>
            </a:r>
            <a:r>
              <a:rPr lang="cs-CZ" cap="small" dirty="0" smtClean="0">
                <a:solidFill>
                  <a:srgbClr val="FF0000"/>
                </a:solidFill>
              </a:rPr>
              <a:t> </a:t>
            </a:r>
            <a:r>
              <a:rPr lang="cs-CZ" cap="small" dirty="0" err="1" smtClean="0">
                <a:solidFill>
                  <a:srgbClr val="FF0000"/>
                </a:solidFill>
              </a:rPr>
              <a:t>sacri</a:t>
            </a:r>
            <a:r>
              <a:rPr lang="cs-CZ" cap="small" dirty="0" smtClean="0">
                <a:solidFill>
                  <a:srgbClr val="FF0000"/>
                </a:solidFill>
              </a:rPr>
              <a:t> </a:t>
            </a:r>
            <a:r>
              <a:rPr lang="cs-CZ" cap="small" dirty="0" err="1" smtClean="0">
                <a:solidFill>
                  <a:srgbClr val="FF0000"/>
                </a:solidFill>
              </a:rPr>
              <a:t>ordines</a:t>
            </a:r>
            <a:r>
              <a:rPr lang="cs-CZ" cap="small" dirty="0" smtClean="0">
                <a:solidFill>
                  <a:srgbClr val="FF0000"/>
                </a:solidFill>
              </a:rPr>
              <a:t> </a:t>
            </a:r>
            <a:r>
              <a:rPr lang="cs-CZ" cap="small" dirty="0" err="1" smtClean="0">
                <a:solidFill>
                  <a:srgbClr val="FF0000"/>
                </a:solidFill>
              </a:rPr>
              <a:t>fiunt</a:t>
            </a:r>
            <a:endParaRPr lang="cs-CZ" cap="smal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i="1" dirty="0" smtClean="0"/>
              <a:t>….</a:t>
            </a:r>
            <a:r>
              <a:rPr lang="cs-CZ" sz="2800" i="1" dirty="0" err="1" smtClean="0"/>
              <a:t>Investigantes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qualiter</a:t>
            </a:r>
            <a:r>
              <a:rPr lang="cs-CZ" sz="2800" i="1" dirty="0" smtClean="0"/>
              <a:t> </a:t>
            </a:r>
            <a:r>
              <a:rPr lang="cs-CZ" sz="2800" b="1" i="1" dirty="0" err="1" smtClean="0"/>
              <a:t>decentius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ac</a:t>
            </a:r>
            <a:r>
              <a:rPr lang="cs-CZ" sz="2800" i="1" dirty="0" smtClean="0"/>
              <a:t> </a:t>
            </a:r>
            <a:r>
              <a:rPr lang="cs-CZ" sz="2800" b="1" i="1" dirty="0" err="1" smtClean="0"/>
              <a:t>competentius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divinum</a:t>
            </a:r>
            <a:r>
              <a:rPr lang="cs-CZ" sz="2800" i="1" dirty="0" smtClean="0"/>
              <a:t> oficium </a:t>
            </a:r>
            <a:r>
              <a:rPr lang="cs-CZ" sz="2800" i="1" dirty="0" err="1" smtClean="0"/>
              <a:t>peragatur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quem</a:t>
            </a:r>
            <a:r>
              <a:rPr lang="cs-CZ" sz="2800" i="1" dirty="0" smtClean="0"/>
              <a:t> in </a:t>
            </a:r>
            <a:r>
              <a:rPr lang="cs-CZ" sz="2800" i="1" dirty="0" err="1" smtClean="0"/>
              <a:t>sacrorum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ordinum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celebratione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usum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habere</a:t>
            </a:r>
            <a:r>
              <a:rPr lang="cs-CZ" sz="2800" i="1" dirty="0" smtClean="0"/>
              <a:t> a </a:t>
            </a:r>
            <a:r>
              <a:rPr lang="cs-CZ" sz="2800" i="1" dirty="0" err="1" smtClean="0"/>
              <a:t>Iherosolimitana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ecclesisa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consueverimus</a:t>
            </a:r>
            <a:r>
              <a:rPr lang="cs-CZ" sz="2800" i="1" dirty="0" smtClean="0"/>
              <a:t>…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115189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Ordo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Stal se skutečně členem řádu kanovník Božího hrobu?</a:t>
            </a:r>
          </a:p>
          <a:p>
            <a:r>
              <a:rPr lang="cs-CZ" dirty="0" smtClean="0"/>
              <a:t>Nebo pouze přijal řeholi sv. Augustina (</a:t>
            </a:r>
            <a:r>
              <a:rPr lang="cs-CZ" dirty="0"/>
              <a:t>N</a:t>
            </a:r>
            <a:r>
              <a:rPr lang="cs-CZ" dirty="0" smtClean="0"/>
              <a:t>ovotný)</a:t>
            </a:r>
          </a:p>
          <a:p>
            <a:r>
              <a:rPr lang="cs-CZ" dirty="0" smtClean="0"/>
              <a:t>Nakolik svěcení vychází z jeruzalémských zvyklostí a neguje/navazuje na  domácí podmínky?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63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Fundace </a:t>
            </a:r>
            <a:r>
              <a:rPr lang="cs-CZ" b="1" dirty="0" smtClean="0"/>
              <a:t>Strahov</a:t>
            </a:r>
            <a:r>
              <a:rPr lang="cs-CZ" dirty="0" smtClean="0"/>
              <a:t> 1143-1144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 err="1" smtClean="0"/>
              <a:t>zakl</a:t>
            </a:r>
            <a:r>
              <a:rPr lang="cs-CZ" dirty="0" smtClean="0"/>
              <a:t>. </a:t>
            </a:r>
            <a:r>
              <a:rPr lang="cs-CZ" dirty="0"/>
              <a:t>l</a:t>
            </a:r>
            <a:r>
              <a:rPr lang="cs-CZ" dirty="0" smtClean="0"/>
              <a:t>istině uvádí důvod odjezdu do Jeruzaléma (touha spatřit sv. místa, modlit se na místě, kde pobýval Ježíš)</a:t>
            </a:r>
          </a:p>
          <a:p>
            <a:r>
              <a:rPr lang="cs-CZ" dirty="0" smtClean="0"/>
              <a:t>Snaha stát se lepším křesťanem (…</a:t>
            </a:r>
            <a:r>
              <a:rPr lang="cs-CZ" i="1" dirty="0" smtClean="0"/>
              <a:t>sub </a:t>
            </a:r>
            <a:r>
              <a:rPr lang="cs-CZ" i="1" dirty="0" err="1" smtClean="0"/>
              <a:t>regula</a:t>
            </a:r>
            <a:r>
              <a:rPr lang="cs-CZ" i="1" dirty="0" smtClean="0"/>
              <a:t> </a:t>
            </a:r>
            <a:r>
              <a:rPr lang="cs-CZ" i="1" dirty="0" err="1" smtClean="0"/>
              <a:t>beati</a:t>
            </a:r>
            <a:r>
              <a:rPr lang="cs-CZ" i="1" dirty="0" smtClean="0"/>
              <a:t> </a:t>
            </a:r>
            <a:r>
              <a:rPr lang="cs-CZ" i="1" dirty="0" err="1" smtClean="0"/>
              <a:t>patris</a:t>
            </a:r>
            <a:r>
              <a:rPr lang="cs-CZ" i="1" dirty="0" smtClean="0"/>
              <a:t> Augustini in habitu </a:t>
            </a:r>
            <a:r>
              <a:rPr lang="cs-CZ" i="1" dirty="0" err="1" smtClean="0"/>
              <a:t>religionis</a:t>
            </a:r>
            <a:r>
              <a:rPr lang="cs-CZ" i="1" dirty="0" smtClean="0"/>
              <a:t> </a:t>
            </a:r>
            <a:r>
              <a:rPr lang="cs-CZ" i="1" dirty="0" err="1" smtClean="0"/>
              <a:t>deo</a:t>
            </a:r>
            <a:r>
              <a:rPr lang="cs-CZ" i="1" dirty="0" smtClean="0"/>
              <a:t> </a:t>
            </a:r>
            <a:r>
              <a:rPr lang="cs-CZ" i="1" dirty="0" err="1" smtClean="0"/>
              <a:t>servire</a:t>
            </a:r>
            <a:r>
              <a:rPr lang="cs-CZ" i="1" dirty="0" smtClean="0"/>
              <a:t> </a:t>
            </a:r>
            <a:r>
              <a:rPr lang="cs-CZ" i="1" dirty="0" err="1" smtClean="0"/>
              <a:t>contenderem</a:t>
            </a:r>
            <a:r>
              <a:rPr lang="cs-CZ" dirty="0" smtClean="0"/>
              <a:t>…)</a:t>
            </a:r>
          </a:p>
          <a:p>
            <a:r>
              <a:rPr lang="cs-CZ" dirty="0" smtClean="0"/>
              <a:t>Údaj o životě v komunitě </a:t>
            </a:r>
          </a:p>
          <a:p>
            <a:r>
              <a:rPr lang="cs-CZ" b="1" dirty="0" smtClean="0"/>
              <a:t>Stylistika</a:t>
            </a:r>
            <a:r>
              <a:rPr lang="cs-CZ" dirty="0" smtClean="0"/>
              <a:t> – přímý odkaz na Jeronýma (tentýž citát i v traktátu R. </a:t>
            </a:r>
            <a:r>
              <a:rPr lang="cs-CZ" dirty="0" err="1" smtClean="0"/>
              <a:t>Fretella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113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4. </a:t>
            </a:r>
            <a:r>
              <a:rPr lang="cs-CZ" dirty="0" err="1" smtClean="0"/>
              <a:t>Rorgo</a:t>
            </a:r>
            <a:r>
              <a:rPr lang="cs-CZ" dirty="0" smtClean="0"/>
              <a:t> </a:t>
            </a:r>
            <a:r>
              <a:rPr lang="cs-CZ" dirty="0" err="1" smtClean="0"/>
              <a:t>Fretellus</a:t>
            </a:r>
            <a:r>
              <a:rPr lang="cs-CZ" dirty="0" smtClean="0"/>
              <a:t> († 1154) </a:t>
            </a:r>
            <a:r>
              <a:rPr lang="cs-CZ" i="1" dirty="0" err="1" smtClean="0"/>
              <a:t>Descriptio</a:t>
            </a:r>
            <a:r>
              <a:rPr lang="cs-CZ" i="1" dirty="0" smtClean="0"/>
              <a:t> de </a:t>
            </a:r>
            <a:r>
              <a:rPr lang="cs-CZ" i="1" dirty="0" err="1" smtClean="0"/>
              <a:t>locis</a:t>
            </a:r>
            <a:r>
              <a:rPr lang="cs-CZ" i="1" dirty="0" smtClean="0"/>
              <a:t> </a:t>
            </a:r>
            <a:r>
              <a:rPr lang="cs-CZ" i="1" dirty="0" err="1" smtClean="0"/>
              <a:t>sanctis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Arcijáhen, později děkan při kostele PM v Nazaretu, kanovník u Božího hrobu v Jeruzalémě</a:t>
            </a:r>
          </a:p>
          <a:p>
            <a:r>
              <a:rPr lang="cs-CZ" dirty="0" smtClean="0"/>
              <a:t>Dvě recenze textu</a:t>
            </a:r>
          </a:p>
          <a:p>
            <a:r>
              <a:rPr lang="cs-CZ" dirty="0" smtClean="0"/>
              <a:t>1137 se seznámil se Zdíkem, text Zdíkovi dedikoval</a:t>
            </a:r>
          </a:p>
          <a:p>
            <a:r>
              <a:rPr lang="cs-CZ" dirty="0" smtClean="0"/>
              <a:t>Aluze na Jeronýmův list </a:t>
            </a:r>
            <a:r>
              <a:rPr lang="cs-CZ" dirty="0" err="1" smtClean="0"/>
              <a:t>Paulinovi</a:t>
            </a:r>
            <a:r>
              <a:rPr lang="cs-CZ" dirty="0" smtClean="0"/>
              <a:t> (</a:t>
            </a:r>
            <a:r>
              <a:rPr lang="cs-CZ" i="1" dirty="0" smtClean="0"/>
              <a:t>non </a:t>
            </a:r>
            <a:r>
              <a:rPr lang="cs-CZ" i="1" dirty="0" err="1" smtClean="0"/>
              <a:t>Iherosolimis</a:t>
            </a:r>
            <a:r>
              <a:rPr lang="cs-CZ" i="1" dirty="0" smtClean="0"/>
              <a:t> </a:t>
            </a:r>
            <a:r>
              <a:rPr lang="cs-CZ" i="1" dirty="0" err="1" smtClean="0"/>
              <a:t>fuisse</a:t>
            </a:r>
            <a:r>
              <a:rPr lang="cs-CZ" i="1" dirty="0" smtClean="0"/>
              <a:t>, sed </a:t>
            </a:r>
            <a:r>
              <a:rPr lang="cs-CZ" i="1" dirty="0" err="1" smtClean="0"/>
              <a:t>Iherosolimis</a:t>
            </a:r>
            <a:r>
              <a:rPr lang="cs-CZ" i="1" dirty="0" smtClean="0"/>
              <a:t> bene </a:t>
            </a:r>
            <a:r>
              <a:rPr lang="cs-CZ" i="1" dirty="0" err="1" smtClean="0"/>
              <a:t>vixisse</a:t>
            </a:r>
            <a:r>
              <a:rPr lang="cs-CZ" i="1" dirty="0" smtClean="0"/>
              <a:t> </a:t>
            </a:r>
            <a:r>
              <a:rPr lang="cs-CZ" i="1" dirty="0" err="1" smtClean="0"/>
              <a:t>laudabile</a:t>
            </a:r>
            <a:r>
              <a:rPr lang="cs-CZ" i="1" dirty="0" smtClean="0"/>
              <a:t> </a:t>
            </a:r>
            <a:r>
              <a:rPr lang="cs-CZ" i="1" dirty="0" err="1" smtClean="0"/>
              <a:t>est</a:t>
            </a:r>
            <a:r>
              <a:rPr lang="cs-CZ" i="1" dirty="0" smtClean="0"/>
              <a:t>); </a:t>
            </a:r>
            <a:r>
              <a:rPr lang="cs-CZ" dirty="0" smtClean="0"/>
              <a:t>citace z Jeronýmových textů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Fretellus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</a:t>
            </a:r>
            <a:r>
              <a:rPr lang="cs-CZ" i="1" dirty="0"/>
              <a:t>rozvažuj o svatém Jeruzalémě a přemítej o sv. Sionu, který nám alegoricky zpodobňuje nebeský ráj</a:t>
            </a:r>
            <a:r>
              <a:rPr lang="cs-CZ" i="1" dirty="0" smtClean="0"/>
              <a:t>…“</a:t>
            </a:r>
          </a:p>
          <a:p>
            <a:r>
              <a:rPr lang="cs-CZ" dirty="0" smtClean="0"/>
              <a:t>Vliv na Zdíkovy snahy o „biblickou topografii“ přenesenou do Čech?</a:t>
            </a:r>
          </a:p>
          <a:p>
            <a:r>
              <a:rPr lang="cs-CZ" dirty="0" err="1" smtClean="0"/>
              <a:t>Fretellus</a:t>
            </a:r>
            <a:r>
              <a:rPr lang="cs-CZ" dirty="0" smtClean="0"/>
              <a:t> představuje </a:t>
            </a:r>
            <a:r>
              <a:rPr lang="cs-CZ" sz="2800" b="1" i="1" dirty="0" err="1" smtClean="0"/>
              <a:t>devotional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geography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of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the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Holy</a:t>
            </a:r>
            <a:r>
              <a:rPr lang="cs-CZ" sz="2800" b="1" i="1" dirty="0" smtClean="0"/>
              <a:t> Land</a:t>
            </a:r>
          </a:p>
          <a:p>
            <a:r>
              <a:rPr lang="cs-CZ" dirty="0"/>
              <a:t>n</a:t>
            </a:r>
            <a:r>
              <a:rPr lang="cs-CZ" dirty="0" smtClean="0"/>
              <a:t>ení to popis míst v jeho době, ale </a:t>
            </a:r>
            <a:r>
              <a:rPr lang="cs-CZ" b="1" dirty="0" smtClean="0"/>
              <a:t>biblický popis</a:t>
            </a:r>
          </a:p>
          <a:p>
            <a:r>
              <a:rPr lang="cs-CZ" dirty="0" smtClean="0"/>
              <a:t>Jeruzalém je zachycen pouze v 18 ze 77 kapitol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706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</TotalTime>
  <Words>541</Words>
  <Application>Microsoft Office PowerPoint</Application>
  <PresentationFormat>Širokoúhlá obrazovka</PresentationFormat>
  <Paragraphs>50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Organika</vt:lpstr>
      <vt:lpstr>Jindřich Zdík </vt:lpstr>
      <vt:lpstr>Zdíkovy poutě do Jeruzaléma</vt:lpstr>
      <vt:lpstr>1. Ohlasy z cesty: relikvie</vt:lpstr>
      <vt:lpstr>Sv. Kříž v Olomouci</vt:lpstr>
      <vt:lpstr>2. Nový řád svěcení kněžstva po jeruzalémském vzoru v Olomouci</vt:lpstr>
      <vt:lpstr>Ordo</vt:lpstr>
      <vt:lpstr>3. Fundace Strahov 1143-1144</vt:lpstr>
      <vt:lpstr>4. Rorgo Fretellus († 1154) Descriptio de locis sanctis</vt:lpstr>
      <vt:lpstr>Fretellus</vt:lpstr>
      <vt:lpstr>Jeruzalémské ohlasy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Jindřich Zdík</dc:title>
  <dc:creator>FFUK</dc:creator>
  <cp:lastModifiedBy>FFUK</cp:lastModifiedBy>
  <cp:revision>16</cp:revision>
  <dcterms:created xsi:type="dcterms:W3CDTF">2020-10-26T21:45:27Z</dcterms:created>
  <dcterms:modified xsi:type="dcterms:W3CDTF">2024-03-28T19:26:02Z</dcterms:modified>
</cp:coreProperties>
</file>