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95" r:id="rId2"/>
    <p:sldId id="290" r:id="rId3"/>
    <p:sldId id="257" r:id="rId4"/>
    <p:sldId id="258" r:id="rId5"/>
    <p:sldId id="259" r:id="rId6"/>
    <p:sldId id="260" r:id="rId7"/>
    <p:sldId id="293" r:id="rId8"/>
    <p:sldId id="294" r:id="rId9"/>
    <p:sldId id="261" r:id="rId10"/>
    <p:sldId id="296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2"/>
    <p:sldId id="274" r:id="rId23"/>
    <p:sldId id="275" r:id="rId24"/>
    <p:sldId id="276" r:id="rId25"/>
    <p:sldId id="278" r:id="rId26"/>
    <p:sldId id="277" r:id="rId27"/>
    <p:sldId id="279" r:id="rId28"/>
    <p:sldId id="280" r:id="rId29"/>
    <p:sldId id="281" r:id="rId30"/>
    <p:sldId id="289" r:id="rId31"/>
    <p:sldId id="282" r:id="rId32"/>
    <p:sldId id="283" r:id="rId33"/>
    <p:sldId id="297" r:id="rId34"/>
    <p:sldId id="284" r:id="rId35"/>
    <p:sldId id="285" r:id="rId36"/>
    <p:sldId id="286" r:id="rId37"/>
    <p:sldId id="287" r:id="rId38"/>
    <p:sldId id="288" r:id="rId39"/>
    <p:sldId id="291" r:id="rId40"/>
    <p:sldId id="292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428">
          <p15:clr>
            <a:srgbClr val="A4A3A4"/>
          </p15:clr>
        </p15:guide>
        <p15:guide id="7" pos="7224">
          <p15:clr>
            <a:srgbClr val="A4A3A4"/>
          </p15:clr>
        </p15:guide>
        <p15:guide id="8" pos="909">
          <p15:clr>
            <a:srgbClr val="A4A3A4"/>
          </p15:clr>
        </p15:guide>
        <p15:guide id="9" pos="3688">
          <p15:clr>
            <a:srgbClr val="A4A3A4"/>
          </p15:clr>
        </p15:guide>
        <p15:guide id="10" pos="3968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jtFS0NlrdGq5G6/co3SFiyq7o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d379f8fe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d379f8fe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d379f8fe6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k-SK"/>
              <a:t>19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d379f8fd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d379f8fd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d379f8fd1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k-SK"/>
              <a:t>20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2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" name="Google Shape;1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1"/>
          <p:cNvSpPr txBox="1">
            <a:spLocks noGrp="1"/>
          </p:cNvSpPr>
          <p:nvPr>
            <p:ph type="body" idx="1"/>
          </p:nvPr>
        </p:nvSpPr>
        <p:spPr>
          <a:xfrm>
            <a:off x="719997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1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86" name="Google Shape;86;p41"/>
          <p:cNvSpPr txBox="1">
            <a:spLocks noGrp="1"/>
          </p:cNvSpPr>
          <p:nvPr>
            <p:ph type="body" idx="2"/>
          </p:nvPr>
        </p:nvSpPr>
        <p:spPr>
          <a:xfrm>
            <a:off x="719999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1"/>
          <p:cNvSpPr txBox="1">
            <a:spLocks noGrp="1"/>
          </p:cNvSpPr>
          <p:nvPr>
            <p:ph type="body" idx="3"/>
          </p:nvPr>
        </p:nvSpPr>
        <p:spPr>
          <a:xfrm>
            <a:off x="720724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1"/>
          <p:cNvSpPr txBox="1">
            <a:spLocks noGrp="1"/>
          </p:cNvSpPr>
          <p:nvPr>
            <p:ph type="body" idx="4"/>
          </p:nvPr>
        </p:nvSpPr>
        <p:spPr>
          <a:xfrm>
            <a:off x="6251278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1"/>
          <p:cNvSpPr txBox="1">
            <a:spLocks noGrp="1"/>
          </p:cNvSpPr>
          <p:nvPr>
            <p:ph type="body" idx="5"/>
          </p:nvPr>
        </p:nvSpPr>
        <p:spPr>
          <a:xfrm>
            <a:off x="6252003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1"/>
          <p:cNvSpPr txBox="1">
            <a:spLocks noGrp="1"/>
          </p:cNvSpPr>
          <p:nvPr>
            <p:ph type="body" idx="6"/>
          </p:nvPr>
        </p:nvSpPr>
        <p:spPr>
          <a:xfrm>
            <a:off x="6251278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91" name="Google Shape;9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pic>
        <p:nvPicPr>
          <p:cNvPr id="95" name="Google Shape;9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3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98" name="Google Shape;98;p43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3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43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43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2" name="Google Shape;10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4BC8FF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4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06" name="Google Shape;106;p44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4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08" name="Google Shape;10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4BC8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11" name="Google Shape;111;p45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5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4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45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5" name="Google Shape;11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4BC8F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6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58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8" name="Google Shape;11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6"/>
          <p:cNvSpPr txBox="1">
            <a:spLocks noGrp="1"/>
          </p:cNvSpPr>
          <p:nvPr>
            <p:ph type="body" idx="1"/>
          </p:nvPr>
        </p:nvSpPr>
        <p:spPr>
          <a:xfrm>
            <a:off x="720000" y="6040795"/>
            <a:ext cx="8555976" cy="5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ARTS slide">
  <p:cSld name="MUNI ARTS slide">
    <p:bg>
      <p:bgPr>
        <a:solidFill>
          <a:srgbClr val="4BC8F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0956" y="2298933"/>
            <a:ext cx="8725020" cy="226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3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4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body" idx="2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body" idx="1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body" idx="2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9" name="Google Shape;39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1"/>
          </p:nvPr>
        </p:nvSpPr>
        <p:spPr>
          <a:xfrm>
            <a:off x="720725" y="1296001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body" idx="2"/>
          </p:nvPr>
        </p:nvSpPr>
        <p:spPr>
          <a:xfrm>
            <a:off x="6251278" y="1290515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3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body" idx="4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body" idx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>
            <a:spLocks noGrp="1"/>
          </p:cNvSpPr>
          <p:nvPr>
            <p:ph type="pic" idx="2"/>
          </p:nvPr>
        </p:nvSpPr>
        <p:spPr>
          <a:xfrm>
            <a:off x="729509" y="1665288"/>
            <a:ext cx="6207791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body" idx="3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8"/>
          <p:cNvSpPr txBox="1">
            <a:spLocks noGrp="1"/>
          </p:cNvSpPr>
          <p:nvPr>
            <p:ph type="body" idx="1"/>
          </p:nvPr>
        </p:nvSpPr>
        <p:spPr>
          <a:xfrm>
            <a:off x="4440000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2"/>
          </p:nvPr>
        </p:nvSpPr>
        <p:spPr>
          <a:xfrm>
            <a:off x="719999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body" idx="3"/>
          </p:nvPr>
        </p:nvSpPr>
        <p:spPr>
          <a:xfrm>
            <a:off x="4440000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body" idx="4"/>
          </p:nvPr>
        </p:nvSpPr>
        <p:spPr>
          <a:xfrm>
            <a:off x="8161200" y="4414270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5"/>
          </p:nvPr>
        </p:nvSpPr>
        <p:spPr>
          <a:xfrm>
            <a:off x="72072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body" idx="6"/>
          </p:nvPr>
        </p:nvSpPr>
        <p:spPr>
          <a:xfrm>
            <a:off x="444047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body" idx="7"/>
          </p:nvPr>
        </p:nvSpPr>
        <p:spPr>
          <a:xfrm>
            <a:off x="8161436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body" idx="8"/>
          </p:nvPr>
        </p:nvSpPr>
        <p:spPr>
          <a:xfrm>
            <a:off x="719999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body" idx="9"/>
          </p:nvPr>
        </p:nvSpPr>
        <p:spPr>
          <a:xfrm>
            <a:off x="8160001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body" idx="13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1" name="Google Shape;7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body"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z/map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uizizz.com/_media/quizzes/75b16307-400e-45a9-b3dc-2f07e9c12a0c_900_90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an.m.wikipedia.org/wiki/Berkas:FedStats_Lat_long.svg" TargetMode="External"/><Relationship Id="rId5" Type="http://schemas.openxmlformats.org/officeDocument/2006/relationships/hyperlink" Target="https://en.wikipedia.org/wiki/Eratosthenes#/media/File:Eratostene--Calcolo_Raggio_Terrestre.jpg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2.wp.com/geoawesomeness.com/wp-content/uploads/2013/09/projections.jpg?w=57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Mercator_projection#/media/File:Worlds_animate.gi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K&#345;ov&#225;kovo_zobrazen&#237;#/media/Soubor:&#268;esk&#225;_republika,_K&#345;ov&#225;k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.insider.com/5935b48079474ccf008b6c7c?width=1200&amp;format=jpeg" TargetMode="External"/><Relationship Id="rId5" Type="http://schemas.openxmlformats.org/officeDocument/2006/relationships/hyperlink" Target="https://kielakowie.com/extrapgs/maps/mapa_swiata.jpg" TargetMode="Externa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emapy.cz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pire.eu/en/" TargetMode="External"/><Relationship Id="rId5" Type="http://schemas.openxmlformats.org/officeDocument/2006/relationships/hyperlink" Target="http://chartae-antiquae.cz/" TargetMode="External"/><Relationship Id="rId4" Type="http://schemas.openxmlformats.org/officeDocument/2006/relationships/hyperlink" Target="http://www.oldmapsonline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emapy.cz/napoveda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ufind.mzk.cz/Search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ldmapsonline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3.amazonaws.com/s3.timetoast.com/public/uploads/photo/18623489/image/medium-40c3052d52788dab3beb108542aeb146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ertic.org/wp%20content/uploads/2021/03/Esri.png" TargetMode="External"/><Relationship Id="rId5" Type="http://schemas.openxmlformats.org/officeDocument/2006/relationships/hyperlink" Target="https://www.wikidata.org/wiki/Q7359015#/media/File:RogerGlobe.jpg" TargetMode="Externa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bacademy.org/2019/labs/berytech/students/joseph-zoulikian/Images/week_3/3%20vect%20restor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z/map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z/map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.pinimg.com/736x/a1/05/d0/a105d0641463d657f319e67c6a438d77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geographic_information_systems_softwar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qgis.org/en/site/" TargetMode="External"/><Relationship Id="rId4" Type="http://schemas.openxmlformats.org/officeDocument/2006/relationships/hyperlink" Target="https://www.esri.com/en-us/home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library.illinois.edu/c.php?g=741567&amp;p=5327854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eoapify.com/tools/geocoding-online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issinet.cz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://dissinet.cz/apps/hga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hom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iif.io/" TargetMode="External"/><Relationship Id="rId4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gismentors.eu/qgis-zacatecnik/index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atarilabs.com/ih-en/how-to-add-a-google-map-in-qgis-3-tutorial" TargetMode="External"/><Relationship Id="rId5" Type="http://schemas.openxmlformats.org/officeDocument/2006/relationships/hyperlink" Target="https://www.arcdata.cz/produkty/geograficka-data/arccr-500" TargetMode="External"/><Relationship Id="rId4" Type="http://schemas.openxmlformats.org/officeDocument/2006/relationships/hyperlink" Target="https://www.naturalearthdata.com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lotrproject.com/" TargetMode="External"/><Relationship Id="rId3" Type="http://schemas.openxmlformats.org/officeDocument/2006/relationships/hyperlink" Target="https://www.runningreality.org/" TargetMode="External"/><Relationship Id="rId7" Type="http://schemas.openxmlformats.org/officeDocument/2006/relationships/hyperlink" Target="https://mapa.knihoveda.cz/?1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ssinet.cz/publications#maps" TargetMode="External"/><Relationship Id="rId5" Type="http://schemas.openxmlformats.org/officeDocument/2006/relationships/hyperlink" Target="http://mappinggothic.org/" TargetMode="External"/><Relationship Id="rId4" Type="http://schemas.openxmlformats.org/officeDocument/2006/relationships/hyperlink" Target="https://orbis.stanford.edu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rchgate.net/publication/228725974_A_place_in_history_A_guide_to_using_GIS_in_historical_research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rcheoparkpavlov.cz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searchworks.stanford.edu/view/ds112yt9877" TargetMode="External"/><Relationship Id="rId3" Type="http://schemas.openxmlformats.org/officeDocument/2006/relationships/hyperlink" Target="https://dissinet.cz/apps/hga/" TargetMode="External"/><Relationship Id="rId7" Type="http://schemas.openxmlformats.org/officeDocument/2006/relationships/hyperlink" Target="https://mapy.mzk.cz/" TargetMode="External"/><Relationship Id="rId2" Type="http://schemas.openxmlformats.org/officeDocument/2006/relationships/hyperlink" Target="https://www.georeferenc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cdata.cz/produkty/geograficka-data/arccr-4-0" TargetMode="External"/><Relationship Id="rId5" Type="http://schemas.openxmlformats.org/officeDocument/2006/relationships/hyperlink" Target="https://www.naturalearthdata.com/" TargetMode="External"/><Relationship Id="rId4" Type="http://schemas.openxmlformats.org/officeDocument/2006/relationships/hyperlink" Target="https://qgis.org/en/site/index.html" TargetMode="External"/><Relationship Id="rId9" Type="http://schemas.openxmlformats.org/officeDocument/2006/relationships/hyperlink" Target="https://ucebnice.geogr.muni.cz/dejiny/obsah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ips.hearstapps.com/pop.h-cdn.co/assets/16/30/1469581712-stick-chart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py.mzk.cz/mzk03/000/903/885/261926756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9F0C4CEB-878A-7A91-2E35-D485F3571A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t>1</a:t>
            </a:fld>
            <a:endParaRPr lang="sk-SK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506893-887B-C8D2-7432-E7AE81B2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9) </a:t>
            </a:r>
            <a:r>
              <a:rPr lang="sk-SK" dirty="0" err="1"/>
              <a:t>Prostorová</a:t>
            </a:r>
            <a:r>
              <a:rPr lang="sk-SK" dirty="0"/>
              <a:t> </a:t>
            </a:r>
            <a:r>
              <a:rPr lang="sk-SK" dirty="0" err="1"/>
              <a:t>data</a:t>
            </a:r>
            <a:endParaRPr lang="sk-SK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35AB0734-1CA8-9216-3AF8-9C7C6A245E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Eduard Lazorík</a:t>
            </a:r>
          </a:p>
        </p:txBody>
      </p:sp>
    </p:spTree>
    <p:extLst>
      <p:ext uri="{BB962C8B-B14F-4D97-AF65-F5344CB8AC3E}">
        <p14:creationId xmlns:p14="http://schemas.microsoft.com/office/powerpoint/2010/main" val="2255122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8DBC9EB1-2627-0F1B-7C5E-5A490300F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t>10</a:t>
            </a:fld>
            <a:endParaRPr lang="sk-SK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517F50F-B8C6-D240-AB95-D5B660222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CD3A071-5DD1-E050-92D4-93AA3F003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E1B366E-AF21-788B-F6B4-1790F8615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27" y="0"/>
            <a:ext cx="11717346" cy="685800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202A5A3-C871-9793-CEE1-5C2E4B42B2F3}"/>
              </a:ext>
            </a:extLst>
          </p:cNvPr>
          <p:cNvSpPr txBox="1"/>
          <p:nvPr/>
        </p:nvSpPr>
        <p:spPr>
          <a:xfrm>
            <a:off x="-67473" y="0"/>
            <a:ext cx="338554" cy="68579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k-SK" sz="1000" dirty="0"/>
              <a:t>http://oldmaps.geolab.cz/map_viewer.pl?lang=cs&amp;map_root=1vm&amp;map_region=mo&amp;map_list=m077</a:t>
            </a:r>
          </a:p>
        </p:txBody>
      </p:sp>
    </p:spTree>
    <p:extLst>
      <p:ext uri="{BB962C8B-B14F-4D97-AF65-F5344CB8AC3E}">
        <p14:creationId xmlns:p14="http://schemas.microsoft.com/office/powerpoint/2010/main" val="1478075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Zápatí prezentace</a:t>
            </a:r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11</a:t>
            </a:fld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189" name="Google Shape;18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203"/>
            <a:ext cx="12192000" cy="64154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CC624FA-E52D-4B23-A3A7-C96AD1D0CF22}"/>
              </a:ext>
            </a:extLst>
          </p:cNvPr>
          <p:cNvSpPr txBox="1"/>
          <p:nvPr/>
        </p:nvSpPr>
        <p:spPr>
          <a:xfrm>
            <a:off x="140623" y="0"/>
            <a:ext cx="3752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https://www.google.cz/maps/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12</a:t>
            </a:fld>
            <a:endParaRPr/>
          </a:p>
        </p:txBody>
      </p:sp>
      <p:sp>
        <p:nvSpPr>
          <p:cNvPr id="195" name="Google Shape;195;p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/>
              <a:t>Složky</a:t>
            </a:r>
            <a:r>
              <a:rPr lang="sk-SK" dirty="0"/>
              <a:t> mapy</a:t>
            </a:r>
            <a:endParaRPr dirty="0"/>
          </a:p>
        </p:txBody>
      </p:sp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Plocha/</a:t>
            </a:r>
            <a:r>
              <a:rPr lang="sk-SK" sz="2000" dirty="0" err="1"/>
              <a:t>polygon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Čára</a:t>
            </a:r>
            <a:r>
              <a:rPr lang="sk-SK" sz="2000" dirty="0"/>
              <a:t>/</a:t>
            </a:r>
            <a:r>
              <a:rPr lang="sk-SK" sz="2000" dirty="0" err="1"/>
              <a:t>linie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Bod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Popis/</a:t>
            </a:r>
            <a:r>
              <a:rPr lang="sk-SK" sz="2000" dirty="0" err="1"/>
              <a:t>anotace</a:t>
            </a:r>
            <a:endParaRPr dirty="0"/>
          </a:p>
          <a:p>
            <a:pPr marL="252000" lvl="0" indent="-5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dirty="0"/>
          </a:p>
        </p:txBody>
      </p:sp>
      <p:pic>
        <p:nvPicPr>
          <p:cNvPr id="197" name="Google Shape;197;p8" descr="Feature class basics—ArcGIS Help | ArcGIS Deskto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8954" y="54"/>
            <a:ext cx="6823047" cy="68579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F4A7A8D7-BC46-4B34-8E1A-7DFD2BEB826B}"/>
              </a:ext>
            </a:extLst>
          </p:cNvPr>
          <p:cNvSpPr txBox="1"/>
          <p:nvPr/>
        </p:nvSpPr>
        <p:spPr>
          <a:xfrm>
            <a:off x="1701927" y="6218390"/>
            <a:ext cx="3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https://quizizz.com/_media/quizzes/75b16307-400e-45a9-b3dc-2f07e9c12a0c_900_900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13</a:t>
            </a:fld>
            <a:endParaRPr/>
          </a:p>
        </p:txBody>
      </p:sp>
      <p:sp>
        <p:nvSpPr>
          <p:cNvPr id="203" name="Google Shape;203;p9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Souřadnicový systém</a:t>
            </a:r>
          </a:p>
        </p:txBody>
      </p:sp>
      <p:sp>
        <p:nvSpPr>
          <p:cNvPr id="204" name="Google Shape;204;p9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6626977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Způsob</a:t>
            </a:r>
            <a:r>
              <a:rPr lang="sk-SK" sz="2000" dirty="0"/>
              <a:t> </a:t>
            </a:r>
            <a:r>
              <a:rPr lang="sk-SK" sz="2000" dirty="0" err="1"/>
              <a:t>umístnění</a:t>
            </a:r>
            <a:r>
              <a:rPr lang="sk-SK" sz="2000" dirty="0"/>
              <a:t> objektu na </a:t>
            </a:r>
            <a:r>
              <a:rPr lang="sk-SK" sz="2000" dirty="0" err="1"/>
              <a:t>zemském</a:t>
            </a:r>
            <a:r>
              <a:rPr lang="sk-SK" sz="2000" dirty="0"/>
              <a:t> povrchu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Základ </a:t>
            </a:r>
            <a:r>
              <a:rPr lang="sk-SK" sz="2000" dirty="0" err="1"/>
              <a:t>vytvořen</a:t>
            </a:r>
            <a:r>
              <a:rPr lang="sk-SK" sz="2000" dirty="0"/>
              <a:t> </a:t>
            </a:r>
            <a:r>
              <a:rPr lang="sk-SK" sz="2000" dirty="0" err="1"/>
              <a:t>již</a:t>
            </a:r>
            <a:r>
              <a:rPr lang="sk-SK" sz="2000" dirty="0"/>
              <a:t> v </a:t>
            </a:r>
            <a:r>
              <a:rPr lang="sk-SK" sz="2000" dirty="0" err="1"/>
              <a:t>antickém</a:t>
            </a:r>
            <a:r>
              <a:rPr lang="sk-SK" sz="2000" dirty="0"/>
              <a:t> </a:t>
            </a:r>
            <a:r>
              <a:rPr lang="sk-SK" sz="2000" dirty="0" err="1"/>
              <a:t>Řecku</a:t>
            </a:r>
            <a:r>
              <a:rPr lang="sk-SK" sz="2000" dirty="0"/>
              <a:t> (</a:t>
            </a:r>
            <a:r>
              <a:rPr lang="sk-SK" sz="2000" dirty="0" err="1"/>
              <a:t>myšlenka</a:t>
            </a:r>
            <a:r>
              <a:rPr lang="sk-SK" sz="2000" dirty="0"/>
              <a:t> o </a:t>
            </a:r>
            <a:r>
              <a:rPr lang="sk-SK" sz="2000" dirty="0" err="1"/>
              <a:t>kulaté</a:t>
            </a:r>
            <a:r>
              <a:rPr lang="sk-SK" sz="2000" dirty="0"/>
              <a:t> Zemi, </a:t>
            </a:r>
            <a:r>
              <a:rPr lang="sk-SK" sz="2000" dirty="0" err="1"/>
              <a:t>Eratosthenes</a:t>
            </a:r>
            <a:r>
              <a:rPr lang="sk-SK" sz="2000" dirty="0"/>
              <a:t>), použití pro výpočet obvodu </a:t>
            </a:r>
            <a:r>
              <a:rPr lang="sk-SK" sz="2000" dirty="0" err="1"/>
              <a:t>Země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Rychlý</a:t>
            </a:r>
            <a:r>
              <a:rPr lang="sk-SK" sz="2000" dirty="0"/>
              <a:t> rozvoj </a:t>
            </a:r>
            <a:r>
              <a:rPr lang="sk-SK" sz="2000" dirty="0" err="1"/>
              <a:t>odstartovali</a:t>
            </a:r>
            <a:r>
              <a:rPr lang="sk-SK" sz="2000" dirty="0"/>
              <a:t> </a:t>
            </a:r>
            <a:r>
              <a:rPr lang="sk-SK" sz="2000" dirty="0" err="1"/>
              <a:t>objevitelské</a:t>
            </a:r>
            <a:r>
              <a:rPr lang="sk-SK" sz="2000" dirty="0"/>
              <a:t> plavby spolu s novou matematikou a </a:t>
            </a:r>
            <a:r>
              <a:rPr lang="sk-SK" sz="2000" dirty="0" err="1"/>
              <a:t>přístroji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 dirty="0"/>
              <a:t>Množství</a:t>
            </a:r>
            <a:r>
              <a:rPr lang="sk-SK" sz="2000" dirty="0"/>
              <a:t> </a:t>
            </a:r>
            <a:r>
              <a:rPr lang="sk-SK" sz="2000" dirty="0" err="1"/>
              <a:t>regionálních</a:t>
            </a:r>
            <a:r>
              <a:rPr lang="sk-SK" sz="2000" dirty="0"/>
              <a:t> </a:t>
            </a:r>
            <a:r>
              <a:rPr lang="sk-SK" sz="2000" dirty="0" err="1"/>
              <a:t>systémů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Greenwichský poludník od roku 1851, </a:t>
            </a:r>
            <a:r>
              <a:rPr lang="sk-SK" sz="2000" dirty="0" err="1"/>
              <a:t>celosvětově</a:t>
            </a:r>
            <a:r>
              <a:rPr lang="sk-SK" sz="2000" dirty="0"/>
              <a:t> od roku 1884</a:t>
            </a:r>
            <a:endParaRPr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  <p:pic>
        <p:nvPicPr>
          <p:cNvPr id="205" name="Google Shape;20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0977" y="0"/>
            <a:ext cx="4845023" cy="476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6911" y="3881437"/>
            <a:ext cx="3810000" cy="29765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51D29772-11D6-4BB2-A42E-FEFA5F29E439}"/>
              </a:ext>
            </a:extLst>
          </p:cNvPr>
          <p:cNvSpPr txBox="1"/>
          <p:nvPr/>
        </p:nvSpPr>
        <p:spPr>
          <a:xfrm>
            <a:off x="7748833" y="4835951"/>
            <a:ext cx="426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5"/>
              </a:rPr>
              <a:t>https://en.wikipedia.org/wiki/Eratosthenes#/media/File:Eratostene--Calcolo_Raggio_Terrestre.jpg</a:t>
            </a:r>
            <a:r>
              <a:rPr lang="sk-SK" dirty="0"/>
              <a:t> 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8A9297C5-7FD3-4217-84EF-8BE81F3ED45D}"/>
              </a:ext>
            </a:extLst>
          </p:cNvPr>
          <p:cNvSpPr txBox="1"/>
          <p:nvPr/>
        </p:nvSpPr>
        <p:spPr>
          <a:xfrm>
            <a:off x="761736" y="6218390"/>
            <a:ext cx="287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6"/>
              </a:rPr>
              <a:t>https://ban.m.wikipedia.org/wiki/Berkas:FedStats_Lat_long.svg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14</a:t>
            </a:fld>
            <a:endParaRPr/>
          </a:p>
        </p:txBody>
      </p:sp>
      <p:sp>
        <p:nvSpPr>
          <p:cNvPr id="212" name="Google Shape;212;p1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Mapové </a:t>
            </a:r>
            <a:r>
              <a:rPr lang="sk-SK" dirty="0" err="1"/>
              <a:t>projekce</a:t>
            </a:r>
            <a:endParaRPr dirty="0"/>
          </a:p>
        </p:txBody>
      </p:sp>
      <p:sp>
        <p:nvSpPr>
          <p:cNvPr id="213" name="Google Shape;213;p10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6388825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Způsob</a:t>
            </a:r>
            <a:r>
              <a:rPr lang="sk-SK" sz="2000" dirty="0"/>
              <a:t> </a:t>
            </a:r>
            <a:r>
              <a:rPr lang="sk-SK" sz="2000" dirty="0" err="1"/>
              <a:t>převodu</a:t>
            </a:r>
            <a:r>
              <a:rPr lang="sk-SK" sz="2000" dirty="0"/>
              <a:t> </a:t>
            </a:r>
            <a:r>
              <a:rPr lang="sk-SK" sz="2000" dirty="0" err="1"/>
              <a:t>zakřiveného</a:t>
            </a:r>
            <a:r>
              <a:rPr lang="sk-SK" sz="2000" dirty="0"/>
              <a:t> zemského povrchu na plochú mapu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 dirty="0"/>
              <a:t>Měnící</a:t>
            </a:r>
            <a:r>
              <a:rPr lang="sk-SK" sz="2000" dirty="0"/>
              <a:t> </a:t>
            </a:r>
            <a:r>
              <a:rPr lang="sk-SK" sz="2000" dirty="0" err="1"/>
              <a:t>se</a:t>
            </a:r>
            <a:r>
              <a:rPr lang="sk-SK" sz="2000" dirty="0"/>
              <a:t> vlastnosti mapy: plocha, tvar, </a:t>
            </a:r>
            <a:r>
              <a:rPr lang="cs-CZ" sz="2000" dirty="0"/>
              <a:t>směr</a:t>
            </a:r>
            <a:r>
              <a:rPr lang="sk-SK" sz="2000" dirty="0"/>
              <a:t>, azimut, </a:t>
            </a:r>
            <a:r>
              <a:rPr lang="sk-SK" sz="2000" dirty="0" err="1"/>
              <a:t>vzdálenost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 dirty="0"/>
              <a:t>Vybírají</a:t>
            </a:r>
            <a:r>
              <a:rPr lang="sk-SK" sz="2000" dirty="0"/>
              <a:t> </a:t>
            </a:r>
            <a:r>
              <a:rPr lang="sk-SK" sz="2000" dirty="0" err="1"/>
              <a:t>se</a:t>
            </a:r>
            <a:r>
              <a:rPr lang="sk-SK" sz="2000" dirty="0"/>
              <a:t> na </a:t>
            </a:r>
            <a:r>
              <a:rPr lang="sk-SK" sz="2000" dirty="0" err="1"/>
              <a:t>základě</a:t>
            </a:r>
            <a:r>
              <a:rPr lang="sk-SK" sz="2000" dirty="0"/>
              <a:t> účelu mapy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Nejznámejší</a:t>
            </a:r>
            <a:r>
              <a:rPr lang="sk-SK" sz="2000" dirty="0"/>
              <a:t> je </a:t>
            </a:r>
            <a:r>
              <a:rPr lang="sk-SK" sz="2000" dirty="0" err="1"/>
              <a:t>Mercatorova</a:t>
            </a:r>
            <a:r>
              <a:rPr lang="sk-SK" sz="2000" dirty="0"/>
              <a:t> </a:t>
            </a:r>
            <a:r>
              <a:rPr lang="sk-SK" sz="2000" dirty="0" err="1"/>
              <a:t>projekce</a:t>
            </a:r>
            <a:r>
              <a:rPr lang="sk-SK" sz="2000" dirty="0"/>
              <a:t> používaná od roku 1569, rovníkovú </a:t>
            </a:r>
            <a:r>
              <a:rPr lang="sk-SK" sz="2000" dirty="0" err="1"/>
              <a:t>oblast</a:t>
            </a:r>
            <a:r>
              <a:rPr lang="sk-SK" sz="2000" dirty="0"/>
              <a:t> zobrazuje </a:t>
            </a:r>
            <a:r>
              <a:rPr lang="sk-SK" sz="2000" dirty="0" err="1"/>
              <a:t>přesně</a:t>
            </a:r>
            <a:r>
              <a:rPr lang="sk-SK" sz="2000" dirty="0"/>
              <a:t>, ale k </a:t>
            </a:r>
            <a:r>
              <a:rPr lang="cs-CZ" sz="2000" dirty="0"/>
              <a:t>pólům</a:t>
            </a:r>
            <a:r>
              <a:rPr lang="sk-SK" sz="2000" dirty="0"/>
              <a:t> sa to </a:t>
            </a:r>
            <a:r>
              <a:rPr lang="sk-SK" sz="2000" dirty="0" err="1"/>
              <a:t>výrazně</a:t>
            </a:r>
            <a:r>
              <a:rPr lang="sk-SK" sz="2000" dirty="0"/>
              <a:t> </a:t>
            </a:r>
            <a:r>
              <a:rPr lang="cs-CZ" sz="2000" dirty="0"/>
              <a:t>zhoršuje</a:t>
            </a:r>
            <a:r>
              <a:rPr lang="sk-SK" sz="2000" dirty="0"/>
              <a:t> – v </a:t>
            </a:r>
            <a:r>
              <a:rPr lang="sk-SK" sz="2000" dirty="0" err="1"/>
              <a:t>digitálním</a:t>
            </a:r>
            <a:r>
              <a:rPr lang="sk-SK" sz="2000" dirty="0"/>
              <a:t> </a:t>
            </a:r>
            <a:r>
              <a:rPr lang="sk-SK" sz="2000" dirty="0" err="1"/>
              <a:t>prostředí</a:t>
            </a:r>
            <a:r>
              <a:rPr lang="sk-SK" sz="2000" dirty="0"/>
              <a:t> dominuje (</a:t>
            </a:r>
            <a:r>
              <a:rPr lang="sk-SK" sz="2000" dirty="0" err="1"/>
              <a:t>zachovává</a:t>
            </a:r>
            <a:r>
              <a:rPr lang="sk-SK" sz="2000" dirty="0"/>
              <a:t> uhly) a označuje </a:t>
            </a:r>
            <a:r>
              <a:rPr lang="sk-SK" sz="2000" dirty="0" err="1"/>
              <a:t>se</a:t>
            </a:r>
            <a:r>
              <a:rPr lang="sk-SK" sz="2000" dirty="0"/>
              <a:t> Web </a:t>
            </a:r>
            <a:r>
              <a:rPr lang="sk-SK" sz="2000" dirty="0" err="1"/>
              <a:t>Mercator</a:t>
            </a:r>
            <a:r>
              <a:rPr lang="sk-SK" sz="2000" dirty="0"/>
              <a:t> nebo </a:t>
            </a:r>
            <a:r>
              <a:rPr lang="sk-SK" sz="2000" dirty="0" err="1"/>
              <a:t>Pseudo-Mercator</a:t>
            </a:r>
            <a:endParaRPr sz="2000"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Křovákovo</a:t>
            </a:r>
            <a:r>
              <a:rPr lang="sk-SK" sz="2000" dirty="0"/>
              <a:t> zobrazení </a:t>
            </a:r>
            <a:r>
              <a:rPr lang="sk-SK" sz="2000" dirty="0" err="1"/>
              <a:t>vytvořené</a:t>
            </a:r>
            <a:r>
              <a:rPr lang="sk-SK" sz="2000" dirty="0"/>
              <a:t> pro území ČSR v </a:t>
            </a:r>
            <a:r>
              <a:rPr lang="sk-SK" sz="2000" dirty="0" err="1"/>
              <a:t>roce</a:t>
            </a:r>
            <a:r>
              <a:rPr lang="sk-SK" sz="2000" dirty="0"/>
              <a:t> 1922, </a:t>
            </a:r>
            <a:r>
              <a:rPr lang="sk-SK" sz="2000" dirty="0" err="1"/>
              <a:t>používá</a:t>
            </a:r>
            <a:r>
              <a:rPr lang="sk-SK" sz="2000" dirty="0"/>
              <a:t> </a:t>
            </a:r>
            <a:r>
              <a:rPr lang="sk-SK" sz="2000" dirty="0" err="1"/>
              <a:t>se</a:t>
            </a:r>
            <a:r>
              <a:rPr lang="sk-SK" sz="2000" dirty="0"/>
              <a:t> </a:t>
            </a:r>
            <a:r>
              <a:rPr lang="cs-CZ" sz="2000" dirty="0"/>
              <a:t>doteď</a:t>
            </a:r>
            <a:r>
              <a:rPr lang="sk-SK" sz="2000" dirty="0"/>
              <a:t>, </a:t>
            </a:r>
            <a:r>
              <a:rPr lang="sk-SK" sz="2000" dirty="0" err="1"/>
              <a:t>jemně</a:t>
            </a:r>
            <a:r>
              <a:rPr lang="sk-SK" sz="2000" dirty="0"/>
              <a:t> </a:t>
            </a:r>
            <a:r>
              <a:rPr lang="sk-SK" sz="2000" dirty="0" err="1"/>
              <a:t>se</a:t>
            </a:r>
            <a:r>
              <a:rPr lang="sk-SK" sz="2000" dirty="0"/>
              <a:t> </a:t>
            </a:r>
            <a:r>
              <a:rPr lang="sk-SK" sz="2000" dirty="0" err="1"/>
              <a:t>odchyluje</a:t>
            </a:r>
            <a:r>
              <a:rPr lang="sk-SK" sz="2000" dirty="0"/>
              <a:t> od severu</a:t>
            </a:r>
            <a:endParaRPr dirty="0"/>
          </a:p>
          <a:p>
            <a:pPr marL="252000" lvl="0" indent="-530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endParaRPr sz="2000" dirty="0"/>
          </a:p>
        </p:txBody>
      </p:sp>
      <p:pic>
        <p:nvPicPr>
          <p:cNvPr id="214" name="Google Shape;21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8825" y="0"/>
            <a:ext cx="5083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5E5613B-5305-404D-9EF5-4541152A091C}"/>
              </a:ext>
            </a:extLst>
          </p:cNvPr>
          <p:cNvSpPr txBox="1"/>
          <p:nvPr/>
        </p:nvSpPr>
        <p:spPr>
          <a:xfrm>
            <a:off x="3412503" y="6352426"/>
            <a:ext cx="4144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https://i2.wp.com/geoawesomeness.com/wp-content/uploads/2013/09/projections.jpg?w=576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15</a:t>
            </a:fld>
            <a:endParaRPr/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8626" y="3253"/>
            <a:ext cx="6854747" cy="68547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4FDBA6F-1E3F-4F07-A19A-8C59DCCC2741}"/>
              </a:ext>
            </a:extLst>
          </p:cNvPr>
          <p:cNvSpPr txBox="1"/>
          <p:nvPr/>
        </p:nvSpPr>
        <p:spPr>
          <a:xfrm>
            <a:off x="9653047" y="84841"/>
            <a:ext cx="2177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https://en.wikipedia.org/wiki/Mercator_projection#/media/File:Worlds_animate.gif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16</a:t>
            </a:fld>
            <a:endParaRPr/>
          </a:p>
        </p:txBody>
      </p:sp>
      <p:pic>
        <p:nvPicPr>
          <p:cNvPr id="226" name="Google Shape;22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0"/>
            <a:ext cx="9753600" cy="56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C2A56929-A5D9-45B6-9B39-65B420F4366D}"/>
              </a:ext>
            </a:extLst>
          </p:cNvPr>
          <p:cNvSpPr txBox="1"/>
          <p:nvPr/>
        </p:nvSpPr>
        <p:spPr>
          <a:xfrm>
            <a:off x="1300898" y="5740924"/>
            <a:ext cx="4232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https://cs.wikipedia.org/wiki/Křovákovo_zobrazení#/media/Soubor:Česká_republika,_Křovák.png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17</a:t>
            </a:fld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Mapa </a:t>
            </a:r>
            <a:r>
              <a:rPr lang="sk-SK" dirty="0" err="1"/>
              <a:t>jako</a:t>
            </a:r>
            <a:r>
              <a:rPr lang="sk-SK" dirty="0"/>
              <a:t> historický </a:t>
            </a:r>
            <a:r>
              <a:rPr lang="sk-SK" dirty="0" err="1"/>
              <a:t>pramen</a:t>
            </a:r>
            <a:endParaRPr dirty="0"/>
          </a:p>
        </p:txBody>
      </p:sp>
      <p:sp>
        <p:nvSpPr>
          <p:cNvPr id="233" name="Google Shape;233;p13"/>
          <p:cNvSpPr txBox="1">
            <a:spLocks noGrp="1"/>
          </p:cNvSpPr>
          <p:nvPr>
            <p:ph type="body" idx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200" dirty="0"/>
              <a:t>Mapy </a:t>
            </a:r>
            <a:r>
              <a:rPr lang="cs-CZ" sz="2200" dirty="0"/>
              <a:t>jsou běžnou </a:t>
            </a:r>
            <a:r>
              <a:rPr lang="sk-SK" sz="2200" dirty="0" err="1"/>
              <a:t>součastí</a:t>
            </a:r>
            <a:r>
              <a:rPr lang="sk-SK" sz="2200" dirty="0"/>
              <a:t> </a:t>
            </a:r>
            <a:r>
              <a:rPr lang="sk-SK" sz="2200" dirty="0" err="1"/>
              <a:t>fondů</a:t>
            </a:r>
            <a:r>
              <a:rPr lang="sk-SK" sz="2200" dirty="0"/>
              <a:t> </a:t>
            </a:r>
            <a:r>
              <a:rPr lang="sk-SK" sz="2200" dirty="0" err="1"/>
              <a:t>paměťových</a:t>
            </a:r>
            <a:r>
              <a:rPr lang="sk-SK" sz="2200" dirty="0"/>
              <a:t> </a:t>
            </a:r>
            <a:r>
              <a:rPr lang="sk-SK" sz="2200" dirty="0" err="1"/>
              <a:t>institucí</a:t>
            </a:r>
            <a:endParaRPr lang="sk-SK" sz="2200" dirty="0"/>
          </a:p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000" dirty="0">
                <a:latin typeface="+mn-lt"/>
              </a:rPr>
              <a:t>Staré mapy – historické mapy</a:t>
            </a:r>
            <a:endParaRPr sz="2200" dirty="0">
              <a:latin typeface="+mn-lt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2200" b="0" i="0" dirty="0">
                <a:solidFill>
                  <a:srgbClr val="000000"/>
                </a:solidFill>
                <a:effectLst/>
                <a:latin typeface="+mn-lt"/>
              </a:rPr>
              <a:t>Účel tvorby: ideologické zobrazení, estetické potěšení, orientace, státní správa 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200" dirty="0"/>
              <a:t>Technické </a:t>
            </a:r>
            <a:r>
              <a:rPr lang="sk-SK" sz="2200" dirty="0" err="1"/>
              <a:t>provedení</a:t>
            </a:r>
            <a:r>
              <a:rPr lang="sk-SK" sz="2200" dirty="0"/>
              <a:t>: dobové </a:t>
            </a:r>
            <a:r>
              <a:rPr lang="sk-SK" sz="2200" dirty="0" err="1"/>
              <a:t>poznání</a:t>
            </a:r>
            <a:r>
              <a:rPr lang="sk-SK" sz="2200" dirty="0"/>
              <a:t> povrchu, </a:t>
            </a:r>
            <a:r>
              <a:rPr lang="sk-SK" sz="2200" dirty="0" err="1"/>
              <a:t>způsob</a:t>
            </a:r>
            <a:r>
              <a:rPr lang="sk-SK" sz="2200" dirty="0"/>
              <a:t> </a:t>
            </a:r>
            <a:r>
              <a:rPr lang="cs-CZ" sz="2200" dirty="0"/>
              <a:t>zaznamenávání</a:t>
            </a:r>
            <a:r>
              <a:rPr lang="sk-SK" sz="2200" dirty="0"/>
              <a:t> </a:t>
            </a:r>
            <a:r>
              <a:rPr lang="sk-SK" sz="2200" dirty="0" err="1"/>
              <a:t>údajů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2200" dirty="0"/>
              <a:t>Neměnné</a:t>
            </a:r>
            <a:r>
              <a:rPr lang="sk-SK" sz="2200" dirty="0"/>
              <a:t> </a:t>
            </a:r>
            <a:r>
              <a:rPr lang="sk-SK" sz="2200" dirty="0" err="1"/>
              <a:t>složky</a:t>
            </a:r>
            <a:r>
              <a:rPr lang="sk-SK" sz="2200" dirty="0"/>
              <a:t>: kontinenty?, ostrovy?, </a:t>
            </a:r>
            <a:r>
              <a:rPr lang="sk-SK" sz="2200" dirty="0" err="1"/>
              <a:t>pohoří</a:t>
            </a:r>
            <a:r>
              <a:rPr lang="sk-SK" sz="2200" dirty="0"/>
              <a:t>? 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sk-SK" sz="2200" dirty="0" err="1"/>
              <a:t>Měníci</a:t>
            </a:r>
            <a:r>
              <a:rPr lang="sk-SK" sz="2200" dirty="0"/>
              <a:t> </a:t>
            </a:r>
            <a:r>
              <a:rPr lang="sk-SK" sz="2200" dirty="0" err="1"/>
              <a:t>se</a:t>
            </a:r>
            <a:r>
              <a:rPr lang="sk-SK" sz="2200" dirty="0"/>
              <a:t> </a:t>
            </a:r>
            <a:r>
              <a:rPr lang="sk-SK" sz="2200" dirty="0" err="1"/>
              <a:t>složky</a:t>
            </a:r>
            <a:r>
              <a:rPr lang="sk-SK" sz="2200" dirty="0"/>
              <a:t>: tok </a:t>
            </a:r>
            <a:r>
              <a:rPr lang="sk-SK" sz="2200" dirty="0" err="1"/>
              <a:t>řek</a:t>
            </a:r>
            <a:r>
              <a:rPr lang="sk-SK" sz="2200" dirty="0"/>
              <a:t>, využití </a:t>
            </a:r>
            <a:r>
              <a:rPr lang="sk-SK" sz="2200" dirty="0" err="1"/>
              <a:t>půdy</a:t>
            </a:r>
            <a:r>
              <a:rPr lang="sk-SK" sz="2200" dirty="0"/>
              <a:t>, sídliská, </a:t>
            </a:r>
            <a:r>
              <a:rPr lang="sk-SK" sz="2200" dirty="0" err="1"/>
              <a:t>jejich</a:t>
            </a:r>
            <a:r>
              <a:rPr lang="sk-SK" sz="2200" dirty="0"/>
              <a:t> rozsah, </a:t>
            </a:r>
            <a:r>
              <a:rPr lang="sk-SK" sz="2200" dirty="0" err="1"/>
              <a:t>komunikace</a:t>
            </a:r>
            <a:r>
              <a:rPr lang="sk-SK" sz="2200" dirty="0"/>
              <a:t>, hranice území, názvosloví...</a:t>
            </a:r>
            <a:endParaRPr dirty="0"/>
          </a:p>
          <a:p>
            <a:pPr marL="252000" lvl="0" indent="-103672" algn="l" rtl="0">
              <a:lnSpc>
                <a:spcPct val="276923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endParaRPr sz="1300" dirty="0"/>
          </a:p>
        </p:txBody>
      </p:sp>
      <p:pic>
        <p:nvPicPr>
          <p:cNvPr id="234" name="Google Shape;234;p13" descr="Stare map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7991" y="145363"/>
            <a:ext cx="3654009" cy="258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3" descr="The Mercator Projection Distorts Countri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1297" y="2922979"/>
            <a:ext cx="5830703" cy="29185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CBCBED02-59B6-4E97-BF25-9EF50311B300}"/>
              </a:ext>
            </a:extLst>
          </p:cNvPr>
          <p:cNvSpPr txBox="1"/>
          <p:nvPr/>
        </p:nvSpPr>
        <p:spPr>
          <a:xfrm>
            <a:off x="6860019" y="1902101"/>
            <a:ext cx="1677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5"/>
              </a:rPr>
              <a:t>https://kielakowie.com/extrapgs/maps/mapa_swiata.jpg</a:t>
            </a:r>
            <a:r>
              <a:rPr lang="sk-SK" dirty="0"/>
              <a:t> 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8BFFBDBB-38EF-4514-ABD6-6552C9687B6A}"/>
              </a:ext>
            </a:extLst>
          </p:cNvPr>
          <p:cNvSpPr txBox="1"/>
          <p:nvPr/>
        </p:nvSpPr>
        <p:spPr>
          <a:xfrm>
            <a:off x="6361297" y="5830780"/>
            <a:ext cx="4176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6"/>
              </a:rPr>
              <a:t>https://i.insider.com/5935b48079474ccf008b6c7c?width=1200&amp;format=jpeg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18</a:t>
            </a:fld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/>
              <a:t>Georeferencování</a:t>
            </a:r>
            <a:endParaRPr dirty="0"/>
          </a:p>
        </p:txBody>
      </p:sp>
      <p:sp>
        <p:nvSpPr>
          <p:cNvPr id="242" name="Google Shape;242;p14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Propojení</a:t>
            </a:r>
            <a:r>
              <a:rPr lang="sk-SK" sz="2000" dirty="0"/>
              <a:t> </a:t>
            </a:r>
            <a:r>
              <a:rPr lang="sk-SK" sz="2000" dirty="0" err="1"/>
              <a:t>původně</a:t>
            </a:r>
            <a:r>
              <a:rPr lang="sk-SK" sz="2000" dirty="0"/>
              <a:t> </a:t>
            </a:r>
            <a:r>
              <a:rPr lang="sk-SK" sz="2000" dirty="0" err="1"/>
              <a:t>analogové</a:t>
            </a:r>
            <a:r>
              <a:rPr lang="sk-SK" sz="2000" dirty="0"/>
              <a:t> mapy </a:t>
            </a:r>
            <a:r>
              <a:rPr lang="sk-SK" sz="2000" dirty="0" err="1"/>
              <a:t>se</a:t>
            </a:r>
            <a:r>
              <a:rPr lang="sk-SK" sz="2000" dirty="0"/>
              <a:t> </a:t>
            </a:r>
            <a:r>
              <a:rPr lang="sk-SK" sz="2000" dirty="0" err="1"/>
              <a:t>světovým</a:t>
            </a:r>
            <a:r>
              <a:rPr lang="sk-SK" sz="2000" dirty="0"/>
              <a:t> </a:t>
            </a:r>
            <a:r>
              <a:rPr lang="sk-SK" sz="2000" dirty="0" err="1"/>
              <a:t>koordinačním</a:t>
            </a:r>
            <a:r>
              <a:rPr lang="sk-SK" sz="2000" dirty="0"/>
              <a:t> </a:t>
            </a:r>
            <a:r>
              <a:rPr lang="sk-SK" sz="2000" dirty="0" err="1"/>
              <a:t>systémem</a:t>
            </a:r>
            <a:r>
              <a:rPr lang="sk-SK" sz="2000" dirty="0"/>
              <a:t> v </a:t>
            </a:r>
            <a:r>
              <a:rPr lang="sk-SK" sz="2000" dirty="0" err="1"/>
              <a:t>digitálním</a:t>
            </a:r>
            <a:r>
              <a:rPr lang="sk-SK" sz="2000" dirty="0"/>
              <a:t> </a:t>
            </a:r>
            <a:r>
              <a:rPr lang="sk-SK" sz="2000" dirty="0" err="1"/>
              <a:t>prostoru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Probíhá</a:t>
            </a:r>
            <a:r>
              <a:rPr lang="sk-SK" sz="2000" dirty="0"/>
              <a:t> po </a:t>
            </a:r>
            <a:r>
              <a:rPr lang="sk-SK" sz="2000" dirty="0" err="1"/>
              <a:t>digitalizaci</a:t>
            </a:r>
            <a:r>
              <a:rPr lang="sk-SK" sz="2000" dirty="0"/>
              <a:t> </a:t>
            </a:r>
            <a:r>
              <a:rPr lang="sk-SK" sz="2000" dirty="0" err="1"/>
              <a:t>map</a:t>
            </a:r>
            <a:r>
              <a:rPr lang="sk-SK" sz="2000" dirty="0"/>
              <a:t> a </a:t>
            </a:r>
            <a:r>
              <a:rPr lang="sk-SK" sz="2000" dirty="0" err="1"/>
              <a:t>vytvoření</a:t>
            </a:r>
            <a:r>
              <a:rPr lang="sk-SK" sz="2000" dirty="0"/>
              <a:t> </a:t>
            </a:r>
            <a:r>
              <a:rPr lang="sk-SK" sz="2000" dirty="0" err="1"/>
              <a:t>metadat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Georeferencování</a:t>
            </a:r>
            <a:r>
              <a:rPr lang="sk-SK" sz="2000" dirty="0"/>
              <a:t> českých starých </a:t>
            </a:r>
            <a:r>
              <a:rPr lang="sk-SK" sz="2000" dirty="0" err="1"/>
              <a:t>map</a:t>
            </a:r>
            <a:r>
              <a:rPr lang="sk-SK" sz="2000" dirty="0"/>
              <a:t> </a:t>
            </a:r>
            <a:r>
              <a:rPr lang="cs-CZ" sz="2000" dirty="0"/>
              <a:t>zastřešuje</a:t>
            </a:r>
            <a:r>
              <a:rPr lang="sk-SK" sz="2000" dirty="0"/>
              <a:t> projekt </a:t>
            </a:r>
            <a:r>
              <a:rPr lang="sk-SK" sz="2000" u="sng" dirty="0">
                <a:solidFill>
                  <a:schemeClr val="hlink"/>
                </a:solidFill>
                <a:hlinkClick r:id="rId3"/>
              </a:rPr>
              <a:t>https://www.staremapy.cz</a:t>
            </a:r>
            <a:r>
              <a:rPr lang="sk-SK" sz="2000" dirty="0"/>
              <a:t> funguje na </a:t>
            </a:r>
            <a:r>
              <a:rPr lang="sk-SK" sz="2000" dirty="0" err="1"/>
              <a:t>technologii</a:t>
            </a:r>
            <a:r>
              <a:rPr lang="sk-SK" sz="2000" dirty="0"/>
              <a:t> poskytované </a:t>
            </a:r>
            <a:r>
              <a:rPr lang="sk-SK" sz="2000" dirty="0" err="1"/>
              <a:t>přes</a:t>
            </a:r>
            <a:r>
              <a:rPr lang="sk-SK" sz="2000" dirty="0"/>
              <a:t> </a:t>
            </a:r>
            <a:r>
              <a:rPr lang="sk-SK" sz="2000" dirty="0" err="1"/>
              <a:t>aplikaci</a:t>
            </a:r>
            <a:r>
              <a:rPr lang="sk-SK" sz="2000" dirty="0"/>
              <a:t> </a:t>
            </a:r>
            <a:r>
              <a:rPr lang="sk-SK" sz="2000" dirty="0" err="1"/>
              <a:t>Georeferencer</a:t>
            </a:r>
            <a:r>
              <a:rPr lang="sk-SK" sz="2000" dirty="0"/>
              <a:t>, </a:t>
            </a:r>
            <a:r>
              <a:rPr lang="sk-SK" sz="2000" dirty="0" err="1"/>
              <a:t>co</a:t>
            </a:r>
            <a:r>
              <a:rPr lang="sk-SK" sz="2000" dirty="0"/>
              <a:t> </a:t>
            </a:r>
            <a:r>
              <a:rPr lang="cs-CZ" sz="2000" dirty="0"/>
              <a:t>umožňuje</a:t>
            </a:r>
            <a:r>
              <a:rPr lang="sk-SK" sz="2000" dirty="0"/>
              <a:t> </a:t>
            </a:r>
            <a:r>
              <a:rPr lang="cs-CZ" sz="2000" dirty="0"/>
              <a:t>spájet</a:t>
            </a:r>
            <a:r>
              <a:rPr lang="sk-SK" sz="2000" dirty="0"/>
              <a:t> národní projekty do jednotného systému </a:t>
            </a:r>
            <a:r>
              <a:rPr lang="sk-SK" sz="2000" u="sng" dirty="0">
                <a:solidFill>
                  <a:schemeClr val="hlink"/>
                </a:solidFill>
                <a:hlinkClick r:id="rId4"/>
              </a:rPr>
              <a:t>http://www.oldmapsonline.org</a:t>
            </a:r>
            <a:endParaRPr sz="2000"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Georeferencované</a:t>
            </a:r>
            <a:r>
              <a:rPr lang="sk-SK" sz="2000" dirty="0"/>
              <a:t> mapy ČR dostupné </a:t>
            </a:r>
            <a:r>
              <a:rPr lang="sk-SK" sz="2000" dirty="0" err="1"/>
              <a:t>taky</a:t>
            </a:r>
            <a:r>
              <a:rPr lang="sk-SK" sz="2000" dirty="0"/>
              <a:t> na </a:t>
            </a:r>
            <a:r>
              <a:rPr lang="sk-SK" sz="2000" dirty="0">
                <a:hlinkClick r:id="rId5"/>
              </a:rPr>
              <a:t>http://chartae-antiquae.cz</a:t>
            </a:r>
            <a:r>
              <a:rPr lang="sk-SK" sz="2000" dirty="0"/>
              <a:t>, mapy.cz, staré mapy z </a:t>
            </a:r>
            <a:r>
              <a:rPr lang="sk-SK" sz="2000" dirty="0" err="1"/>
              <a:t>Europy</a:t>
            </a:r>
            <a:r>
              <a:rPr lang="sk-SK" sz="2000" dirty="0"/>
              <a:t> </a:t>
            </a:r>
            <a:r>
              <a:rPr lang="sk-SK" sz="2000" u="sng" dirty="0">
                <a:solidFill>
                  <a:schemeClr val="hlink"/>
                </a:solidFill>
                <a:hlinkClick r:id="rId6"/>
              </a:rPr>
              <a:t>https://mapire.eu/en/</a:t>
            </a:r>
            <a:r>
              <a:rPr lang="sk-SK" sz="2000" dirty="0"/>
              <a:t> </a:t>
            </a:r>
            <a:endParaRPr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379f8fe6c_0_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k-SK"/>
              <a:t>19</a:t>
            </a:fld>
            <a:endParaRPr/>
          </a:p>
        </p:txBody>
      </p:sp>
      <p:sp>
        <p:nvSpPr>
          <p:cNvPr id="249" name="Google Shape;249;gd379f8fe6c_0_0"/>
          <p:cNvSpPr txBox="1">
            <a:spLocks noGrp="1"/>
          </p:cNvSpPr>
          <p:nvPr>
            <p:ph type="title"/>
          </p:nvPr>
        </p:nvSpPr>
        <p:spPr>
          <a:xfrm>
            <a:off x="720000" y="390062"/>
            <a:ext cx="107532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staremapy.cz</a:t>
            </a:r>
            <a:endParaRPr dirty="0"/>
          </a:p>
        </p:txBody>
      </p:sp>
      <p:sp>
        <p:nvSpPr>
          <p:cNvPr id="250" name="Google Shape;250;gd379f8fe6c_0_0"/>
          <p:cNvSpPr txBox="1">
            <a:spLocks noGrp="1"/>
          </p:cNvSpPr>
          <p:nvPr>
            <p:ph type="body" idx="1"/>
          </p:nvPr>
        </p:nvSpPr>
        <p:spPr>
          <a:xfrm>
            <a:off x="720000" y="1692000"/>
            <a:ext cx="10472400" cy="46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-SK" sz="2000" dirty="0"/>
              <a:t>2013, projekt TEMAP (MZK, UK, MU)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-SK" sz="2000" dirty="0" err="1"/>
              <a:t>Georeferencování</a:t>
            </a:r>
            <a:r>
              <a:rPr lang="sk-SK" sz="2000" dirty="0"/>
              <a:t> digitalizovaných starých </a:t>
            </a:r>
            <a:r>
              <a:rPr lang="sk-SK" sz="2000" dirty="0" err="1"/>
              <a:t>map</a:t>
            </a:r>
            <a:r>
              <a:rPr lang="sk-SK" sz="2000" dirty="0"/>
              <a:t> </a:t>
            </a:r>
            <a:endParaRPr sz="20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sk-SK" dirty="0"/>
              <a:t>Nástroje pro </a:t>
            </a:r>
            <a:r>
              <a:rPr lang="sk-SK" dirty="0" err="1"/>
              <a:t>lokalizování</a:t>
            </a:r>
            <a:r>
              <a:rPr lang="sk-SK" dirty="0"/>
              <a:t>, </a:t>
            </a:r>
            <a:r>
              <a:rPr lang="sk-SK" dirty="0" err="1"/>
              <a:t>překrývání</a:t>
            </a:r>
            <a:r>
              <a:rPr lang="sk-SK" dirty="0"/>
              <a:t> </a:t>
            </a:r>
            <a:r>
              <a:rPr lang="sk-SK" dirty="0" err="1"/>
              <a:t>lok</a:t>
            </a:r>
            <a:r>
              <a:rPr lang="sk-SK" dirty="0"/>
              <a:t>. </a:t>
            </a:r>
            <a:r>
              <a:rPr lang="sk-SK" dirty="0" err="1"/>
              <a:t>map</a:t>
            </a:r>
            <a:r>
              <a:rPr lang="sk-SK" dirty="0"/>
              <a:t>, export </a:t>
            </a:r>
            <a:r>
              <a:rPr lang="sk-SK" dirty="0" err="1"/>
              <a:t>dat</a:t>
            </a:r>
            <a:r>
              <a:rPr lang="sk-SK" dirty="0"/>
              <a:t> (</a:t>
            </a:r>
            <a:r>
              <a:rPr lang="sk-SK" dirty="0" err="1"/>
              <a:t>hist</a:t>
            </a:r>
            <a:r>
              <a:rPr lang="sk-SK" dirty="0"/>
              <a:t>. kartografie) </a:t>
            </a:r>
            <a:endParaRPr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sk-SK" dirty="0" err="1"/>
              <a:t>Nahráno</a:t>
            </a:r>
            <a:r>
              <a:rPr lang="sk-SK" dirty="0"/>
              <a:t> cca 64 000 </a:t>
            </a:r>
            <a:r>
              <a:rPr lang="sk-SK" dirty="0" err="1"/>
              <a:t>map</a:t>
            </a:r>
            <a:r>
              <a:rPr lang="sk-SK" dirty="0"/>
              <a:t> (</a:t>
            </a:r>
            <a:r>
              <a:rPr lang="sk-SK" dirty="0" err="1"/>
              <a:t>většina</a:t>
            </a:r>
            <a:r>
              <a:rPr lang="sk-SK" dirty="0"/>
              <a:t> </a:t>
            </a:r>
            <a:r>
              <a:rPr lang="sk-SK" dirty="0" err="1"/>
              <a:t>zpracovaná</a:t>
            </a:r>
            <a:r>
              <a:rPr lang="sk-SK" dirty="0"/>
              <a:t>) 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-SK" sz="2000" dirty="0" err="1"/>
              <a:t>Využívá</a:t>
            </a:r>
            <a:r>
              <a:rPr lang="sk-SK" sz="2000" dirty="0"/>
              <a:t> zapojení </a:t>
            </a:r>
            <a:r>
              <a:rPr lang="cs-CZ" sz="2000" dirty="0"/>
              <a:t>veřejnosti </a:t>
            </a:r>
            <a:r>
              <a:rPr lang="sk-SK" sz="2000" dirty="0"/>
              <a:t>- </a:t>
            </a:r>
            <a:r>
              <a:rPr lang="sk-SK" sz="2000" dirty="0" err="1"/>
              <a:t>crowdsourcing</a:t>
            </a:r>
            <a:r>
              <a:rPr lang="sk-SK" sz="2000" dirty="0"/>
              <a:t> (</a:t>
            </a:r>
            <a:r>
              <a:rPr lang="sk-SK" sz="2000" dirty="0" err="1"/>
              <a:t>aktivní</a:t>
            </a:r>
            <a:r>
              <a:rPr lang="sk-SK" sz="2000" dirty="0"/>
              <a:t> </a:t>
            </a:r>
            <a:r>
              <a:rPr lang="sk-SK" sz="2000" dirty="0" err="1"/>
              <a:t>dobrovolníci</a:t>
            </a:r>
            <a:r>
              <a:rPr lang="sk-SK" sz="2000" dirty="0"/>
              <a:t>)</a:t>
            </a:r>
            <a:endParaRPr sz="20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sk-SK" dirty="0"/>
              <a:t>Zábava, </a:t>
            </a:r>
            <a:r>
              <a:rPr lang="sk-SK" dirty="0" err="1"/>
              <a:t>prohlížení</a:t>
            </a:r>
            <a:r>
              <a:rPr lang="sk-SK" dirty="0"/>
              <a:t> a </a:t>
            </a:r>
            <a:r>
              <a:rPr lang="sk-SK" dirty="0" err="1"/>
              <a:t>zkoumání</a:t>
            </a:r>
            <a:r>
              <a:rPr lang="sk-SK" dirty="0"/>
              <a:t> starých </a:t>
            </a:r>
            <a:r>
              <a:rPr lang="sk-SK" dirty="0" err="1"/>
              <a:t>map</a:t>
            </a:r>
            <a:r>
              <a:rPr lang="sk-SK" dirty="0"/>
              <a:t> (+každoroční </a:t>
            </a:r>
            <a:r>
              <a:rPr lang="sk-SK" dirty="0" err="1"/>
              <a:t>soutěž</a:t>
            </a:r>
            <a:r>
              <a:rPr lang="sk-SK" dirty="0"/>
              <a:t>)</a:t>
            </a:r>
            <a:endParaRPr dirty="0"/>
          </a:p>
          <a:p>
            <a:pPr lvl="1">
              <a:buFont typeface="Arial"/>
              <a:buChar char="○"/>
            </a:pPr>
            <a:r>
              <a:rPr lang="sk-SK" dirty="0"/>
              <a:t>Trojice </a:t>
            </a:r>
            <a:r>
              <a:rPr lang="sk-SK" dirty="0" err="1"/>
              <a:t>nejaktivnějších</a:t>
            </a:r>
            <a:r>
              <a:rPr lang="sk-SK" dirty="0"/>
              <a:t> </a:t>
            </a:r>
            <a:r>
              <a:rPr lang="sk-SK" dirty="0" err="1"/>
              <a:t>dobrovolníků</a:t>
            </a:r>
            <a:r>
              <a:rPr lang="sk-SK" dirty="0"/>
              <a:t> </a:t>
            </a:r>
            <a:r>
              <a:rPr lang="sk-SK" dirty="0" err="1"/>
              <a:t>propojila</a:t>
            </a:r>
            <a:r>
              <a:rPr lang="sk-SK" dirty="0"/>
              <a:t> stovky tisíc </a:t>
            </a:r>
            <a:r>
              <a:rPr lang="sk-SK" dirty="0" err="1"/>
              <a:t>shodných</a:t>
            </a:r>
            <a:r>
              <a:rPr lang="sk-SK" dirty="0"/>
              <a:t> </a:t>
            </a:r>
            <a:r>
              <a:rPr lang="sk-SK" dirty="0" err="1"/>
              <a:t>bodů</a:t>
            </a:r>
            <a:endParaRPr lang="sk-SK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sk-SK" dirty="0"/>
              <a:t>Lepší </a:t>
            </a:r>
            <a:r>
              <a:rPr lang="sk-SK" dirty="0" err="1"/>
              <a:t>přehled</a:t>
            </a:r>
            <a:r>
              <a:rPr lang="sk-SK" dirty="0"/>
              <a:t> o </a:t>
            </a:r>
            <a:r>
              <a:rPr lang="sk-SK" dirty="0" err="1"/>
              <a:t>datech</a:t>
            </a:r>
            <a:r>
              <a:rPr lang="sk-SK" dirty="0"/>
              <a:t> </a:t>
            </a:r>
            <a:r>
              <a:rPr lang="sk-SK" dirty="0" err="1"/>
              <a:t>ve</a:t>
            </a:r>
            <a:r>
              <a:rPr lang="sk-SK" dirty="0"/>
              <a:t> </a:t>
            </a:r>
            <a:r>
              <a:rPr lang="sk-SK" dirty="0" err="1"/>
              <a:t>sbírkách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-SK" sz="1600" dirty="0"/>
              <a:t>Jak </a:t>
            </a:r>
            <a:r>
              <a:rPr lang="sk-SK" sz="1600" dirty="0" err="1"/>
              <a:t>georeferencovat</a:t>
            </a:r>
            <a:r>
              <a:rPr lang="sk-SK" sz="1600" dirty="0"/>
              <a:t>:  </a:t>
            </a:r>
            <a:r>
              <a:rPr lang="sk-SK" sz="1600" u="sng" dirty="0">
                <a:solidFill>
                  <a:schemeClr val="hlink"/>
                </a:solidFill>
                <a:hlinkClick r:id="rId3"/>
              </a:rPr>
              <a:t>https://www.staremapy.cz/napoveda/</a:t>
            </a:r>
            <a:r>
              <a:rPr lang="sk-SK" sz="1600" dirty="0"/>
              <a:t> </a:t>
            </a:r>
            <a:endParaRPr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BD0079BB-E81C-4BB4-8A16-E2D2493FF4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t>2</a:t>
            </a:fld>
            <a:endParaRPr lang="sk-SK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D0F1866-43BC-452D-A8DE-9CE608FD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10753200" cy="451576"/>
          </a:xfrm>
        </p:spPr>
        <p:txBody>
          <a:bodyPr/>
          <a:lstStyle/>
          <a:p>
            <a:r>
              <a:rPr lang="sk-SK" dirty="0"/>
              <a:t>Obsah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5187C78-18B0-4D7E-B145-31E2319BF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sk-SK" dirty="0"/>
              <a:t>Mapa: základní pojmy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sk-SK" dirty="0"/>
              <a:t>Staré mapy, </a:t>
            </a:r>
            <a:r>
              <a:rPr lang="sk-SK" dirty="0" err="1"/>
              <a:t>georeferencování</a:t>
            </a:r>
            <a:endParaRPr lang="sk-SK" dirty="0"/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sk-SK" dirty="0"/>
              <a:t>Tvorba geografického </a:t>
            </a:r>
            <a:r>
              <a:rPr lang="sk-SK" dirty="0" err="1"/>
              <a:t>informačního</a:t>
            </a:r>
            <a:r>
              <a:rPr lang="sk-SK" dirty="0"/>
              <a:t> systému</a:t>
            </a:r>
          </a:p>
        </p:txBody>
      </p:sp>
    </p:spTree>
    <p:extLst>
      <p:ext uri="{BB962C8B-B14F-4D97-AF65-F5344CB8AC3E}">
        <p14:creationId xmlns:p14="http://schemas.microsoft.com/office/powerpoint/2010/main" val="554614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d379f8fd15_0_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k-SK"/>
              <a:t>20</a:t>
            </a:fld>
            <a:endParaRPr/>
          </a:p>
        </p:txBody>
      </p:sp>
      <p:sp>
        <p:nvSpPr>
          <p:cNvPr id="257" name="Google Shape;257;gd379f8fd15_0_0"/>
          <p:cNvSpPr txBox="1">
            <a:spLocks noGrp="1"/>
          </p:cNvSpPr>
          <p:nvPr>
            <p:ph type="title"/>
          </p:nvPr>
        </p:nvSpPr>
        <p:spPr>
          <a:xfrm>
            <a:off x="720000" y="239233"/>
            <a:ext cx="107532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staremapy.cz</a:t>
            </a:r>
            <a:endParaRPr dirty="0"/>
          </a:p>
        </p:txBody>
      </p:sp>
      <p:sp>
        <p:nvSpPr>
          <p:cNvPr id="258" name="Google Shape;258;gd379f8fd15_0_0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-SK" sz="2000" dirty="0"/>
              <a:t>Stará mapa </a:t>
            </a:r>
            <a:r>
              <a:rPr lang="sk-SK" sz="2000" dirty="0" err="1"/>
              <a:t>získává</a:t>
            </a:r>
            <a:r>
              <a:rPr lang="sk-SK" sz="2000" dirty="0"/>
              <a:t> </a:t>
            </a:r>
            <a:r>
              <a:rPr lang="sk-SK" sz="2000" dirty="0" err="1"/>
              <a:t>souřadnice</a:t>
            </a:r>
            <a:r>
              <a:rPr lang="sk-SK" sz="2000" dirty="0"/>
              <a:t> - zlepšuje geografické/</a:t>
            </a:r>
            <a:r>
              <a:rPr lang="sk-SK" sz="2000" dirty="0" err="1"/>
              <a:t>prostorové</a:t>
            </a:r>
            <a:r>
              <a:rPr lang="sk-SK" sz="2000" dirty="0"/>
              <a:t> </a:t>
            </a:r>
            <a:r>
              <a:rPr lang="sk-SK" sz="2000" dirty="0" err="1"/>
              <a:t>vyhledávání</a:t>
            </a:r>
            <a:r>
              <a:rPr lang="sk-SK" sz="2000" dirty="0"/>
              <a:t>: </a:t>
            </a:r>
            <a:r>
              <a:rPr lang="sk-SK" sz="2000" u="sng" dirty="0">
                <a:solidFill>
                  <a:schemeClr val="hlink"/>
                </a:solidFill>
                <a:hlinkClick r:id="rId3"/>
              </a:rPr>
              <a:t>https://vufind.mzk.cz/Search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-SK" sz="2000" dirty="0" err="1"/>
              <a:t>Zgeoreferencované</a:t>
            </a:r>
            <a:r>
              <a:rPr lang="sk-SK" sz="2000" dirty="0"/>
              <a:t> mapy </a:t>
            </a:r>
            <a:r>
              <a:rPr lang="sk-SK" sz="2000" dirty="0" err="1"/>
              <a:t>jsou</a:t>
            </a:r>
            <a:r>
              <a:rPr lang="sk-SK" sz="2000" dirty="0"/>
              <a:t> </a:t>
            </a:r>
            <a:r>
              <a:rPr lang="sk-SK" sz="2000" dirty="0" err="1"/>
              <a:t>zaindexovány</a:t>
            </a:r>
            <a:r>
              <a:rPr lang="sk-SK" sz="2000" dirty="0"/>
              <a:t> v </a:t>
            </a:r>
            <a:r>
              <a:rPr lang="sk-SK" sz="2000" dirty="0" err="1"/>
              <a:t>mezinárodním</a:t>
            </a:r>
            <a:r>
              <a:rPr lang="sk-SK" sz="2000" dirty="0"/>
              <a:t> </a:t>
            </a:r>
            <a:r>
              <a:rPr lang="sk-SK" sz="2000" dirty="0" err="1"/>
              <a:t>vyhledávači</a:t>
            </a:r>
            <a:r>
              <a:rPr lang="sk-SK" sz="2000" dirty="0"/>
              <a:t> (</a:t>
            </a:r>
            <a:r>
              <a:rPr lang="sk-SK" sz="2000" dirty="0" err="1"/>
              <a:t>rozšíření</a:t>
            </a:r>
            <a:r>
              <a:rPr lang="sk-SK" sz="2000" dirty="0"/>
              <a:t> </a:t>
            </a:r>
            <a:r>
              <a:rPr lang="sk-SK" sz="2000" dirty="0" err="1"/>
              <a:t>uživatelů</a:t>
            </a:r>
            <a:r>
              <a:rPr lang="sk-SK" sz="2000" dirty="0"/>
              <a:t>) - </a:t>
            </a:r>
            <a:r>
              <a:rPr lang="sk-SK" sz="2000" u="sng" dirty="0">
                <a:solidFill>
                  <a:schemeClr val="hlink"/>
                </a:solidFill>
                <a:hlinkClick r:id="rId4"/>
              </a:rPr>
              <a:t>https://www.oldmapsonline.org/</a:t>
            </a:r>
            <a:r>
              <a:rPr lang="sk-SK" sz="2000" dirty="0"/>
              <a:t>  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-SK" sz="2000" dirty="0"/>
              <a:t>Využití v PVH:</a:t>
            </a:r>
            <a:endParaRPr sz="20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sk-SK" dirty="0" err="1"/>
              <a:t>Z</a:t>
            </a:r>
            <a:r>
              <a:rPr lang="sk-SK" sz="2000" dirty="0" err="1"/>
              <a:t>koumání</a:t>
            </a:r>
            <a:r>
              <a:rPr lang="sk-SK" sz="2000" dirty="0"/>
              <a:t> vývoje krajiny a </a:t>
            </a:r>
            <a:r>
              <a:rPr lang="sk-SK" sz="2000" dirty="0" err="1"/>
              <a:t>měst</a:t>
            </a:r>
            <a:r>
              <a:rPr lang="sk-SK" sz="2000" dirty="0"/>
              <a:t> (</a:t>
            </a:r>
            <a:r>
              <a:rPr lang="sk-SK" sz="2000" dirty="0" err="1"/>
              <a:t>urbanismus</a:t>
            </a:r>
            <a:r>
              <a:rPr lang="sk-SK" sz="2000" dirty="0"/>
              <a:t>); </a:t>
            </a:r>
            <a:r>
              <a:rPr lang="sk-SK" sz="2000" dirty="0" err="1"/>
              <a:t>zaniklé</a:t>
            </a:r>
            <a:r>
              <a:rPr lang="sk-SK" sz="2000" dirty="0"/>
              <a:t> osady, objekty (fabriky, </a:t>
            </a:r>
            <a:r>
              <a:rPr lang="sk-SK" sz="2000" dirty="0" err="1"/>
              <a:t>mlýny</a:t>
            </a:r>
            <a:r>
              <a:rPr lang="sk-SK" sz="2000" dirty="0"/>
              <a:t>) </a:t>
            </a:r>
            <a:r>
              <a:rPr lang="sk-SK" sz="2000" dirty="0" err="1"/>
              <a:t>přír</a:t>
            </a:r>
            <a:r>
              <a:rPr lang="sk-SK" sz="2000" dirty="0"/>
              <a:t>. zvláštnosti a </a:t>
            </a:r>
            <a:r>
              <a:rPr lang="sk-SK" sz="2000" dirty="0" err="1"/>
              <a:t>jiné</a:t>
            </a:r>
            <a:r>
              <a:rPr lang="sk-SK" sz="2000" dirty="0"/>
              <a:t> (plavební kanál), </a:t>
            </a:r>
            <a:r>
              <a:rPr lang="sk-SK" dirty="0" err="1"/>
              <a:t>přesídlování</a:t>
            </a:r>
            <a:r>
              <a:rPr lang="sk-SK" dirty="0"/>
              <a:t> nebo </a:t>
            </a:r>
            <a:r>
              <a:rPr lang="sk-SK" dirty="0" err="1"/>
              <a:t>změny</a:t>
            </a:r>
            <a:r>
              <a:rPr lang="sk-SK" dirty="0"/>
              <a:t> </a:t>
            </a:r>
            <a:r>
              <a:rPr lang="sk-SK" dirty="0" err="1"/>
              <a:t>toků</a:t>
            </a:r>
            <a:r>
              <a:rPr lang="sk-SK" dirty="0"/>
              <a:t>, ...</a:t>
            </a:r>
            <a:endParaRPr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sk-SK" dirty="0"/>
              <a:t>L</a:t>
            </a:r>
            <a:r>
              <a:rPr lang="sk-SK" sz="2000" dirty="0"/>
              <a:t>ingvistické analýzy - </a:t>
            </a:r>
            <a:r>
              <a:rPr lang="sk-SK" sz="2000" dirty="0" err="1"/>
              <a:t>toponyma</a:t>
            </a:r>
            <a:r>
              <a:rPr lang="sk-SK" sz="2000" dirty="0"/>
              <a:t> (</a:t>
            </a:r>
            <a:r>
              <a:rPr lang="sk-SK" sz="2000" dirty="0" err="1"/>
              <a:t>exonyma</a:t>
            </a:r>
            <a:r>
              <a:rPr lang="sk-SK" sz="2000" dirty="0"/>
              <a:t>, </a:t>
            </a:r>
            <a:r>
              <a:rPr lang="sk-SK" sz="2000" dirty="0" err="1"/>
              <a:t>endonyma</a:t>
            </a:r>
            <a:r>
              <a:rPr lang="sk-SK" sz="2000" dirty="0"/>
              <a:t> - názvy lokalít)</a:t>
            </a:r>
            <a:endParaRPr sz="20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sk-SK" dirty="0" err="1"/>
              <a:t>V</a:t>
            </a:r>
            <a:r>
              <a:rPr lang="sk-SK" sz="2000" dirty="0" err="1"/>
              <a:t>izualizace</a:t>
            </a:r>
            <a:endParaRPr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21</a:t>
            </a:fld>
            <a:endParaRPr/>
          </a:p>
        </p:txBody>
      </p:sp>
      <p:sp>
        <p:nvSpPr>
          <p:cNvPr id="273" name="Google Shape;273;p1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/>
              <a:t>Prostorová</a:t>
            </a:r>
            <a:r>
              <a:rPr lang="sk-SK" dirty="0"/>
              <a:t> analýza</a:t>
            </a:r>
            <a:endParaRPr dirty="0"/>
          </a:p>
        </p:txBody>
      </p:sp>
      <p:sp>
        <p:nvSpPr>
          <p:cNvPr id="274" name="Google Shape;274;p15"/>
          <p:cNvSpPr txBox="1">
            <a:spLocks noGrp="1"/>
          </p:cNvSpPr>
          <p:nvPr>
            <p:ph type="body" idx="1"/>
          </p:nvPr>
        </p:nvSpPr>
        <p:spPr>
          <a:xfrm>
            <a:off x="720001" y="1692002"/>
            <a:ext cx="688095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/>
              <a:t>Metóda </a:t>
            </a:r>
            <a:r>
              <a:rPr lang="sk-SK" sz="2000" dirty="0" err="1"/>
              <a:t>studující</a:t>
            </a:r>
            <a:r>
              <a:rPr lang="sk-SK" sz="2000" dirty="0"/>
              <a:t> </a:t>
            </a:r>
            <a:r>
              <a:rPr lang="sk-SK" sz="2000" dirty="0" err="1"/>
              <a:t>vztahy</a:t>
            </a:r>
            <a:r>
              <a:rPr lang="sk-SK" sz="2000" dirty="0"/>
              <a:t> na </a:t>
            </a:r>
            <a:r>
              <a:rPr lang="sk-SK" sz="2000" dirty="0" err="1"/>
              <a:t>základě</a:t>
            </a:r>
            <a:r>
              <a:rPr lang="sk-SK" sz="2000" dirty="0"/>
              <a:t> </a:t>
            </a:r>
            <a:r>
              <a:rPr lang="sk-SK" sz="2000" dirty="0" err="1"/>
              <a:t>jejich</a:t>
            </a:r>
            <a:r>
              <a:rPr lang="sk-SK" sz="2000" dirty="0"/>
              <a:t> geografického </a:t>
            </a:r>
            <a:r>
              <a:rPr lang="sk-SK" sz="2000" dirty="0" err="1"/>
              <a:t>umístnění</a:t>
            </a:r>
            <a:r>
              <a:rPr lang="sk-SK" sz="2000" dirty="0"/>
              <a:t>  </a:t>
            </a:r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/>
              <a:t>Mapa </a:t>
            </a:r>
            <a:r>
              <a:rPr lang="sk-SK" sz="2000" dirty="0" err="1"/>
              <a:t>nejen</a:t>
            </a:r>
            <a:r>
              <a:rPr lang="sk-SK" sz="2000" dirty="0"/>
              <a:t> </a:t>
            </a:r>
            <a:r>
              <a:rPr lang="sk-SK" sz="2000" dirty="0" err="1"/>
              <a:t>jako</a:t>
            </a:r>
            <a:r>
              <a:rPr lang="sk-SK" sz="2000" dirty="0"/>
              <a:t> nástroj na </a:t>
            </a:r>
            <a:r>
              <a:rPr lang="sk-SK" sz="2000" dirty="0" err="1"/>
              <a:t>orientaci</a:t>
            </a:r>
            <a:r>
              <a:rPr lang="sk-SK" sz="2000" dirty="0"/>
              <a:t> nebo historický </a:t>
            </a:r>
            <a:r>
              <a:rPr lang="sk-SK" sz="2000" dirty="0" err="1"/>
              <a:t>pramen</a:t>
            </a:r>
            <a:r>
              <a:rPr lang="sk-SK" sz="2000" dirty="0"/>
              <a:t>, ale i </a:t>
            </a:r>
            <a:r>
              <a:rPr lang="sk-SK" sz="2000" dirty="0" err="1"/>
              <a:t>jako</a:t>
            </a:r>
            <a:r>
              <a:rPr lang="sk-SK" sz="2000" dirty="0"/>
              <a:t> </a:t>
            </a:r>
            <a:r>
              <a:rPr lang="sk-SK" sz="2000" dirty="0" err="1"/>
              <a:t>pomůcka</a:t>
            </a:r>
            <a:r>
              <a:rPr lang="sk-SK" sz="2000" dirty="0"/>
              <a:t> pro zobrazení a analýzu </a:t>
            </a:r>
            <a:r>
              <a:rPr lang="cs-CZ" sz="2000" dirty="0"/>
              <a:t>různorodých fenoménů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 err="1"/>
              <a:t>Prvním</a:t>
            </a:r>
            <a:r>
              <a:rPr lang="sk-SK" sz="2000" dirty="0"/>
              <a:t> </a:t>
            </a:r>
            <a:r>
              <a:rPr lang="cs-CZ" sz="2000" dirty="0"/>
              <a:t>známým</a:t>
            </a:r>
            <a:r>
              <a:rPr lang="sk-SK" sz="2000" dirty="0"/>
              <a:t> </a:t>
            </a:r>
            <a:r>
              <a:rPr lang="sk-SK" sz="2000" dirty="0" err="1"/>
              <a:t>případem</a:t>
            </a:r>
            <a:r>
              <a:rPr lang="sk-SK" sz="2000" dirty="0"/>
              <a:t> je mapa Charlesa </a:t>
            </a:r>
            <a:r>
              <a:rPr lang="sk-SK" sz="2000" dirty="0" err="1"/>
              <a:t>Piqueta</a:t>
            </a:r>
            <a:r>
              <a:rPr lang="sk-SK" sz="2000" dirty="0"/>
              <a:t> z roku 1832 </a:t>
            </a:r>
            <a:r>
              <a:rPr lang="sk-SK" sz="2000" dirty="0" err="1"/>
              <a:t>znázorňující</a:t>
            </a:r>
            <a:r>
              <a:rPr lang="sk-SK" sz="2000" dirty="0"/>
              <a:t> počet </a:t>
            </a:r>
            <a:r>
              <a:rPr lang="sk-SK" sz="2000" dirty="0" err="1"/>
              <a:t>případů</a:t>
            </a:r>
            <a:r>
              <a:rPr lang="sk-SK" sz="2000" dirty="0"/>
              <a:t> cholery v </a:t>
            </a:r>
            <a:r>
              <a:rPr lang="cs-CZ" sz="2000" dirty="0"/>
              <a:t>pařížských</a:t>
            </a:r>
            <a:r>
              <a:rPr lang="sk-SK" sz="2000" dirty="0"/>
              <a:t> </a:t>
            </a:r>
            <a:r>
              <a:rPr lang="cs-CZ" sz="2000" dirty="0"/>
              <a:t>okresech</a:t>
            </a:r>
            <a:endParaRPr lang="cs-CZ"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/>
              <a:t>K </a:t>
            </a:r>
            <a:r>
              <a:rPr lang="sk-SK" sz="2000" dirty="0" err="1"/>
              <a:t>prostorovým</a:t>
            </a:r>
            <a:r>
              <a:rPr lang="sk-SK" sz="2000" dirty="0"/>
              <a:t> </a:t>
            </a:r>
            <a:r>
              <a:rPr lang="sk-SK" sz="2000" dirty="0" err="1"/>
              <a:t>datům</a:t>
            </a:r>
            <a:r>
              <a:rPr lang="sk-SK" sz="2000" dirty="0"/>
              <a:t> sa </a:t>
            </a:r>
            <a:r>
              <a:rPr lang="sk-SK" sz="2000" dirty="0" err="1"/>
              <a:t>ve</a:t>
            </a:r>
            <a:r>
              <a:rPr lang="sk-SK" sz="2000" dirty="0"/>
              <a:t> </a:t>
            </a:r>
            <a:r>
              <a:rPr lang="sk-SK" sz="2000" dirty="0" err="1"/>
              <a:t>větší</a:t>
            </a:r>
            <a:r>
              <a:rPr lang="sk-SK" sz="2000" dirty="0"/>
              <a:t> </a:t>
            </a:r>
            <a:r>
              <a:rPr lang="sk-SK" sz="2000" dirty="0" err="1"/>
              <a:t>míře</a:t>
            </a:r>
            <a:r>
              <a:rPr lang="sk-SK" sz="2000" dirty="0"/>
              <a:t> </a:t>
            </a:r>
            <a:r>
              <a:rPr lang="cs-CZ" sz="2000" dirty="0"/>
              <a:t>přidávají</a:t>
            </a:r>
            <a:r>
              <a:rPr lang="sk-SK" sz="2000" dirty="0"/>
              <a:t> </a:t>
            </a:r>
            <a:r>
              <a:rPr lang="sk-SK" sz="2000" dirty="0" err="1"/>
              <a:t>atributová</a:t>
            </a:r>
            <a:r>
              <a:rPr lang="sk-SK" sz="2000" dirty="0"/>
              <a:t> </a:t>
            </a:r>
            <a:r>
              <a:rPr lang="sk-SK" sz="2000" dirty="0" err="1"/>
              <a:t>data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cs-CZ" sz="2000" dirty="0"/>
              <a:t>Analogovo</a:t>
            </a:r>
            <a:r>
              <a:rPr lang="sk-SK" sz="2000" dirty="0"/>
              <a:t> </a:t>
            </a:r>
            <a:r>
              <a:rPr lang="cs-CZ" sz="2000" dirty="0"/>
              <a:t>velmi</a:t>
            </a:r>
            <a:r>
              <a:rPr lang="sk-SK" sz="2000" dirty="0"/>
              <a:t> s</a:t>
            </a:r>
            <a:r>
              <a:rPr lang="cs-CZ" sz="2000" dirty="0" err="1"/>
              <a:t>ložitě</a:t>
            </a:r>
            <a:r>
              <a:rPr lang="sk-SK" sz="2000" dirty="0"/>
              <a:t> </a:t>
            </a:r>
            <a:r>
              <a:rPr lang="cs-CZ" sz="2000" dirty="0"/>
              <a:t>zvládnutelné</a:t>
            </a:r>
            <a:r>
              <a:rPr lang="sk-SK" sz="2000" dirty="0"/>
              <a:t>, výrazný nástup až po </a:t>
            </a:r>
            <a:r>
              <a:rPr lang="sk-SK" sz="2000" dirty="0" err="1"/>
              <a:t>přesunu</a:t>
            </a:r>
            <a:r>
              <a:rPr lang="sk-SK" sz="2000" dirty="0"/>
              <a:t> do </a:t>
            </a:r>
            <a:r>
              <a:rPr lang="sk-SK" sz="2000" dirty="0" err="1"/>
              <a:t>digitálního</a:t>
            </a:r>
            <a:r>
              <a:rPr lang="sk-SK" sz="2000" dirty="0"/>
              <a:t> </a:t>
            </a:r>
            <a:r>
              <a:rPr lang="sk-SK" sz="2000" dirty="0" err="1"/>
              <a:t>prostředí</a:t>
            </a:r>
            <a:endParaRPr dirty="0"/>
          </a:p>
        </p:txBody>
      </p:sp>
      <p:pic>
        <p:nvPicPr>
          <p:cNvPr id="275" name="Google Shape;275;p15" descr="Charles Picquet Maps One of the First Applications of Spatial Analysis in  Epidemology : History of Information"/>
          <p:cNvPicPr preferRelativeResize="0"/>
          <p:nvPr/>
        </p:nvPicPr>
        <p:blipFill rotWithShape="1">
          <a:blip r:embed="rId3">
            <a:alphaModFix/>
          </a:blip>
          <a:srcRect b="1779"/>
          <a:stretch/>
        </p:blipFill>
        <p:spPr>
          <a:xfrm>
            <a:off x="7600951" y="1143000"/>
            <a:ext cx="4591050" cy="44906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AF22B187-62E5-4A72-AD08-8F26FC3BBF80}"/>
              </a:ext>
            </a:extLst>
          </p:cNvPr>
          <p:cNvSpPr txBox="1"/>
          <p:nvPr/>
        </p:nvSpPr>
        <p:spPr>
          <a:xfrm>
            <a:off x="7833673" y="5542961"/>
            <a:ext cx="4204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hlinkClick r:id="rId4"/>
              </a:rPr>
              <a:t>https://s3.amazonaws.com/s3.timetoast.com/public/uploads/photo/18623489/image/medium-40c3052d52788dab3beb108542aeb146.png</a:t>
            </a:r>
            <a:r>
              <a:rPr lang="sk-SK" sz="1000" dirty="0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"/>
          <p:cNvSpPr txBox="1">
            <a:spLocks noGrp="1"/>
          </p:cNvSpPr>
          <p:nvPr>
            <p:ph type="sldNum" idx="12"/>
          </p:nvPr>
        </p:nvSpPr>
        <p:spPr>
          <a:xfrm>
            <a:off x="414000" y="6256281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22</a:t>
            </a:fld>
            <a:endParaRPr dirty="0"/>
          </a:p>
        </p:txBody>
      </p:sp>
      <p:sp>
        <p:nvSpPr>
          <p:cNvPr id="281" name="Google Shape;281;p1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GIS</a:t>
            </a:r>
            <a:endParaRPr/>
          </a:p>
        </p:txBody>
      </p:sp>
      <p:sp>
        <p:nvSpPr>
          <p:cNvPr id="282" name="Google Shape;282;p16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6130505" cy="444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/>
              <a:t>Geografický informačný systém (</a:t>
            </a:r>
            <a:r>
              <a:rPr lang="sk-SK" sz="2000" dirty="0" err="1"/>
              <a:t>Geographic</a:t>
            </a:r>
            <a:r>
              <a:rPr lang="sk-SK" sz="2000" dirty="0"/>
              <a:t> </a:t>
            </a:r>
            <a:r>
              <a:rPr lang="sk-SK" sz="2000" dirty="0" err="1"/>
              <a:t>Information</a:t>
            </a:r>
            <a:r>
              <a:rPr lang="sk-SK" sz="2000" dirty="0"/>
              <a:t> </a:t>
            </a:r>
            <a:r>
              <a:rPr lang="sk-SK" sz="2000" dirty="0" err="1"/>
              <a:t>System</a:t>
            </a:r>
            <a:r>
              <a:rPr lang="sk-SK" sz="2000" dirty="0"/>
              <a:t>)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cs-CZ" sz="2000" dirty="0"/>
              <a:t>Zároveň</a:t>
            </a:r>
            <a:r>
              <a:rPr lang="sk-SK" sz="2000" dirty="0"/>
              <a:t> </a:t>
            </a:r>
            <a:r>
              <a:rPr lang="sk-SK" sz="2000" dirty="0" err="1"/>
              <a:t>vědná</a:t>
            </a:r>
            <a:r>
              <a:rPr lang="sk-SK" sz="2000" dirty="0"/>
              <a:t> disciplína (</a:t>
            </a:r>
            <a:r>
              <a:rPr lang="sk-SK" sz="2000" dirty="0" err="1"/>
              <a:t>Geographic</a:t>
            </a:r>
            <a:r>
              <a:rPr lang="sk-SK" sz="2000" dirty="0"/>
              <a:t> </a:t>
            </a:r>
            <a:r>
              <a:rPr lang="sk-SK" sz="2000" dirty="0" err="1"/>
              <a:t>Information</a:t>
            </a:r>
            <a:r>
              <a:rPr lang="sk-SK" sz="2000" dirty="0"/>
              <a:t> </a:t>
            </a:r>
            <a:r>
              <a:rPr lang="sk-SK" sz="2000" dirty="0" err="1"/>
              <a:t>Science</a:t>
            </a:r>
            <a:r>
              <a:rPr lang="sk-SK" sz="2000" dirty="0"/>
              <a:t>)</a:t>
            </a:r>
            <a:endParaRPr sz="2000"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/>
              <a:t>Počítačová </a:t>
            </a:r>
            <a:r>
              <a:rPr lang="sk-SK" sz="2000" dirty="0" err="1"/>
              <a:t>infrastruktura</a:t>
            </a:r>
            <a:r>
              <a:rPr lang="sk-SK" sz="2000" dirty="0"/>
              <a:t> </a:t>
            </a:r>
            <a:r>
              <a:rPr lang="sk-SK" sz="2000" dirty="0" err="1"/>
              <a:t>umožňující</a:t>
            </a:r>
            <a:r>
              <a:rPr lang="sk-SK" sz="2000" dirty="0"/>
              <a:t> </a:t>
            </a:r>
            <a:r>
              <a:rPr lang="sk-SK" sz="2000" dirty="0" err="1"/>
              <a:t>zachytit</a:t>
            </a:r>
            <a:r>
              <a:rPr lang="sk-SK" sz="2000" dirty="0"/>
              <a:t>, </a:t>
            </a:r>
            <a:r>
              <a:rPr lang="cs-CZ" sz="2000" dirty="0"/>
              <a:t>spravovat</a:t>
            </a:r>
            <a:r>
              <a:rPr lang="sk-SK" sz="2000" dirty="0"/>
              <a:t>, </a:t>
            </a:r>
            <a:r>
              <a:rPr lang="sk-SK" sz="2000" dirty="0" err="1"/>
              <a:t>manipulovat</a:t>
            </a:r>
            <a:r>
              <a:rPr lang="sk-SK" sz="2000" dirty="0"/>
              <a:t> a </a:t>
            </a:r>
            <a:r>
              <a:rPr lang="sk-SK" sz="2000" dirty="0" err="1"/>
              <a:t>zobrazovat</a:t>
            </a:r>
            <a:r>
              <a:rPr lang="sk-SK" sz="2000" dirty="0"/>
              <a:t> </a:t>
            </a:r>
            <a:r>
              <a:rPr lang="sk-SK" sz="2000" dirty="0" err="1"/>
              <a:t>prostorová</a:t>
            </a:r>
            <a:r>
              <a:rPr lang="sk-SK" sz="2000" dirty="0"/>
              <a:t> </a:t>
            </a:r>
            <a:r>
              <a:rPr lang="sk-SK" sz="2000" dirty="0" err="1"/>
              <a:t>data</a:t>
            </a:r>
            <a:r>
              <a:rPr lang="sk-SK" sz="2000" dirty="0"/>
              <a:t> v spojení s </a:t>
            </a:r>
            <a:r>
              <a:rPr lang="sk-SK" sz="2000" dirty="0" err="1"/>
              <a:t>atributovými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/>
              <a:t>Pojem </a:t>
            </a:r>
            <a:r>
              <a:rPr lang="cs-CZ" sz="2000" dirty="0"/>
              <a:t>prvýkrát</a:t>
            </a:r>
            <a:r>
              <a:rPr lang="sk-SK" sz="2000" dirty="0"/>
              <a:t> použil </a:t>
            </a:r>
            <a:r>
              <a:rPr lang="sk-SK" sz="2000" dirty="0" err="1"/>
              <a:t>Roger</a:t>
            </a:r>
            <a:r>
              <a:rPr lang="sk-SK" sz="2000" dirty="0"/>
              <a:t> </a:t>
            </a:r>
            <a:r>
              <a:rPr lang="sk-SK" sz="2000" dirty="0" err="1"/>
              <a:t>Tomlinson</a:t>
            </a:r>
            <a:r>
              <a:rPr lang="sk-SK" sz="2000" dirty="0"/>
              <a:t> v </a:t>
            </a:r>
            <a:r>
              <a:rPr lang="sk-SK" sz="2000" dirty="0" err="1"/>
              <a:t>roce</a:t>
            </a:r>
            <a:r>
              <a:rPr lang="sk-SK" sz="2000" dirty="0"/>
              <a:t> 1968 v </a:t>
            </a:r>
            <a:r>
              <a:rPr lang="sk-SK" sz="2000" dirty="0" err="1"/>
              <a:t>souvislosti</a:t>
            </a:r>
            <a:r>
              <a:rPr lang="sk-SK" sz="2000" dirty="0"/>
              <a:t> s </a:t>
            </a:r>
            <a:r>
              <a:rPr lang="cs-CZ" sz="2000" dirty="0"/>
              <a:t>počítačovou</a:t>
            </a:r>
            <a:r>
              <a:rPr lang="sk-SK" sz="2000" dirty="0"/>
              <a:t> podporou tvorby </a:t>
            </a:r>
            <a:r>
              <a:rPr lang="sk-SK" sz="2000" dirty="0" err="1"/>
              <a:t>map</a:t>
            </a:r>
            <a:r>
              <a:rPr lang="sk-SK" sz="2000" dirty="0"/>
              <a:t> pro kanadskú vládu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/>
              <a:t>O rok </a:t>
            </a:r>
            <a:r>
              <a:rPr lang="sk-SK" sz="2000" dirty="0" err="1"/>
              <a:t>později</a:t>
            </a:r>
            <a:r>
              <a:rPr lang="sk-SK" sz="2000" dirty="0"/>
              <a:t> vznikla firma ESRI, </a:t>
            </a:r>
            <a:r>
              <a:rPr lang="sk-SK" sz="2000" dirty="0" err="1"/>
              <a:t>která</a:t>
            </a:r>
            <a:r>
              <a:rPr lang="sk-SK" sz="2000" dirty="0"/>
              <a:t> </a:t>
            </a:r>
            <a:r>
              <a:rPr lang="sk-SK" sz="2000" dirty="0" err="1"/>
              <a:t>jako</a:t>
            </a:r>
            <a:r>
              <a:rPr lang="sk-SK" sz="2000" dirty="0"/>
              <a:t> </a:t>
            </a:r>
            <a:r>
              <a:rPr lang="sk-SK" sz="2000" dirty="0" err="1"/>
              <a:t>první</a:t>
            </a:r>
            <a:r>
              <a:rPr lang="sk-SK" sz="2000" dirty="0"/>
              <a:t> dokázala </a:t>
            </a:r>
            <a:r>
              <a:rPr lang="sk-SK" sz="2000" dirty="0" err="1"/>
              <a:t>vytvořit</a:t>
            </a:r>
            <a:r>
              <a:rPr lang="sk-SK" sz="2000" dirty="0"/>
              <a:t> komerční produkty v oblasti GIS a dodnes je v </a:t>
            </a:r>
            <a:r>
              <a:rPr lang="sk-SK" sz="2000" dirty="0" err="1"/>
              <a:t>ní</a:t>
            </a:r>
            <a:r>
              <a:rPr lang="sk-SK" sz="2000" dirty="0"/>
              <a:t> </a:t>
            </a:r>
            <a:r>
              <a:rPr lang="sk-SK" sz="2000" dirty="0" err="1"/>
              <a:t>lídrem</a:t>
            </a:r>
            <a:endParaRPr dirty="0"/>
          </a:p>
        </p:txBody>
      </p:sp>
      <p:pic>
        <p:nvPicPr>
          <p:cNvPr id="283" name="Google Shape;283;p16" descr="Roger Tomlinson - Wikid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3050" y="0"/>
            <a:ext cx="302895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6" descr="ESRI Academy: GIS Fundamentals Course - Surveying Group"/>
          <p:cNvPicPr preferRelativeResize="0"/>
          <p:nvPr/>
        </p:nvPicPr>
        <p:blipFill rotWithShape="1">
          <a:blip r:embed="rId4">
            <a:alphaModFix/>
          </a:blip>
          <a:srcRect l="11508" t="17429" r="10458" b="21868"/>
          <a:stretch/>
        </p:blipFill>
        <p:spPr>
          <a:xfrm>
            <a:off x="6957786" y="3810000"/>
            <a:ext cx="5234214" cy="30537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7D4A95CF-F0FB-4CB1-8DA0-AF30C08FCAE1}"/>
              </a:ext>
            </a:extLst>
          </p:cNvPr>
          <p:cNvSpPr txBox="1"/>
          <p:nvPr/>
        </p:nvSpPr>
        <p:spPr>
          <a:xfrm>
            <a:off x="7145518" y="3299381"/>
            <a:ext cx="2017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5"/>
              </a:rPr>
              <a:t>https://www.wikidata.org/wiki/Q7359015#/media/File:RogerGlobe.jpg</a:t>
            </a:r>
            <a:r>
              <a:rPr lang="sk-SK" dirty="0"/>
              <a:t> 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D632390-F3BD-458A-9793-C0448EF8BDEF}"/>
              </a:ext>
            </a:extLst>
          </p:cNvPr>
          <p:cNvSpPr txBox="1"/>
          <p:nvPr/>
        </p:nvSpPr>
        <p:spPr>
          <a:xfrm>
            <a:off x="4326903" y="6228000"/>
            <a:ext cx="292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6"/>
              </a:rPr>
              <a:t>https://enertic.org/wp </a:t>
            </a:r>
            <a:r>
              <a:rPr lang="sk-SK" dirty="0" err="1">
                <a:hlinkClick r:id="rId6"/>
              </a:rPr>
              <a:t>content</a:t>
            </a:r>
            <a:r>
              <a:rPr lang="sk-SK" dirty="0">
                <a:hlinkClick r:id="rId6"/>
              </a:rPr>
              <a:t>/uploads/2021/03/Esri.png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23</a:t>
            </a:fld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Pojmy</a:t>
            </a:r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/>
              <a:t>Zobrazení </a:t>
            </a:r>
            <a:r>
              <a:rPr lang="sk-SK" sz="2000" dirty="0" err="1"/>
              <a:t>prostoru</a:t>
            </a:r>
            <a:endParaRPr dirty="0"/>
          </a:p>
          <a:p>
            <a:pPr marL="742950" lvl="1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sk-SK" dirty="0"/>
              <a:t>Vektorová grafika: definovaná </a:t>
            </a:r>
            <a:r>
              <a:rPr lang="cs-CZ" dirty="0"/>
              <a:t>souborem matematických vztahů</a:t>
            </a:r>
            <a:r>
              <a:rPr lang="sk-SK" dirty="0"/>
              <a:t>, </a:t>
            </a:r>
            <a:r>
              <a:rPr lang="cs-CZ" dirty="0"/>
              <a:t>rozděluje</a:t>
            </a:r>
            <a:r>
              <a:rPr lang="sk-SK" dirty="0"/>
              <a:t> </a:t>
            </a:r>
            <a:r>
              <a:rPr lang="sk-SK" dirty="0" err="1"/>
              <a:t>prostor</a:t>
            </a:r>
            <a:r>
              <a:rPr lang="sk-SK" dirty="0"/>
              <a:t> </a:t>
            </a:r>
            <a:r>
              <a:rPr lang="sk-SK" dirty="0" err="1"/>
              <a:t>prostřednictvím</a:t>
            </a:r>
            <a:r>
              <a:rPr lang="sk-SK" dirty="0"/>
              <a:t> </a:t>
            </a:r>
            <a:r>
              <a:rPr lang="sk-SK" dirty="0" err="1"/>
              <a:t>bodů</a:t>
            </a:r>
            <a:r>
              <a:rPr lang="sk-SK" dirty="0"/>
              <a:t>, </a:t>
            </a:r>
            <a:r>
              <a:rPr lang="sk-SK" dirty="0" err="1"/>
              <a:t>linií</a:t>
            </a:r>
            <a:r>
              <a:rPr lang="sk-SK" dirty="0"/>
              <a:t> nebo </a:t>
            </a:r>
            <a:r>
              <a:rPr lang="sk-SK" dirty="0" err="1"/>
              <a:t>polygonů</a:t>
            </a:r>
            <a:r>
              <a:rPr lang="sk-SK" dirty="0"/>
              <a:t> </a:t>
            </a:r>
            <a:endParaRPr dirty="0"/>
          </a:p>
          <a:p>
            <a:pPr marL="1153350" lvl="2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80"/>
              <a:buFont typeface="Courier New"/>
              <a:buChar char="o"/>
            </a:pPr>
            <a:r>
              <a:rPr lang="sk-SK" dirty="0"/>
              <a:t>Reprezentuje </a:t>
            </a:r>
            <a:r>
              <a:rPr lang="sk-SK" dirty="0" err="1"/>
              <a:t>homogenní</a:t>
            </a:r>
            <a:r>
              <a:rPr lang="sk-SK" dirty="0"/>
              <a:t> plochu </a:t>
            </a:r>
            <a:endParaRPr dirty="0"/>
          </a:p>
          <a:p>
            <a:pPr marL="1153350" lvl="2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80"/>
              <a:buFont typeface="Courier New"/>
              <a:buChar char="o"/>
            </a:pPr>
            <a:r>
              <a:rPr lang="sk-SK" dirty="0"/>
              <a:t>Výhodná pro </a:t>
            </a:r>
            <a:r>
              <a:rPr lang="sk-SK" dirty="0" err="1"/>
              <a:t>zobrazování</a:t>
            </a:r>
            <a:r>
              <a:rPr lang="sk-SK" dirty="0"/>
              <a:t> nespojitých </a:t>
            </a:r>
            <a:r>
              <a:rPr lang="sk-SK" dirty="0" err="1"/>
              <a:t>javů</a:t>
            </a:r>
            <a:r>
              <a:rPr lang="sk-SK" dirty="0"/>
              <a:t>.</a:t>
            </a:r>
            <a:endParaRPr dirty="0"/>
          </a:p>
          <a:p>
            <a:pPr marL="742950" lvl="1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sk-SK" dirty="0"/>
              <a:t>Rastrová grafika: </a:t>
            </a:r>
            <a:r>
              <a:rPr lang="sk-SK" dirty="0" err="1"/>
              <a:t>její</a:t>
            </a:r>
            <a:r>
              <a:rPr lang="sk-SK" dirty="0"/>
              <a:t> stavební </a:t>
            </a:r>
            <a:r>
              <a:rPr lang="cs-CZ" dirty="0"/>
              <a:t>jednotkou</a:t>
            </a:r>
            <a:r>
              <a:rPr lang="sk-SK" dirty="0"/>
              <a:t> je </a:t>
            </a:r>
            <a:r>
              <a:rPr lang="sk-SK" dirty="0" err="1"/>
              <a:t>buňka</a:t>
            </a:r>
            <a:r>
              <a:rPr lang="sk-SK" dirty="0"/>
              <a:t> </a:t>
            </a:r>
            <a:r>
              <a:rPr lang="sk-SK" dirty="0" err="1"/>
              <a:t>většinou</a:t>
            </a:r>
            <a:r>
              <a:rPr lang="sk-SK" dirty="0"/>
              <a:t> </a:t>
            </a:r>
            <a:r>
              <a:rPr lang="sk-SK" dirty="0" err="1"/>
              <a:t>čtvercového</a:t>
            </a:r>
            <a:r>
              <a:rPr lang="sk-SK" dirty="0"/>
              <a:t> tvaru, no </a:t>
            </a:r>
            <a:r>
              <a:rPr lang="sk-SK" dirty="0" err="1"/>
              <a:t>při</a:t>
            </a:r>
            <a:r>
              <a:rPr lang="sk-SK" dirty="0"/>
              <a:t> zobrazení terénu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výhodnější</a:t>
            </a:r>
            <a:r>
              <a:rPr lang="sk-SK" dirty="0"/>
              <a:t> trojuholníkové nebo nepravidelné tvary </a:t>
            </a:r>
            <a:endParaRPr dirty="0"/>
          </a:p>
          <a:p>
            <a:pPr marL="1153350" lvl="2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80"/>
              <a:buFont typeface="Courier New"/>
              <a:buChar char="o"/>
            </a:pPr>
            <a:r>
              <a:rPr lang="cs-CZ" dirty="0"/>
              <a:t>Zaměřuje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na mapu </a:t>
            </a:r>
            <a:r>
              <a:rPr lang="sk-SK" dirty="0" err="1"/>
              <a:t>jako</a:t>
            </a:r>
            <a:r>
              <a:rPr lang="sk-SK" dirty="0"/>
              <a:t> </a:t>
            </a:r>
            <a:r>
              <a:rPr lang="sk-SK" dirty="0" err="1"/>
              <a:t>celek</a:t>
            </a:r>
            <a:r>
              <a:rPr lang="sk-SK" dirty="0"/>
              <a:t> </a:t>
            </a:r>
            <a:endParaRPr dirty="0"/>
          </a:p>
          <a:p>
            <a:pPr marL="1153350" lvl="2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80"/>
              <a:buFont typeface="Courier New"/>
              <a:buChar char="o"/>
            </a:pPr>
            <a:r>
              <a:rPr lang="sk-SK" dirty="0"/>
              <a:t>Je </a:t>
            </a:r>
            <a:r>
              <a:rPr lang="cs-CZ" dirty="0"/>
              <a:t>využitelnější</a:t>
            </a:r>
            <a:r>
              <a:rPr lang="sk-SK" dirty="0"/>
              <a:t> </a:t>
            </a:r>
            <a:r>
              <a:rPr lang="sk-SK" dirty="0" err="1"/>
              <a:t>při</a:t>
            </a:r>
            <a:r>
              <a:rPr lang="sk-SK" dirty="0"/>
              <a:t> </a:t>
            </a:r>
            <a:r>
              <a:rPr lang="sk-SK" dirty="0" err="1"/>
              <a:t>zobrazování</a:t>
            </a:r>
            <a:r>
              <a:rPr lang="sk-SK" dirty="0"/>
              <a:t> spojité </a:t>
            </a:r>
            <a:r>
              <a:rPr lang="sk-SK" dirty="0" err="1"/>
              <a:t>změny</a:t>
            </a:r>
            <a:r>
              <a:rPr lang="sk-SK" dirty="0"/>
              <a:t> </a:t>
            </a:r>
            <a:r>
              <a:rPr lang="sk-SK" dirty="0" err="1"/>
              <a:t>javů</a:t>
            </a:r>
            <a:r>
              <a:rPr lang="sk-SK" dirty="0"/>
              <a:t>.</a:t>
            </a:r>
            <a:endParaRPr dirty="0"/>
          </a:p>
          <a:p>
            <a:pPr marL="72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292" name="Google Shape;292;p17" descr="Raster, Vector, Resolution - BTX Project - Computer Graphic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6867" y="4564828"/>
            <a:ext cx="5858265" cy="22931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A44C6294-5D3B-49CF-B56C-A1EE36030364}"/>
              </a:ext>
            </a:extLst>
          </p:cNvPr>
          <p:cNvSpPr txBox="1"/>
          <p:nvPr/>
        </p:nvSpPr>
        <p:spPr>
          <a:xfrm>
            <a:off x="972784" y="5643224"/>
            <a:ext cx="21940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https://fabacademy.org/2019/labs/berytech/students/joseph-zoulikian/Images/week_3/3%20vect%20restor.jpg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24</a:t>
            </a:fld>
            <a:endParaRPr/>
          </a:p>
        </p:txBody>
      </p:sp>
      <p:pic>
        <p:nvPicPr>
          <p:cNvPr id="298" name="Google Shape;298;p18" descr="Obrázok, na ktorom je stôl&#10;&#10;Automaticky generovaný popi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95145" y="0"/>
            <a:ext cx="88017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8"/>
          <p:cNvSpPr txBox="1"/>
          <p:nvPr/>
        </p:nvSpPr>
        <p:spPr>
          <a:xfrm rot="-5400000">
            <a:off x="-1537801" y="3095772"/>
            <a:ext cx="56181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BŘEHOVSKÝ, Martin – JEDLIČKA, Karel. </a:t>
            </a:r>
            <a:r>
              <a:rPr lang="sk-SK" sz="18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Úvod do GIS – přednáškové texty</a:t>
            </a:r>
            <a:r>
              <a:rPr lang="sk-SK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Brno: ZČU-Plzeň, 2005, s. 34.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Zápatí prezentace</a:t>
            </a:r>
            <a:endParaRPr/>
          </a:p>
        </p:txBody>
      </p:sp>
      <p:sp>
        <p:nvSpPr>
          <p:cNvPr id="314" name="Google Shape;314;p2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25</a:t>
            </a:fld>
            <a:endParaRPr/>
          </a:p>
        </p:txBody>
      </p:sp>
      <p:sp>
        <p:nvSpPr>
          <p:cNvPr id="315" name="Google Shape;315;p2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0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317" name="Google Shape;317;p20"/>
          <p:cNvPicPr preferRelativeResize="0"/>
          <p:nvPr/>
        </p:nvPicPr>
        <p:blipFill rotWithShape="1">
          <a:blip r:embed="rId3">
            <a:alphaModFix/>
          </a:blip>
          <a:srcRect t="4536"/>
          <a:stretch/>
        </p:blipFill>
        <p:spPr>
          <a:xfrm>
            <a:off x="11159" y="311085"/>
            <a:ext cx="12180841" cy="65469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6E92F05D-2F41-4C10-9E29-DE28C6018C44}"/>
              </a:ext>
            </a:extLst>
          </p:cNvPr>
          <p:cNvSpPr txBox="1"/>
          <p:nvPr/>
        </p:nvSpPr>
        <p:spPr>
          <a:xfrm>
            <a:off x="140623" y="0"/>
            <a:ext cx="3752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https://www.google.cz/maps/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Zápatí prezentace</a:t>
            </a:r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26</a:t>
            </a:fld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308" name="Google Shape;30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2503"/>
            <a:ext cx="12192000" cy="64154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DABD16B7-1453-4CCF-9312-596C318F9294}"/>
              </a:ext>
            </a:extLst>
          </p:cNvPr>
          <p:cNvSpPr txBox="1"/>
          <p:nvPr/>
        </p:nvSpPr>
        <p:spPr>
          <a:xfrm>
            <a:off x="140623" y="0"/>
            <a:ext cx="3752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https://www.google.cz/maps/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27</a:t>
            </a:fld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Pojmy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4358942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Vrstva: nástroj </a:t>
            </a:r>
            <a:r>
              <a:rPr lang="cs-CZ" sz="2000" dirty="0"/>
              <a:t>strukturování</a:t>
            </a:r>
            <a:r>
              <a:rPr lang="sk-SK" sz="2000" dirty="0"/>
              <a:t> </a:t>
            </a:r>
            <a:r>
              <a:rPr lang="sk-SK" sz="2000" dirty="0" err="1"/>
              <a:t>dat</a:t>
            </a:r>
            <a:r>
              <a:rPr lang="sk-SK" sz="2000" dirty="0"/>
              <a:t>, </a:t>
            </a:r>
            <a:r>
              <a:rPr lang="cs-CZ" sz="2000" dirty="0"/>
              <a:t>spojené vrstvy</a:t>
            </a:r>
            <a:r>
              <a:rPr lang="sk-SK" sz="2000" dirty="0"/>
              <a:t> </a:t>
            </a:r>
            <a:r>
              <a:rPr lang="sk-SK" sz="2000" dirty="0" err="1"/>
              <a:t>tvoří</a:t>
            </a:r>
            <a:r>
              <a:rPr lang="sk-SK" sz="2000" dirty="0"/>
              <a:t> </a:t>
            </a:r>
            <a:r>
              <a:rPr lang="cs-CZ" sz="2000" dirty="0"/>
              <a:t>plnohodnotní</a:t>
            </a:r>
            <a:r>
              <a:rPr lang="sk-SK" sz="2000" dirty="0"/>
              <a:t> mapu, vrstvy </a:t>
            </a:r>
            <a:r>
              <a:rPr lang="sk-SK" sz="2000" dirty="0" err="1"/>
              <a:t>mohou</a:t>
            </a:r>
            <a:r>
              <a:rPr lang="sk-SK" sz="2000" dirty="0"/>
              <a:t> </a:t>
            </a:r>
            <a:r>
              <a:rPr lang="sk-SK" sz="2000" dirty="0" err="1"/>
              <a:t>být</a:t>
            </a:r>
            <a:r>
              <a:rPr lang="sk-SK" sz="2000" dirty="0"/>
              <a:t> </a:t>
            </a:r>
            <a:r>
              <a:rPr lang="sk-SK" sz="2000" dirty="0" err="1"/>
              <a:t>tvořeny</a:t>
            </a:r>
            <a:r>
              <a:rPr lang="sk-SK" sz="2000" dirty="0"/>
              <a:t> rastrovou nebo vektorovou grafikou, </a:t>
            </a:r>
            <a:r>
              <a:rPr lang="sk-SK" sz="2000" dirty="0" err="1"/>
              <a:t>jsou</a:t>
            </a:r>
            <a:r>
              <a:rPr lang="sk-SK" sz="2000" dirty="0"/>
              <a:t> </a:t>
            </a:r>
            <a:r>
              <a:rPr lang="sk-SK" sz="2000" dirty="0" err="1"/>
              <a:t>většinou</a:t>
            </a:r>
            <a:r>
              <a:rPr lang="sk-SK" sz="2000" dirty="0"/>
              <a:t> tematicky </a:t>
            </a:r>
            <a:r>
              <a:rPr lang="sk-SK" sz="2000" dirty="0" err="1"/>
              <a:t>uspořádané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Atributová</a:t>
            </a:r>
            <a:r>
              <a:rPr lang="sk-SK" sz="2000" dirty="0"/>
              <a:t> </a:t>
            </a:r>
            <a:r>
              <a:rPr lang="sk-SK" sz="2000" dirty="0" err="1"/>
              <a:t>data</a:t>
            </a:r>
            <a:r>
              <a:rPr lang="sk-SK" sz="2000" dirty="0"/>
              <a:t>: </a:t>
            </a:r>
            <a:r>
              <a:rPr lang="sk-SK" sz="2000" dirty="0" err="1"/>
              <a:t>připojeny</a:t>
            </a:r>
            <a:r>
              <a:rPr lang="sk-SK" sz="2000" dirty="0"/>
              <a:t> k </a:t>
            </a:r>
            <a:r>
              <a:rPr lang="sk-SK" sz="2000" dirty="0" err="1"/>
              <a:t>vrstvě</a:t>
            </a:r>
            <a:r>
              <a:rPr lang="sk-SK" sz="2000" dirty="0"/>
              <a:t> </a:t>
            </a:r>
            <a:r>
              <a:rPr lang="sk-SK" sz="2000" dirty="0" err="1"/>
              <a:t>jako</a:t>
            </a:r>
            <a:r>
              <a:rPr lang="sk-SK" sz="2000" dirty="0"/>
              <a:t> databázová </a:t>
            </a:r>
            <a:r>
              <a:rPr lang="sk-SK" sz="2000" dirty="0" err="1"/>
              <a:t>tabulka</a:t>
            </a:r>
            <a:r>
              <a:rPr lang="sk-SK" sz="2000" dirty="0"/>
              <a:t> s </a:t>
            </a:r>
            <a:r>
              <a:rPr lang="sk-SK" sz="2000" dirty="0" err="1"/>
              <a:t>dalšími</a:t>
            </a:r>
            <a:r>
              <a:rPr lang="sk-SK" sz="2000" dirty="0"/>
              <a:t> </a:t>
            </a:r>
            <a:r>
              <a:rPr lang="sk-SK" sz="2000" dirty="0" err="1"/>
              <a:t>informacemi</a:t>
            </a:r>
            <a:r>
              <a:rPr lang="sk-SK" sz="2000" dirty="0"/>
              <a:t> i negeografického charakteru</a:t>
            </a:r>
            <a:endParaRPr lang="sk-SK"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GeoPackage</a:t>
            </a:r>
            <a:r>
              <a:rPr lang="sk-SK" sz="2000" dirty="0"/>
              <a:t> (.</a:t>
            </a:r>
            <a:r>
              <a:rPr lang="sk-SK" sz="2000" dirty="0" err="1"/>
              <a:t>gpkg</a:t>
            </a:r>
            <a:r>
              <a:rPr lang="sk-SK" sz="2000" dirty="0"/>
              <a:t>): formát používaný </a:t>
            </a:r>
            <a:r>
              <a:rPr lang="sk-SK" sz="2000" dirty="0" err="1"/>
              <a:t>programem</a:t>
            </a:r>
            <a:r>
              <a:rPr lang="sk-SK" sz="2000" dirty="0"/>
              <a:t> GQIS pro </a:t>
            </a:r>
            <a:r>
              <a:rPr lang="cs-CZ" sz="2000" dirty="0"/>
              <a:t>ukládaní</a:t>
            </a:r>
            <a:r>
              <a:rPr lang="sk-SK" sz="2000" dirty="0"/>
              <a:t> geografických a </a:t>
            </a:r>
            <a:r>
              <a:rPr lang="sk-SK" sz="2000" dirty="0" err="1"/>
              <a:t>atributových</a:t>
            </a:r>
            <a:r>
              <a:rPr lang="sk-SK" sz="2000" dirty="0"/>
              <a:t> </a:t>
            </a:r>
            <a:r>
              <a:rPr lang="sk-SK" sz="2000" dirty="0" err="1"/>
              <a:t>dat</a:t>
            </a:r>
            <a:endParaRPr dirty="0"/>
          </a:p>
        </p:txBody>
      </p:sp>
      <p:pic>
        <p:nvPicPr>
          <p:cNvPr id="325" name="Google Shape;325;p21" descr="GIS to BIM – ARCHICAD &amp; Grasshopper – Enzy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6877" y="-18738"/>
            <a:ext cx="7075123" cy="5686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CE7108B0-5376-4469-8D5E-6C249504696B}"/>
              </a:ext>
            </a:extLst>
          </p:cNvPr>
          <p:cNvSpPr txBox="1"/>
          <p:nvPr/>
        </p:nvSpPr>
        <p:spPr>
          <a:xfrm>
            <a:off x="5335571" y="5729869"/>
            <a:ext cx="389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https://i.pinimg.com/736x/a1/05/d0/a105d0641463d657f319e67c6a438d77.jpg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28</a:t>
            </a:fld>
            <a:endParaRPr/>
          </a:p>
        </p:txBody>
      </p:sp>
      <p:sp>
        <p:nvSpPr>
          <p:cNvPr id="331" name="Google Shape;331;p22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Software</a:t>
            </a:r>
            <a:endParaRPr/>
          </a:p>
        </p:txBody>
      </p:sp>
      <p:sp>
        <p:nvSpPr>
          <p:cNvPr id="332" name="Google Shape;332;p22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https://en.wikipedia.org/wiki/List_of_geographic_information_systems_software</a:t>
            </a:r>
            <a:endParaRPr sz="2000"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 err="1"/>
              <a:t>Nejpoužívanější</a:t>
            </a:r>
            <a:r>
              <a:rPr lang="sk-SK" sz="2000" dirty="0"/>
              <a:t> </a:t>
            </a:r>
            <a:r>
              <a:rPr lang="sk-SK" sz="2000" dirty="0" err="1"/>
              <a:t>jsou</a:t>
            </a:r>
            <a:r>
              <a:rPr lang="sk-SK" sz="2000" dirty="0"/>
              <a:t> produkty firmy ESRI </a:t>
            </a:r>
            <a:r>
              <a:rPr lang="sk-SK" sz="2000" dirty="0" err="1"/>
              <a:t>jako</a:t>
            </a:r>
            <a:r>
              <a:rPr lang="sk-SK" sz="2000" dirty="0"/>
              <a:t> </a:t>
            </a:r>
            <a:r>
              <a:rPr lang="sk-SK" sz="2000" dirty="0" err="1"/>
              <a:t>ArcGIS</a:t>
            </a:r>
            <a:r>
              <a:rPr lang="sk-SK" sz="2000" dirty="0"/>
              <a:t>, ty </a:t>
            </a:r>
            <a:r>
              <a:rPr lang="sk-SK" sz="2000" dirty="0" err="1"/>
              <a:t>jsou</a:t>
            </a:r>
            <a:r>
              <a:rPr lang="sk-SK" sz="2000" dirty="0"/>
              <a:t> ale </a:t>
            </a:r>
            <a:r>
              <a:rPr lang="sk-SK" sz="2000" dirty="0" err="1"/>
              <a:t>placené</a:t>
            </a:r>
            <a:r>
              <a:rPr lang="sk-SK" sz="2000" dirty="0"/>
              <a:t> </a:t>
            </a:r>
            <a:r>
              <a:rPr lang="sk-SK" sz="2000" u="sng" dirty="0">
                <a:solidFill>
                  <a:schemeClr val="hlink"/>
                </a:solidFill>
                <a:hlinkClick r:id="rId4"/>
              </a:rPr>
              <a:t>https://www.esri.com/en-us/home</a:t>
            </a:r>
            <a:r>
              <a:rPr lang="sk-SK" sz="2000" dirty="0"/>
              <a:t> 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 err="1"/>
              <a:t>Nejpoužívanější</a:t>
            </a:r>
            <a:r>
              <a:rPr lang="sk-SK" sz="2000" dirty="0"/>
              <a:t> bezplatný program je QGIS </a:t>
            </a:r>
            <a:r>
              <a:rPr lang="sk-SK" sz="2000" u="sng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https://qgis.org/en/site/</a:t>
            </a:r>
            <a:r>
              <a:rPr lang="sk-SK" sz="2000" dirty="0"/>
              <a:t> </a:t>
            </a:r>
            <a:endParaRPr dirty="0"/>
          </a:p>
          <a:p>
            <a:pPr marL="800100" lvl="1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dirty="0" err="1"/>
              <a:t>Původne</a:t>
            </a:r>
            <a:r>
              <a:rPr lang="sk-SK" dirty="0"/>
              <a:t> </a:t>
            </a:r>
            <a:r>
              <a:rPr lang="sk-SK" dirty="0" err="1"/>
              <a:t>Quantum</a:t>
            </a:r>
            <a:r>
              <a:rPr lang="sk-SK" dirty="0"/>
              <a:t> GIS</a:t>
            </a:r>
            <a:endParaRPr dirty="0"/>
          </a:p>
          <a:p>
            <a:pPr marL="800100" lvl="1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dirty="0"/>
              <a:t>Vznik v </a:t>
            </a:r>
            <a:r>
              <a:rPr lang="sk-SK" dirty="0" err="1"/>
              <a:t>roce</a:t>
            </a:r>
            <a:r>
              <a:rPr lang="sk-SK" dirty="0"/>
              <a:t> 2009, vývojár </a:t>
            </a:r>
            <a:r>
              <a:rPr lang="sk-SK" dirty="0" err="1"/>
              <a:t>Gary</a:t>
            </a:r>
            <a:r>
              <a:rPr lang="sk-SK" dirty="0"/>
              <a:t> </a:t>
            </a:r>
            <a:r>
              <a:rPr lang="sk-SK" dirty="0" err="1"/>
              <a:t>Sherman</a:t>
            </a:r>
            <a:r>
              <a:rPr lang="sk-SK" dirty="0"/>
              <a:t>, od roku 2013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název</a:t>
            </a:r>
            <a:r>
              <a:rPr lang="sk-SK" dirty="0"/>
              <a:t> </a:t>
            </a:r>
            <a:r>
              <a:rPr lang="sk-SK" dirty="0" err="1"/>
              <a:t>zkrátil</a:t>
            </a:r>
            <a:r>
              <a:rPr lang="sk-SK" dirty="0"/>
              <a:t> na QGIS</a:t>
            </a:r>
            <a:endParaRPr dirty="0"/>
          </a:p>
          <a:p>
            <a:pPr marL="800100" lvl="1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dirty="0"/>
              <a:t>V </a:t>
            </a:r>
            <a:r>
              <a:rPr lang="sk-SK" dirty="0" err="1"/>
              <a:t>současnosti</a:t>
            </a:r>
            <a:r>
              <a:rPr lang="sk-SK" dirty="0"/>
              <a:t> </a:t>
            </a:r>
            <a:r>
              <a:rPr lang="sk-SK" dirty="0" err="1"/>
              <a:t>verze</a:t>
            </a:r>
            <a:r>
              <a:rPr lang="sk-SK" dirty="0"/>
              <a:t> 3.34</a:t>
            </a:r>
            <a:endParaRPr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3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29</a:t>
            </a:fld>
            <a:endParaRPr/>
          </a:p>
        </p:txBody>
      </p:sp>
      <p:sp>
        <p:nvSpPr>
          <p:cNvPr id="338" name="Google Shape;338;p23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Tvorba</a:t>
            </a:r>
            <a:r>
              <a:rPr lang="sk-SK" dirty="0"/>
              <a:t> GIS</a:t>
            </a:r>
            <a:endParaRPr dirty="0"/>
          </a:p>
        </p:txBody>
      </p:sp>
      <p:sp>
        <p:nvSpPr>
          <p:cNvPr id="339" name="Google Shape;339;p23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 err="1"/>
              <a:t>Výběr</a:t>
            </a:r>
            <a:r>
              <a:rPr lang="sk-SK" sz="2000" dirty="0"/>
              <a:t> vhodného pramene, </a:t>
            </a:r>
            <a:r>
              <a:rPr lang="sk-SK" sz="2000" dirty="0" err="1"/>
              <a:t>souboru</a:t>
            </a:r>
            <a:r>
              <a:rPr lang="sk-SK" sz="2000" dirty="0"/>
              <a:t> </a:t>
            </a:r>
            <a:r>
              <a:rPr lang="sk-SK" sz="2000" dirty="0" err="1"/>
              <a:t>pramenů</a:t>
            </a:r>
            <a:r>
              <a:rPr lang="sk-SK" sz="2000" dirty="0"/>
              <a:t>, </a:t>
            </a:r>
            <a:r>
              <a:rPr lang="sk-SK" sz="2000" dirty="0" err="1"/>
              <a:t>dat</a:t>
            </a:r>
            <a:r>
              <a:rPr lang="sk-SK" sz="2000" dirty="0"/>
              <a:t> z historického </a:t>
            </a:r>
            <a:r>
              <a:rPr lang="sk-SK" sz="2000" dirty="0" err="1"/>
              <a:t>výzkumu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/>
              <a:t>Stanovení </a:t>
            </a:r>
            <a:r>
              <a:rPr lang="sk-SK" sz="2000" dirty="0" err="1"/>
              <a:t>výzkumné</a:t>
            </a:r>
            <a:r>
              <a:rPr lang="sk-SK" sz="2000" dirty="0"/>
              <a:t> otázky a </a:t>
            </a:r>
            <a:r>
              <a:rPr lang="sk-SK" sz="2000" dirty="0" err="1"/>
              <a:t>promyšlení</a:t>
            </a:r>
            <a:r>
              <a:rPr lang="sk-SK" sz="2000" dirty="0"/>
              <a:t> </a:t>
            </a:r>
            <a:r>
              <a:rPr lang="sk-SK" sz="2000" dirty="0" err="1"/>
              <a:t>způsobu</a:t>
            </a:r>
            <a:r>
              <a:rPr lang="sk-SK" sz="2000" dirty="0"/>
              <a:t> </a:t>
            </a:r>
            <a:r>
              <a:rPr lang="sk-SK" sz="2000" dirty="0" err="1"/>
              <a:t>uspořádaní</a:t>
            </a:r>
            <a:r>
              <a:rPr lang="sk-SK" sz="2000" dirty="0"/>
              <a:t> </a:t>
            </a:r>
            <a:r>
              <a:rPr lang="sk-SK" sz="2000" dirty="0" err="1"/>
              <a:t>dat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 err="1"/>
              <a:t>Příprava</a:t>
            </a:r>
            <a:r>
              <a:rPr lang="sk-SK" sz="2000" dirty="0"/>
              <a:t> </a:t>
            </a:r>
            <a:r>
              <a:rPr lang="sk-SK" sz="2000" dirty="0" err="1"/>
              <a:t>prostorových</a:t>
            </a:r>
            <a:r>
              <a:rPr lang="sk-SK" sz="2000" dirty="0"/>
              <a:t> </a:t>
            </a:r>
            <a:r>
              <a:rPr lang="sk-SK" sz="2000" dirty="0" err="1"/>
              <a:t>dat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 err="1"/>
              <a:t>Příprava</a:t>
            </a:r>
            <a:r>
              <a:rPr lang="sk-SK" sz="2000" dirty="0"/>
              <a:t> </a:t>
            </a:r>
            <a:r>
              <a:rPr lang="sk-SK" sz="2000" dirty="0" err="1"/>
              <a:t>atributových</a:t>
            </a:r>
            <a:r>
              <a:rPr lang="sk-SK" sz="2000" dirty="0"/>
              <a:t> </a:t>
            </a:r>
            <a:r>
              <a:rPr lang="sk-SK" sz="2000" dirty="0" err="1"/>
              <a:t>dat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cs-CZ" sz="2000" dirty="0"/>
              <a:t>Úprava</a:t>
            </a:r>
            <a:r>
              <a:rPr lang="sk-SK" sz="2000" dirty="0"/>
              <a:t> </a:t>
            </a:r>
            <a:r>
              <a:rPr lang="sk-SK" sz="2000" dirty="0" err="1"/>
              <a:t>vrstev</a:t>
            </a:r>
            <a:r>
              <a:rPr lang="sk-SK" sz="2000" dirty="0"/>
              <a:t>, podkladové mapy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/>
              <a:t>Analýza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sk-SK" sz="2000" dirty="0" err="1"/>
              <a:t>Vizualizace</a:t>
            </a:r>
            <a:endParaRPr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3</a:t>
            </a:fld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/>
              <a:t>Prostorová</a:t>
            </a:r>
            <a:r>
              <a:rPr lang="sk-SK" dirty="0"/>
              <a:t> </a:t>
            </a:r>
            <a:r>
              <a:rPr lang="sk-SK" dirty="0" err="1"/>
              <a:t>data</a:t>
            </a:r>
            <a:r>
              <a:rPr lang="sk-SK" dirty="0"/>
              <a:t> a mapa</a:t>
            </a:r>
            <a:endParaRPr dirty="0"/>
          </a:p>
        </p:txBody>
      </p:sp>
      <p:sp>
        <p:nvSpPr>
          <p:cNvPr id="136" name="Google Shape;136;p2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Prostorová</a:t>
            </a:r>
            <a:r>
              <a:rPr lang="sk-SK" sz="2000" dirty="0"/>
              <a:t> </a:t>
            </a:r>
            <a:r>
              <a:rPr lang="sk-SK" sz="2000" dirty="0" err="1"/>
              <a:t>data</a:t>
            </a:r>
            <a:r>
              <a:rPr lang="sk-SK" sz="2000" dirty="0"/>
              <a:t>: </a:t>
            </a:r>
            <a:r>
              <a:rPr lang="sk-SK" sz="2000" dirty="0" err="1"/>
              <a:t>informace</a:t>
            </a:r>
            <a:r>
              <a:rPr lang="sk-SK" sz="2000" dirty="0"/>
              <a:t> o </a:t>
            </a:r>
            <a:r>
              <a:rPr lang="sk-SK" sz="2000" dirty="0" err="1"/>
              <a:t>umístnění</a:t>
            </a:r>
            <a:r>
              <a:rPr lang="sk-SK" sz="2000" dirty="0"/>
              <a:t> objektu na povrchu </a:t>
            </a:r>
            <a:r>
              <a:rPr lang="sk-SK" sz="2000" dirty="0" err="1"/>
              <a:t>Země</a:t>
            </a:r>
            <a:endParaRPr lang="sk-SK" sz="2000"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Atributová</a:t>
            </a:r>
            <a:r>
              <a:rPr lang="sk-SK" sz="2000" dirty="0"/>
              <a:t> </a:t>
            </a:r>
            <a:r>
              <a:rPr lang="sk-SK" sz="2000" dirty="0" err="1"/>
              <a:t>data</a:t>
            </a:r>
            <a:r>
              <a:rPr lang="sk-SK" sz="2000" dirty="0"/>
              <a:t>: </a:t>
            </a:r>
            <a:r>
              <a:rPr lang="sk-SK" sz="2000" dirty="0" err="1"/>
              <a:t>informace</a:t>
            </a:r>
            <a:r>
              <a:rPr lang="sk-SK" sz="2000" dirty="0"/>
              <a:t> o </a:t>
            </a:r>
            <a:r>
              <a:rPr lang="sk-SK" sz="2000" dirty="0" err="1"/>
              <a:t>dalších</a:t>
            </a:r>
            <a:r>
              <a:rPr lang="sk-SK" sz="2000" dirty="0"/>
              <a:t> </a:t>
            </a:r>
            <a:r>
              <a:rPr lang="sk-SK" sz="2000" dirty="0" err="1"/>
              <a:t>vlastnostech</a:t>
            </a:r>
            <a:r>
              <a:rPr lang="sk-SK" sz="2000" dirty="0"/>
              <a:t> </a:t>
            </a:r>
            <a:r>
              <a:rPr lang="sk-SK" sz="2000" dirty="0" err="1"/>
              <a:t>konkrétního</a:t>
            </a:r>
            <a:r>
              <a:rPr lang="sk-SK" sz="2000" dirty="0"/>
              <a:t> bodu v </a:t>
            </a:r>
            <a:r>
              <a:rPr lang="sk-SK" sz="2000" dirty="0" err="1"/>
              <a:t>prostoru</a:t>
            </a:r>
            <a:endParaRPr lang="sk-SK"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Mapa: </a:t>
            </a:r>
            <a:r>
              <a:rPr lang="sk-SK" sz="2000" dirty="0" err="1"/>
              <a:t>prostorová</a:t>
            </a:r>
            <a:r>
              <a:rPr lang="sk-SK" sz="2000" dirty="0"/>
              <a:t> a </a:t>
            </a:r>
            <a:r>
              <a:rPr lang="sk-SK" sz="2000" dirty="0" err="1"/>
              <a:t>atributová</a:t>
            </a:r>
            <a:r>
              <a:rPr lang="sk-SK" sz="2000" dirty="0"/>
              <a:t> </a:t>
            </a:r>
            <a:r>
              <a:rPr lang="sk-SK" sz="2000" dirty="0" err="1"/>
              <a:t>data</a:t>
            </a:r>
            <a:r>
              <a:rPr lang="sk-SK" sz="2000" dirty="0"/>
              <a:t> </a:t>
            </a:r>
            <a:r>
              <a:rPr lang="sk-SK" sz="2000" dirty="0" err="1"/>
              <a:t>uspořádaná</a:t>
            </a:r>
            <a:r>
              <a:rPr lang="sk-SK" sz="2000" dirty="0"/>
              <a:t> v systematické </a:t>
            </a:r>
            <a:r>
              <a:rPr lang="sk-SK" sz="2000" dirty="0" err="1"/>
              <a:t>podobě</a:t>
            </a:r>
            <a:r>
              <a:rPr lang="sk-SK" sz="2000" dirty="0"/>
              <a:t> a </a:t>
            </a:r>
            <a:r>
              <a:rPr lang="sk-SK" sz="2000" dirty="0" err="1"/>
              <a:t>promítnuté</a:t>
            </a:r>
            <a:r>
              <a:rPr lang="sk-SK" sz="2000" dirty="0"/>
              <a:t> na </a:t>
            </a:r>
            <a:r>
              <a:rPr lang="sk-SK" sz="2000" dirty="0" err="1"/>
              <a:t>dvourozměrnú</a:t>
            </a:r>
            <a:r>
              <a:rPr lang="sk-SK" sz="2000" dirty="0"/>
              <a:t> plochu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Základní </a:t>
            </a:r>
            <a:r>
              <a:rPr lang="sk-SK" sz="2000" dirty="0" err="1"/>
              <a:t>funkce</a:t>
            </a:r>
            <a:r>
              <a:rPr lang="sk-SK" sz="2000" dirty="0"/>
              <a:t>: </a:t>
            </a:r>
            <a:r>
              <a:rPr lang="sk-SK" sz="2000" dirty="0" err="1"/>
              <a:t>orientace</a:t>
            </a:r>
            <a:r>
              <a:rPr lang="sk-SK" sz="2000" dirty="0"/>
              <a:t> v </a:t>
            </a:r>
            <a:r>
              <a:rPr lang="sk-SK" sz="2000" dirty="0" err="1"/>
              <a:t>prostoru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Forma</a:t>
            </a:r>
            <a:endParaRPr dirty="0"/>
          </a:p>
          <a:p>
            <a:pPr marL="504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dirty="0" err="1"/>
              <a:t>Lidská</a:t>
            </a:r>
            <a:r>
              <a:rPr lang="sk-SK" dirty="0"/>
              <a:t> </a:t>
            </a:r>
            <a:r>
              <a:rPr lang="sk-SK" dirty="0" err="1"/>
              <a:t>paměť</a:t>
            </a:r>
            <a:endParaRPr dirty="0"/>
          </a:p>
          <a:p>
            <a:pPr marL="504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dirty="0"/>
              <a:t>Obrazový</a:t>
            </a:r>
            <a:r>
              <a:rPr lang="sk-SK" dirty="0"/>
              <a:t> záznam</a:t>
            </a:r>
            <a:endParaRPr dirty="0"/>
          </a:p>
          <a:p>
            <a:pPr marL="504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dirty="0"/>
              <a:t>Písemný</a:t>
            </a:r>
            <a:r>
              <a:rPr lang="sk-SK" dirty="0"/>
              <a:t> záznam </a:t>
            </a:r>
            <a:endParaRPr dirty="0"/>
          </a:p>
          <a:p>
            <a:pPr marL="504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dirty="0"/>
              <a:t>Digitální</a:t>
            </a:r>
            <a:r>
              <a:rPr lang="sk-SK" dirty="0"/>
              <a:t> záznam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80E69272-85F7-4C93-B52E-68F62A3BCB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t>30</a:t>
            </a:fld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82106A3-F5BD-43BB-AD56-56E1A596F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6200000">
            <a:off x="-2619650" y="2687696"/>
            <a:ext cx="6067299" cy="691907"/>
          </a:xfrm>
        </p:spPr>
        <p:txBody>
          <a:bodyPr/>
          <a:lstStyle/>
          <a:p>
            <a:pPr marL="50800" indent="0">
              <a:buNone/>
            </a:pPr>
            <a:r>
              <a:rPr lang="sk-SK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Rationes</a:t>
            </a:r>
            <a:r>
              <a:rPr lang="sk-SK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Collectorum</a:t>
            </a:r>
            <a:r>
              <a:rPr lang="sk-SK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Pontificiorum</a:t>
            </a:r>
            <a:r>
              <a:rPr lang="sk-SK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sk-SK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Annis</a:t>
            </a:r>
            <a:r>
              <a:rPr lang="sk-SK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1332-1337</a:t>
            </a:r>
            <a:r>
              <a:rPr lang="sk-SK" sz="1200" dirty="0">
                <a:solidFill>
                  <a:srgbClr val="333333"/>
                </a:solidFill>
                <a:latin typeface="Arial" panose="020B0604020202020204" pitchFamily="34" charset="0"/>
              </a:rPr>
              <a:t>. SEDLÁK, Vincent (</a:t>
            </a:r>
            <a:r>
              <a:rPr lang="sk-SK" sz="1200" dirty="0" err="1">
                <a:solidFill>
                  <a:srgbClr val="333333"/>
                </a:solidFill>
                <a:latin typeface="Arial" panose="020B0604020202020204" pitchFamily="34" charset="0"/>
              </a:rPr>
              <a:t>ed</a:t>
            </a:r>
            <a:r>
              <a:rPr lang="sk-SK" sz="1200" dirty="0">
                <a:solidFill>
                  <a:srgbClr val="333333"/>
                </a:solidFill>
                <a:latin typeface="Arial" panose="020B0604020202020204" pitchFamily="34" charset="0"/>
              </a:rPr>
              <a:t>.). Trnava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Institutum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historicum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Slovacum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Roma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apud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Universitatem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Tyrnaviensem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2008, s. 39.</a:t>
            </a:r>
            <a:endParaRPr lang="sk-SK" sz="1200" dirty="0"/>
          </a:p>
        </p:txBody>
      </p:sp>
      <p:pic>
        <p:nvPicPr>
          <p:cNvPr id="6" name="Obrázok 5" descr="Obrázok, na ktorom je stôl&#10;&#10;Automaticky generovaný popis">
            <a:extLst>
              <a:ext uri="{FF2B5EF4-FFF2-40B4-BE49-F238E27FC236}">
                <a16:creationId xmlns:a16="http://schemas.microsoft.com/office/drawing/2014/main" id="{1B128951-26CF-4BFB-ADC5-8A0C16C69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9183" r="7179"/>
          <a:stretch/>
        </p:blipFill>
        <p:spPr>
          <a:xfrm rot="16200000">
            <a:off x="3307563" y="-2026438"/>
            <a:ext cx="6849494" cy="109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35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4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Zápatí prezentace</a:t>
            </a:r>
            <a:endParaRPr/>
          </a:p>
        </p:txBody>
      </p:sp>
      <p:sp>
        <p:nvSpPr>
          <p:cNvPr id="345" name="Google Shape;345;p2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31</a:t>
            </a:fld>
            <a:endParaRPr/>
          </a:p>
        </p:txBody>
      </p:sp>
      <p:pic>
        <p:nvPicPr>
          <p:cNvPr id="346" name="Google Shape;346;p24" descr="Obrázok, na ktorom je text&#10;&#10;Automaticky generovaný popi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07832" y="0"/>
            <a:ext cx="10288249" cy="6858833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4"/>
          <p:cNvSpPr txBox="1"/>
          <p:nvPr/>
        </p:nvSpPr>
        <p:spPr>
          <a:xfrm rot="-5400000">
            <a:off x="-2921586" y="2920751"/>
            <a:ext cx="6858835" cy="101566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ENGEL, Pál – C. TÓTH, Norbert. </a:t>
            </a:r>
            <a:r>
              <a:rPr lang="sk-SK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Itineraria regum et reginarum Hungariae (1382-1438)</a:t>
            </a:r>
            <a:r>
              <a:rPr lang="sk-SK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Budapest: MTA Történettudományi Intézetében, 2005, s. 130 – 131.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32</a:t>
            </a:fld>
            <a:endParaRPr/>
          </a:p>
        </p:txBody>
      </p:sp>
      <p:sp>
        <p:nvSpPr>
          <p:cNvPr id="353" name="Google Shape;353;p2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/>
              <a:t>Geokódování</a:t>
            </a:r>
            <a:endParaRPr dirty="0"/>
          </a:p>
        </p:txBody>
      </p:sp>
      <p:sp>
        <p:nvSpPr>
          <p:cNvPr id="354" name="Google Shape;354;p25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cs-CZ" sz="2000" dirty="0"/>
              <a:t>Geokódování</a:t>
            </a:r>
            <a:r>
              <a:rPr lang="sk-SK" sz="2000" dirty="0"/>
              <a:t> je </a:t>
            </a:r>
            <a:r>
              <a:rPr lang="sk-SK" sz="2000" dirty="0" err="1"/>
              <a:t>vstupem</a:t>
            </a:r>
            <a:r>
              <a:rPr lang="sk-SK" sz="2000" dirty="0"/>
              <a:t> do každé práce v GIS</a:t>
            </a:r>
            <a:endParaRPr dirty="0"/>
          </a:p>
          <a:p>
            <a:pPr marL="34290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 err="1"/>
              <a:t>Přirazování</a:t>
            </a:r>
            <a:r>
              <a:rPr lang="sk-SK" sz="2000" dirty="0"/>
              <a:t> </a:t>
            </a:r>
            <a:r>
              <a:rPr lang="sk-SK" sz="2000" dirty="0" err="1"/>
              <a:t>zeměpisních</a:t>
            </a:r>
            <a:r>
              <a:rPr lang="sk-SK" sz="2000" dirty="0"/>
              <a:t> </a:t>
            </a:r>
            <a:r>
              <a:rPr lang="sk-SK" sz="2000" dirty="0" err="1"/>
              <a:t>souřadnic</a:t>
            </a:r>
            <a:r>
              <a:rPr lang="sk-SK" sz="2000" dirty="0"/>
              <a:t> </a:t>
            </a:r>
            <a:r>
              <a:rPr lang="sk-SK" sz="2000" dirty="0" err="1"/>
              <a:t>konkrétním</a:t>
            </a:r>
            <a:r>
              <a:rPr lang="sk-SK" sz="2000" dirty="0"/>
              <a:t> </a:t>
            </a:r>
            <a:r>
              <a:rPr lang="sk-SK" sz="2000" dirty="0" err="1"/>
              <a:t>bodům</a:t>
            </a:r>
            <a:r>
              <a:rPr lang="sk-SK" sz="2000" dirty="0"/>
              <a:t> nebo </a:t>
            </a:r>
            <a:r>
              <a:rPr lang="cs-CZ" sz="2000" dirty="0"/>
              <a:t>naopak</a:t>
            </a:r>
            <a:endParaRPr lang="cs-CZ" dirty="0"/>
          </a:p>
          <a:p>
            <a:pPr marL="34290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/>
              <a:t>Dva typy: </a:t>
            </a:r>
            <a:endParaRPr dirty="0"/>
          </a:p>
          <a:p>
            <a:pPr marL="742950" lvl="1" indent="-2857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sk-SK" dirty="0" err="1"/>
              <a:t>Dopředné</a:t>
            </a:r>
            <a:r>
              <a:rPr lang="sk-SK" dirty="0"/>
              <a:t>: </a:t>
            </a:r>
            <a:r>
              <a:rPr lang="sk-SK" dirty="0" err="1"/>
              <a:t>hledají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zeměpisné</a:t>
            </a:r>
            <a:r>
              <a:rPr lang="sk-SK" dirty="0"/>
              <a:t> </a:t>
            </a:r>
            <a:r>
              <a:rPr lang="sk-SK" dirty="0" err="1"/>
              <a:t>souřadnice</a:t>
            </a:r>
            <a:r>
              <a:rPr lang="sk-SK" dirty="0"/>
              <a:t> </a:t>
            </a:r>
            <a:r>
              <a:rPr lang="sk-SK" dirty="0" err="1"/>
              <a:t>konkrétního</a:t>
            </a:r>
            <a:r>
              <a:rPr lang="sk-SK" dirty="0"/>
              <a:t> </a:t>
            </a:r>
            <a:r>
              <a:rPr lang="sk-SK" dirty="0" err="1"/>
              <a:t>místa</a:t>
            </a:r>
            <a:endParaRPr dirty="0"/>
          </a:p>
          <a:p>
            <a:pPr marL="742950" lvl="1" indent="-2857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sk-SK" dirty="0" err="1"/>
              <a:t>Zpětné</a:t>
            </a:r>
            <a:r>
              <a:rPr lang="sk-SK" dirty="0"/>
              <a:t>/reverzné: </a:t>
            </a:r>
            <a:r>
              <a:rPr lang="sk-SK" dirty="0" err="1"/>
              <a:t>hledá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konkrétní</a:t>
            </a:r>
            <a:r>
              <a:rPr lang="sk-SK" dirty="0"/>
              <a:t> </a:t>
            </a:r>
            <a:r>
              <a:rPr lang="sk-SK" dirty="0" err="1"/>
              <a:t>pozice</a:t>
            </a:r>
            <a:r>
              <a:rPr lang="sk-SK" dirty="0"/>
              <a:t> po </a:t>
            </a:r>
            <a:r>
              <a:rPr lang="sk-SK" dirty="0" err="1"/>
              <a:t>zadání</a:t>
            </a:r>
            <a:r>
              <a:rPr lang="sk-SK" dirty="0"/>
              <a:t> </a:t>
            </a:r>
            <a:r>
              <a:rPr lang="sk-SK" dirty="0" err="1"/>
              <a:t>zeměpisních</a:t>
            </a:r>
            <a:r>
              <a:rPr lang="sk-SK" dirty="0"/>
              <a:t> </a:t>
            </a:r>
            <a:r>
              <a:rPr lang="sk-SK" dirty="0" err="1"/>
              <a:t>souřadnic</a:t>
            </a:r>
            <a:endParaRPr dirty="0"/>
          </a:p>
          <a:p>
            <a:pPr marL="0" lvl="0" indent="0" algn="just">
              <a:lnSpc>
                <a:spcPct val="107000"/>
              </a:lnSpc>
              <a:buSzPts val="2000"/>
              <a:buNone/>
            </a:pPr>
            <a:r>
              <a:rPr lang="sk-SK" sz="2000" dirty="0" err="1"/>
              <a:t>Seznam</a:t>
            </a:r>
            <a:r>
              <a:rPr lang="sk-SK" sz="2000" dirty="0"/>
              <a:t> </a:t>
            </a:r>
            <a:r>
              <a:rPr lang="cs-CZ" sz="2000" dirty="0"/>
              <a:t>použitelného</a:t>
            </a:r>
            <a:r>
              <a:rPr lang="sk-SK" sz="2000" dirty="0"/>
              <a:t> </a:t>
            </a:r>
            <a:r>
              <a:rPr lang="cs-CZ" sz="2000" dirty="0"/>
              <a:t>softwaru</a:t>
            </a:r>
            <a:r>
              <a:rPr lang="sk-SK" sz="2000" dirty="0"/>
              <a:t>:  </a:t>
            </a:r>
          </a:p>
          <a:p>
            <a:pPr marL="0" lvl="0" indent="0" algn="just">
              <a:lnSpc>
                <a:spcPct val="107000"/>
              </a:lnSpc>
              <a:buSzPts val="2000"/>
              <a:buNone/>
            </a:pPr>
            <a:r>
              <a:rPr lang="sk-SK" sz="2000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https://guides.library.illinois.edu/c.php?g=741567&amp;p=5327854</a:t>
            </a:r>
            <a:endParaRPr lang="sk-SK" sz="2000" u="sng" dirty="0">
              <a:solidFill>
                <a:srgbClr val="0563C1"/>
              </a:solidFill>
            </a:endParaRPr>
          </a:p>
          <a:p>
            <a:pPr marL="0" lvl="0" indent="0" algn="just">
              <a:lnSpc>
                <a:spcPct val="107000"/>
              </a:lnSpc>
              <a:buSzPts val="2000"/>
              <a:buNone/>
            </a:pPr>
            <a:r>
              <a:rPr lang="sk-SK" sz="2000" dirty="0">
                <a:hlinkClick r:id="rId4"/>
              </a:rPr>
              <a:t>https://www.geoapify.com/tools/geocoding-online</a:t>
            </a:r>
            <a:r>
              <a:rPr lang="sk-SK" sz="2000" u="sng" dirty="0">
                <a:solidFill>
                  <a:srgbClr val="0563C1"/>
                </a:solidFill>
              </a:rPr>
              <a:t> </a:t>
            </a:r>
            <a:r>
              <a:rPr lang="sk-SK" sz="2000" dirty="0"/>
              <a:t>  </a:t>
            </a:r>
          </a:p>
          <a:p>
            <a:pPr marL="34290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/>
              <a:t>Google </a:t>
            </a:r>
            <a:r>
              <a:rPr lang="sk-SK" sz="2000" dirty="0" err="1"/>
              <a:t>Maps</a:t>
            </a:r>
            <a:endParaRPr lang="sk-SK" sz="2000" dirty="0"/>
          </a:p>
          <a:p>
            <a:pPr marL="34290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/>
              <a:t>Chat GPT</a:t>
            </a:r>
            <a:endParaRPr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EBAEF96A-701E-7FBC-4D27-E6B6835F73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t>33</a:t>
            </a:fld>
            <a:endParaRPr lang="sk-SK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9D1498A-9981-EA90-A652-45C15023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B272E9-62E4-3426-FD7D-7CB5932E5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C9C5FF2-36C7-8D44-19C8-7CDB2F111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96" y="0"/>
            <a:ext cx="10160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86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34</a:t>
            </a:fld>
            <a:endParaRPr/>
          </a:p>
        </p:txBody>
      </p:sp>
      <p:sp>
        <p:nvSpPr>
          <p:cNvPr id="360" name="Google Shape;360;p2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/>
              <a:t>Historical</a:t>
            </a:r>
            <a:r>
              <a:rPr lang="sk-SK" dirty="0"/>
              <a:t> </a:t>
            </a:r>
            <a:r>
              <a:rPr lang="sk-SK" dirty="0" err="1"/>
              <a:t>Geocoding</a:t>
            </a:r>
            <a:r>
              <a:rPr lang="sk-SK" dirty="0"/>
              <a:t> </a:t>
            </a:r>
            <a:r>
              <a:rPr lang="sk-SK" dirty="0" err="1"/>
              <a:t>Assistant</a:t>
            </a:r>
            <a:endParaRPr dirty="0"/>
          </a:p>
        </p:txBody>
      </p:sp>
      <p:sp>
        <p:nvSpPr>
          <p:cNvPr id="361" name="Google Shape;361;p26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 err="1"/>
              <a:t>Vznikl</a:t>
            </a:r>
            <a:r>
              <a:rPr lang="sk-SK" sz="2000" dirty="0"/>
              <a:t> na </a:t>
            </a:r>
            <a:r>
              <a:rPr lang="sk-SK" sz="2000" dirty="0" err="1"/>
              <a:t>půde</a:t>
            </a:r>
            <a:r>
              <a:rPr lang="sk-SK" sz="2000" dirty="0"/>
              <a:t> Ústavu religionistiky FF MU v rámci projektu </a:t>
            </a:r>
            <a:r>
              <a:rPr lang="sk-SK" sz="2000" dirty="0" err="1"/>
              <a:t>zkoumajícího</a:t>
            </a:r>
            <a:r>
              <a:rPr lang="sk-SK" sz="2000" dirty="0"/>
              <a:t> disidentské náboženské </a:t>
            </a:r>
            <a:r>
              <a:rPr lang="sk-SK" sz="2000" dirty="0" err="1"/>
              <a:t>sítě</a:t>
            </a:r>
            <a:r>
              <a:rPr lang="sk-SK" sz="2000" dirty="0"/>
              <a:t> </a:t>
            </a:r>
            <a:r>
              <a:rPr lang="sk-SK" sz="2000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https://dissinet.cz</a:t>
            </a:r>
            <a:endParaRPr sz="2000"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/>
              <a:t>Webová </a:t>
            </a:r>
            <a:r>
              <a:rPr lang="sk-SK" sz="2000" dirty="0" err="1"/>
              <a:t>aplikace</a:t>
            </a:r>
            <a:r>
              <a:rPr lang="sk-SK" sz="2000" dirty="0"/>
              <a:t> </a:t>
            </a:r>
            <a:r>
              <a:rPr lang="sk-SK" sz="2000" u="sng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http://dissinet.cz/apps/hga/</a:t>
            </a:r>
            <a:r>
              <a:rPr lang="sk-SK" sz="2000" dirty="0"/>
              <a:t> 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/>
              <a:t>Pracuje s Google </a:t>
            </a:r>
            <a:r>
              <a:rPr lang="sk-SK" sz="2000" dirty="0" err="1"/>
              <a:t>Spreadsheet</a:t>
            </a:r>
            <a:endParaRPr sz="2000"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  <p:pic>
        <p:nvPicPr>
          <p:cNvPr id="362" name="Google Shape;36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4212" y="3429000"/>
            <a:ext cx="5743575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7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35</a:t>
            </a:fld>
            <a:endParaRPr/>
          </a:p>
        </p:txBody>
      </p:sp>
      <p:sp>
        <p:nvSpPr>
          <p:cNvPr id="368" name="Google Shape;368;p2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Google My Maps</a:t>
            </a:r>
            <a:endParaRPr/>
          </a:p>
        </p:txBody>
      </p:sp>
      <p:sp>
        <p:nvSpPr>
          <p:cNvPr id="369" name="Google Shape;369;p27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https://www.google.com/maps/d/home</a:t>
            </a:r>
            <a:r>
              <a:rPr lang="sk-SK" sz="2000" dirty="0"/>
              <a:t> 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/>
              <a:t>Výborný pomocník pro tvorbu </a:t>
            </a:r>
            <a:r>
              <a:rPr lang="cs-CZ" sz="2000" dirty="0"/>
              <a:t>jednoduchých</a:t>
            </a:r>
            <a:r>
              <a:rPr lang="sk-SK" sz="2000" dirty="0"/>
              <a:t>, </a:t>
            </a:r>
            <a:r>
              <a:rPr lang="cs-CZ" sz="2000" dirty="0"/>
              <a:t>interaktivních</a:t>
            </a:r>
            <a:r>
              <a:rPr lang="sk-SK" sz="2000" dirty="0"/>
              <a:t>, </a:t>
            </a:r>
            <a:r>
              <a:rPr lang="cs-CZ" sz="2000" dirty="0"/>
              <a:t>kooperatívních</a:t>
            </a:r>
            <a:r>
              <a:rPr lang="sk-SK" sz="2000" dirty="0"/>
              <a:t> a </a:t>
            </a:r>
            <a:r>
              <a:rPr lang="sk-SK" sz="2000" dirty="0" err="1"/>
              <a:t>webově</a:t>
            </a:r>
            <a:r>
              <a:rPr lang="sk-SK" sz="2000" dirty="0"/>
              <a:t> </a:t>
            </a:r>
            <a:r>
              <a:rPr lang="sk-SK" sz="2000" dirty="0" err="1"/>
              <a:t>přístupních</a:t>
            </a:r>
            <a:r>
              <a:rPr lang="sk-SK" sz="2000" dirty="0"/>
              <a:t> </a:t>
            </a:r>
            <a:r>
              <a:rPr lang="sk-SK" sz="2000" dirty="0" err="1"/>
              <a:t>map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 err="1"/>
              <a:t>Umožňují</a:t>
            </a:r>
            <a:r>
              <a:rPr lang="sk-SK" sz="2000" dirty="0"/>
              <a:t> </a:t>
            </a:r>
            <a:r>
              <a:rPr lang="sk-SK" sz="2000" dirty="0" err="1"/>
              <a:t>vkladat</a:t>
            </a:r>
            <a:r>
              <a:rPr lang="sk-SK" sz="2000" dirty="0"/>
              <a:t> </a:t>
            </a:r>
            <a:r>
              <a:rPr lang="sk-SK" sz="2000" dirty="0" err="1"/>
              <a:t>atributová</a:t>
            </a:r>
            <a:r>
              <a:rPr lang="sk-SK" sz="2000" dirty="0"/>
              <a:t> </a:t>
            </a:r>
            <a:r>
              <a:rPr lang="sk-SK" sz="2000" dirty="0" err="1"/>
              <a:t>data</a:t>
            </a:r>
            <a:r>
              <a:rPr lang="sk-SK" sz="2000" dirty="0"/>
              <a:t> a </a:t>
            </a:r>
            <a:r>
              <a:rPr lang="sk-SK" sz="2000" dirty="0" err="1"/>
              <a:t>jejich</a:t>
            </a:r>
            <a:r>
              <a:rPr lang="sk-SK" sz="2000" dirty="0"/>
              <a:t> základní analýzu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 err="1"/>
              <a:t>Nutnost</a:t>
            </a:r>
            <a:r>
              <a:rPr lang="sk-SK" sz="2000" dirty="0"/>
              <a:t> </a:t>
            </a:r>
            <a:r>
              <a:rPr lang="sk-SK" sz="2000" dirty="0" err="1"/>
              <a:t>mít</a:t>
            </a:r>
            <a:r>
              <a:rPr lang="sk-SK" sz="2000" dirty="0"/>
              <a:t> založené Google konto, </a:t>
            </a:r>
            <a:r>
              <a:rPr lang="sk-SK" sz="2000" dirty="0" err="1"/>
              <a:t>omezený</a:t>
            </a:r>
            <a:r>
              <a:rPr lang="sk-SK" sz="2000" dirty="0"/>
              <a:t> </a:t>
            </a:r>
            <a:r>
              <a:rPr lang="sk-SK" sz="2000" dirty="0" err="1"/>
              <a:t>výběr</a:t>
            </a:r>
            <a:r>
              <a:rPr lang="sk-SK" sz="2000" dirty="0"/>
              <a:t> mapových </a:t>
            </a:r>
            <a:r>
              <a:rPr lang="sk-SK" sz="2000" dirty="0" err="1"/>
              <a:t>podkladů</a:t>
            </a:r>
            <a:endParaRPr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  <p:pic>
        <p:nvPicPr>
          <p:cNvPr id="370" name="Google Shape;370;p27" descr="Obrázok, na ktorom je mapa&#10;&#10;Automaticky generovaný pop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1822" y="3389271"/>
            <a:ext cx="7168355" cy="34687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764E3955-0ADB-4573-8A1A-51FBB5194099}"/>
              </a:ext>
            </a:extLst>
          </p:cNvPr>
          <p:cNvSpPr txBox="1"/>
          <p:nvPr/>
        </p:nvSpPr>
        <p:spPr>
          <a:xfrm>
            <a:off x="9680177" y="6480000"/>
            <a:ext cx="113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5"/>
              </a:rPr>
              <a:t>https://iiif.io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8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36</a:t>
            </a:fld>
            <a:endParaRPr/>
          </a:p>
        </p:txBody>
      </p:sp>
      <p:sp>
        <p:nvSpPr>
          <p:cNvPr id="376" name="Google Shape;376;p2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QGIS</a:t>
            </a:r>
            <a:endParaRPr/>
          </a:p>
        </p:txBody>
      </p:sp>
      <p:sp>
        <p:nvSpPr>
          <p:cNvPr id="377" name="Google Shape;377;p28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 err="1"/>
              <a:t>Volná</a:t>
            </a:r>
            <a:r>
              <a:rPr lang="sk-SK" sz="2000" dirty="0"/>
              <a:t> </a:t>
            </a:r>
            <a:r>
              <a:rPr lang="sk-SK" sz="2000" dirty="0" err="1"/>
              <a:t>infrastruktura</a:t>
            </a:r>
            <a:r>
              <a:rPr lang="sk-SK" sz="2000" dirty="0"/>
              <a:t> pro tvorbu </a:t>
            </a:r>
            <a:r>
              <a:rPr lang="sk-SK" sz="2000" dirty="0" err="1"/>
              <a:t>složitého</a:t>
            </a:r>
            <a:r>
              <a:rPr lang="sk-SK" sz="2000" dirty="0"/>
              <a:t> GIS i jednoduchých </a:t>
            </a:r>
            <a:r>
              <a:rPr lang="sk-SK" sz="2000" dirty="0" err="1"/>
              <a:t>map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/>
              <a:t>Umožňuje </a:t>
            </a:r>
            <a:r>
              <a:rPr lang="sk-SK" sz="2000" dirty="0" err="1"/>
              <a:t>velkú</a:t>
            </a:r>
            <a:r>
              <a:rPr lang="sk-SK" sz="2000" dirty="0"/>
              <a:t> dávku </a:t>
            </a:r>
            <a:r>
              <a:rPr lang="sk-SK" sz="2000" dirty="0" err="1"/>
              <a:t>uživatelské</a:t>
            </a:r>
            <a:r>
              <a:rPr lang="sk-SK" sz="2000" dirty="0"/>
              <a:t> </a:t>
            </a:r>
            <a:r>
              <a:rPr lang="sk-SK" sz="2000" dirty="0" err="1"/>
              <a:t>svobody</a:t>
            </a:r>
            <a:r>
              <a:rPr lang="sk-SK" sz="2000" dirty="0"/>
              <a:t>, </a:t>
            </a:r>
            <a:r>
              <a:rPr lang="sk-SK" sz="2000" dirty="0" err="1"/>
              <a:t>co</a:t>
            </a:r>
            <a:r>
              <a:rPr lang="sk-SK" sz="2000" dirty="0"/>
              <a:t> </a:t>
            </a:r>
            <a:r>
              <a:rPr lang="cs-CZ" sz="2000" dirty="0"/>
              <a:t>zároveň</a:t>
            </a:r>
            <a:r>
              <a:rPr lang="sk-SK" sz="2000" dirty="0"/>
              <a:t> robí program </a:t>
            </a:r>
            <a:r>
              <a:rPr lang="sk-SK" sz="2000" dirty="0" err="1"/>
              <a:t>komplikovanějším</a:t>
            </a:r>
            <a:r>
              <a:rPr lang="sk-SK" sz="2000" dirty="0"/>
              <a:t> na používaní 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/>
              <a:t>Český tutoriál </a:t>
            </a:r>
            <a:r>
              <a:rPr lang="sk-SK" sz="2000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https://training.gismentors.eu/qgis-zacatecnik/index.html</a:t>
            </a:r>
            <a:r>
              <a:rPr lang="sk-SK" sz="2000" dirty="0"/>
              <a:t> a množstvo videí v angličtine na YouTube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 err="1"/>
              <a:t>Volně</a:t>
            </a:r>
            <a:r>
              <a:rPr lang="sk-SK" sz="2000" dirty="0"/>
              <a:t> dostupné mapy </a:t>
            </a:r>
            <a:r>
              <a:rPr lang="sk-SK" sz="2000" dirty="0" err="1"/>
              <a:t>světa</a:t>
            </a:r>
            <a:r>
              <a:rPr lang="sk-SK" sz="2000" dirty="0"/>
              <a:t> </a:t>
            </a:r>
            <a:r>
              <a:rPr lang="sk-SK" sz="2000" u="sng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https://www.naturalearthdata.com</a:t>
            </a:r>
            <a:r>
              <a:rPr lang="sk-SK" sz="2000" dirty="0"/>
              <a:t> 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 err="1"/>
              <a:t>Volně</a:t>
            </a:r>
            <a:r>
              <a:rPr lang="sk-SK" sz="2000" dirty="0"/>
              <a:t> dostupné mapy ČR </a:t>
            </a:r>
            <a:r>
              <a:rPr lang="sk-SK" sz="2000" u="sng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https://www.arcdata.cz/produkty/geograficka-data/arccr-500</a:t>
            </a:r>
            <a:r>
              <a:rPr lang="sk-SK" sz="2000" dirty="0"/>
              <a:t> 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/>
              <a:t>tutoriál pro </a:t>
            </a:r>
            <a:r>
              <a:rPr lang="sk-SK" sz="2000" dirty="0" err="1"/>
              <a:t>přidání</a:t>
            </a:r>
            <a:r>
              <a:rPr lang="sk-SK" sz="2000" dirty="0"/>
              <a:t> online mapových </a:t>
            </a:r>
            <a:r>
              <a:rPr lang="sk-SK" sz="2000" dirty="0" err="1"/>
              <a:t>vrstev</a:t>
            </a:r>
            <a:r>
              <a:rPr lang="sk-SK" sz="2000" dirty="0"/>
              <a:t> od Google </a:t>
            </a:r>
            <a:r>
              <a:rPr lang="sk-SK" sz="2000" u="sng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https://www.hatarilabs.com/ih-en/how-to-add-a-google-map-in-qgis-3-tutorial</a:t>
            </a:r>
            <a:endParaRPr sz="2000"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9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37</a:t>
            </a:fld>
            <a:endParaRPr/>
          </a:p>
        </p:txBody>
      </p:sp>
      <p:sp>
        <p:nvSpPr>
          <p:cNvPr id="383" name="Google Shape;383;p29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Limity GIS</a:t>
            </a:r>
            <a:endParaRPr/>
          </a:p>
        </p:txBody>
      </p:sp>
      <p:sp>
        <p:nvSpPr>
          <p:cNvPr id="384" name="Google Shape;384;p29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 err="1"/>
              <a:t>Složitější</a:t>
            </a:r>
            <a:r>
              <a:rPr lang="sk-SK" sz="2000" dirty="0"/>
              <a:t> </a:t>
            </a:r>
            <a:r>
              <a:rPr lang="sk-SK" sz="2000" dirty="0" err="1"/>
              <a:t>implementace</a:t>
            </a:r>
            <a:r>
              <a:rPr lang="sk-SK" sz="2000" dirty="0"/>
              <a:t> časových </a:t>
            </a:r>
            <a:r>
              <a:rPr lang="sk-SK" sz="2000" dirty="0" err="1"/>
              <a:t>dat</a:t>
            </a:r>
            <a:endParaRPr sz="2000"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 err="1"/>
              <a:t>Složitost</a:t>
            </a:r>
            <a:r>
              <a:rPr lang="sk-SK" sz="2000" dirty="0"/>
              <a:t> práce v </a:t>
            </a:r>
            <a:r>
              <a:rPr lang="cs-CZ" sz="2000" dirty="0"/>
              <a:t>programu</a:t>
            </a:r>
            <a:r>
              <a:rPr lang="sk-SK" sz="2000" dirty="0"/>
              <a:t> pro laika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/>
              <a:t>Finančná </a:t>
            </a:r>
            <a:r>
              <a:rPr lang="sk-SK" sz="2000" dirty="0" err="1"/>
              <a:t>náročnost</a:t>
            </a:r>
            <a:r>
              <a:rPr lang="sk-SK" sz="2000" dirty="0"/>
              <a:t> </a:t>
            </a:r>
            <a:r>
              <a:rPr lang="sk-SK" sz="2000" dirty="0" err="1"/>
              <a:t>profesionálních</a:t>
            </a:r>
            <a:r>
              <a:rPr lang="sk-SK" sz="2000" dirty="0"/>
              <a:t> </a:t>
            </a:r>
            <a:r>
              <a:rPr lang="sk-SK" sz="2000" dirty="0" err="1"/>
              <a:t>programů</a:t>
            </a:r>
            <a:endParaRPr sz="2000"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 err="1"/>
              <a:t>Zdlouhavé</a:t>
            </a:r>
            <a:r>
              <a:rPr lang="sk-SK" sz="2000" dirty="0"/>
              <a:t> </a:t>
            </a:r>
            <a:r>
              <a:rPr lang="sk-SK" sz="2000" dirty="0" err="1"/>
              <a:t>budování</a:t>
            </a:r>
            <a:r>
              <a:rPr lang="sk-SK" sz="2000" dirty="0"/>
              <a:t> </a:t>
            </a:r>
            <a:r>
              <a:rPr lang="sk-SK" sz="2000" dirty="0" err="1"/>
              <a:t>vrstev</a:t>
            </a:r>
            <a:r>
              <a:rPr lang="sk-SK" sz="2000" dirty="0"/>
              <a:t>, oprava chyb je </a:t>
            </a:r>
            <a:r>
              <a:rPr lang="sk-SK" sz="2000" dirty="0" err="1"/>
              <a:t>složitá</a:t>
            </a:r>
            <a:r>
              <a:rPr lang="sk-SK" sz="2000" dirty="0"/>
              <a:t>, </a:t>
            </a:r>
            <a:r>
              <a:rPr lang="sk-SK" sz="2000" dirty="0" err="1"/>
              <a:t>komplexnost</a:t>
            </a:r>
            <a:r>
              <a:rPr lang="sk-SK" sz="2000" dirty="0"/>
              <a:t> </a:t>
            </a:r>
            <a:r>
              <a:rPr lang="sk-SK" sz="2000" dirty="0" err="1"/>
              <a:t>dat</a:t>
            </a:r>
            <a:r>
              <a:rPr lang="sk-SK" sz="2000" dirty="0"/>
              <a:t> </a:t>
            </a:r>
            <a:r>
              <a:rPr lang="sk-SK" sz="2000" dirty="0" err="1"/>
              <a:t>způsobuje</a:t>
            </a:r>
            <a:r>
              <a:rPr lang="sk-SK" sz="2000" dirty="0"/>
              <a:t> </a:t>
            </a:r>
            <a:r>
              <a:rPr lang="sk-SK" sz="2000" dirty="0" err="1"/>
              <a:t>neflexibilitu</a:t>
            </a:r>
            <a:r>
              <a:rPr lang="sk-SK" sz="2000" dirty="0"/>
              <a:t> systému</a:t>
            </a:r>
            <a:endParaRPr sz="2000" dirty="0"/>
          </a:p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∙"/>
            </a:pPr>
            <a:r>
              <a:rPr lang="sk-SK" sz="2000" dirty="0"/>
              <a:t>Nekoherentná </a:t>
            </a:r>
            <a:r>
              <a:rPr lang="sk-SK" sz="2000" dirty="0" err="1"/>
              <a:t>data</a:t>
            </a:r>
            <a:r>
              <a:rPr lang="sk-SK" sz="2000" dirty="0"/>
              <a:t> v </a:t>
            </a:r>
            <a:r>
              <a:rPr lang="sk-SK" sz="2000" dirty="0" err="1"/>
              <a:t>pramenech</a:t>
            </a:r>
            <a:endParaRPr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38</a:t>
            </a:fld>
            <a:endParaRPr/>
          </a:p>
        </p:txBody>
      </p:sp>
      <p:sp>
        <p:nvSpPr>
          <p:cNvPr id="390" name="Google Shape;390;p3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/>
              <a:t>Příklady</a:t>
            </a:r>
            <a:r>
              <a:rPr lang="sk-SK" dirty="0"/>
              <a:t> využití GIS</a:t>
            </a:r>
            <a:endParaRPr dirty="0"/>
          </a:p>
        </p:txBody>
      </p:sp>
      <p:sp>
        <p:nvSpPr>
          <p:cNvPr id="391" name="Google Shape;391;p30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Histórie </a:t>
            </a:r>
            <a:r>
              <a:rPr lang="sk-SK" sz="2000" dirty="0" err="1"/>
              <a:t>světa</a:t>
            </a:r>
            <a:r>
              <a:rPr lang="sk-SK" sz="2000" dirty="0"/>
              <a:t> od 3000 </a:t>
            </a:r>
            <a:r>
              <a:rPr lang="sk-SK" sz="2000" dirty="0" err="1"/>
              <a:t>p.n.l</a:t>
            </a:r>
            <a:r>
              <a:rPr lang="sk-SK" sz="2000" dirty="0"/>
              <a:t>. – </a:t>
            </a:r>
            <a:r>
              <a:rPr lang="sk-SK" sz="2000" dirty="0" err="1"/>
              <a:t>současnost</a:t>
            </a:r>
            <a:r>
              <a:rPr lang="sk-SK" sz="2000" dirty="0"/>
              <a:t> </a:t>
            </a:r>
            <a:r>
              <a:rPr lang="sk-SK" sz="2000" u="sng" dirty="0">
                <a:solidFill>
                  <a:schemeClr val="hlink"/>
                </a:solidFill>
                <a:hlinkClick r:id="rId3"/>
              </a:rPr>
              <a:t>https://www.runningreality.org</a:t>
            </a:r>
            <a:r>
              <a:rPr lang="sk-SK" sz="2000" dirty="0"/>
              <a:t> 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Cestování</a:t>
            </a:r>
            <a:r>
              <a:rPr lang="sk-SK" sz="2000" dirty="0"/>
              <a:t> v </a:t>
            </a:r>
            <a:r>
              <a:rPr lang="sk-SK" sz="2000" dirty="0" err="1"/>
              <a:t>Římské</a:t>
            </a:r>
            <a:r>
              <a:rPr lang="sk-SK" sz="2000" dirty="0"/>
              <a:t> </a:t>
            </a:r>
            <a:r>
              <a:rPr lang="sk-SK" sz="2000" dirty="0" err="1"/>
              <a:t>říši</a:t>
            </a:r>
            <a:r>
              <a:rPr lang="sk-SK" sz="2000" dirty="0"/>
              <a:t> </a:t>
            </a:r>
            <a:r>
              <a:rPr lang="sk-SK" sz="2000" u="sng" dirty="0">
                <a:solidFill>
                  <a:schemeClr val="hlink"/>
                </a:solidFill>
                <a:hlinkClick r:id="rId4"/>
              </a:rPr>
              <a:t>https://orbis.stanford.edu</a:t>
            </a:r>
            <a:endParaRPr sz="2000"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 err="1"/>
              <a:t>Francouzská</a:t>
            </a:r>
            <a:r>
              <a:rPr lang="sk-SK" sz="2000" dirty="0"/>
              <a:t> gotika </a:t>
            </a:r>
            <a:r>
              <a:rPr lang="sk-SK" sz="2000" u="sng" dirty="0">
                <a:solidFill>
                  <a:schemeClr val="hlink"/>
                </a:solidFill>
                <a:hlinkClick r:id="rId5"/>
              </a:rPr>
              <a:t>http://mappinggothic.org</a:t>
            </a:r>
            <a:endParaRPr sz="2000"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Mapy i s </a:t>
            </a:r>
            <a:r>
              <a:rPr lang="sk-SK" sz="2000" dirty="0" err="1"/>
              <a:t>datasetmi</a:t>
            </a:r>
            <a:r>
              <a:rPr lang="sk-SK" sz="2000" dirty="0"/>
              <a:t> z projektu DISSINET </a:t>
            </a:r>
            <a:r>
              <a:rPr lang="sk-SK" sz="2000" u="sng" dirty="0">
                <a:solidFill>
                  <a:schemeClr val="hlink"/>
                </a:solidFill>
                <a:hlinkClick r:id="rId6"/>
              </a:rPr>
              <a:t>https://dissinet.cz/publications#maps</a:t>
            </a:r>
            <a:r>
              <a:rPr lang="sk-SK" sz="2000" dirty="0"/>
              <a:t> 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Česká knižní </a:t>
            </a:r>
            <a:r>
              <a:rPr lang="sk-SK" sz="2000" dirty="0" err="1"/>
              <a:t>produkce</a:t>
            </a:r>
            <a:r>
              <a:rPr lang="sk-SK" sz="2000" dirty="0"/>
              <a:t> </a:t>
            </a:r>
            <a:r>
              <a:rPr lang="sk-SK" sz="2000" u="sng" dirty="0">
                <a:solidFill>
                  <a:schemeClr val="hlink"/>
                </a:solidFill>
                <a:hlinkClick r:id="rId7"/>
              </a:rPr>
              <a:t>https://mapa.knihoveda.cz/?1</a:t>
            </a:r>
            <a:r>
              <a:rPr lang="sk-SK" sz="2000" dirty="0"/>
              <a:t> </a:t>
            </a:r>
            <a:endParaRPr dirty="0"/>
          </a:p>
          <a:p>
            <a:pPr marL="25200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sk-SK" sz="2000" dirty="0"/>
              <a:t>Pán </a:t>
            </a:r>
            <a:r>
              <a:rPr lang="sk-SK" sz="2000"/>
              <a:t>prstenů</a:t>
            </a:r>
            <a:r>
              <a:rPr lang="sk-SK" sz="2000" dirty="0"/>
              <a:t> </a:t>
            </a:r>
            <a:r>
              <a:rPr lang="sk-SK" sz="2000" u="sng" dirty="0">
                <a:solidFill>
                  <a:schemeClr val="hlink"/>
                </a:solidFill>
                <a:hlinkClick r:id="rId8"/>
              </a:rPr>
              <a:t>http://lotrproject.com</a:t>
            </a:r>
            <a:endParaRPr sz="2000"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500E53E5-F4F5-47F5-959B-6D3E026CD6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t>39</a:t>
            </a:fld>
            <a:endParaRPr lang="sk-SK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CB6BE14-566C-44C7-98D0-D85F5038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10753200" cy="451576"/>
          </a:xfrm>
        </p:spPr>
        <p:txBody>
          <a:bodyPr/>
          <a:lstStyle/>
          <a:p>
            <a:r>
              <a:rPr lang="sk-SK" dirty="0"/>
              <a:t>Zdroje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80BA50-2B15-4E18-968A-7F9D43624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BŘEHOVSKÝ, Martin – JEDLIČKA, Karel. 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Úvod do GIS –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přednáškové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texty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Brno: ZČU-Plzeň, 2005.</a:t>
            </a:r>
          </a:p>
          <a:p>
            <a:pPr algn="just">
              <a:lnSpc>
                <a:spcPct val="115000"/>
              </a:lnSpc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GREGORY,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Ian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N. 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 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Place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 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guide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GIS in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2nd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edition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Belfast: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Queens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2005.   (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https://www.researchgate.net/publication/228725974_A_place_in_history_A_guide_to_using_GIS_in_historical_research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algn="just">
              <a:lnSpc>
                <a:spcPct val="115000"/>
              </a:lnSpc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MERTEL, Adam.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Visualization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GIS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[Dizertačná práca] Brno: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Přírodovědecká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fakulta MU, 2019.</a:t>
            </a:r>
          </a:p>
          <a:p>
            <a:pPr algn="just">
              <a:lnSpc>
                <a:spcPct val="115000"/>
              </a:lnSpc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ENGEL,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Pál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C. TÓTH, Norbert.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Itineraria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regum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reginarum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Hungariae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(1382-1438)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Budapest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MTA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Történettudományi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Intézetében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2005. </a:t>
            </a:r>
          </a:p>
          <a:p>
            <a:pPr algn="just">
              <a:lnSpc>
                <a:spcPct val="115000"/>
              </a:lnSpc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ŠEDIVÝ, Juraj.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Portals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Databases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Towns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Central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Appendix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Substitute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Printed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Town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Atlases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In.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Città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Storia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Rím: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Università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Roma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2015, X(2), s. 261-280.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688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Zápatí prezentace</a:t>
            </a:r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4</a:t>
            </a:fld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145" name="Google Shape;145;p3"/>
          <p:cNvPicPr preferRelativeResize="0"/>
          <p:nvPr/>
        </p:nvPicPr>
        <p:blipFill rotWithShape="1">
          <a:blip r:embed="rId3">
            <a:alphaModFix/>
          </a:blip>
          <a:srcRect t="12396" r="1882" b="2960"/>
          <a:stretch/>
        </p:blipFill>
        <p:spPr>
          <a:xfrm>
            <a:off x="0" y="-1"/>
            <a:ext cx="1196261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9849DD9-E300-499A-9A98-9ABDDCB8ACAC}"/>
              </a:ext>
            </a:extLst>
          </p:cNvPr>
          <p:cNvSpPr txBox="1"/>
          <p:nvPr/>
        </p:nvSpPr>
        <p:spPr>
          <a:xfrm rot="16200000">
            <a:off x="10592839" y="5294467"/>
            <a:ext cx="2978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https://www.archeoparkpavlov.cz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B0041F15-579A-4982-A5F8-A9CEE1D95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t>40</a:t>
            </a:fld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D58A7D-86D7-4F98-A57C-5D8A0A7AD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688157"/>
            <a:ext cx="10753200" cy="5143843"/>
          </a:xfrm>
        </p:spPr>
        <p:txBody>
          <a:bodyPr/>
          <a:lstStyle/>
          <a:p>
            <a:r>
              <a:rPr lang="sk-SK" dirty="0">
                <a:hlinkClick r:id="rId2"/>
              </a:rPr>
              <a:t>https://www.georeferencer.com</a:t>
            </a:r>
            <a:endParaRPr lang="sk-SK" dirty="0"/>
          </a:p>
          <a:p>
            <a:r>
              <a:rPr lang="sk-SK" dirty="0">
                <a:hlinkClick r:id="rId3"/>
              </a:rPr>
              <a:t>https://dissinet.cz/apps/hga/</a:t>
            </a:r>
            <a:endParaRPr lang="sk-SK" dirty="0"/>
          </a:p>
          <a:p>
            <a:r>
              <a:rPr lang="sk-SK" dirty="0">
                <a:hlinkClick r:id="rId4"/>
              </a:rPr>
              <a:t>https://qgis.org/en/site/index.html</a:t>
            </a:r>
            <a:endParaRPr lang="sk-SK" dirty="0"/>
          </a:p>
          <a:p>
            <a:r>
              <a:rPr lang="sk-SK" dirty="0">
                <a:hlinkClick r:id="rId5"/>
              </a:rPr>
              <a:t>https://www.naturalearthdata.com</a:t>
            </a:r>
            <a:endParaRPr lang="sk-SK" dirty="0"/>
          </a:p>
          <a:p>
            <a:r>
              <a:rPr lang="sk-SK" dirty="0">
                <a:hlinkClick r:id="rId6"/>
              </a:rPr>
              <a:t>https://www.arcdata.cz/produkty/geograficka-data/arccr-4-0</a:t>
            </a:r>
            <a:endParaRPr lang="sk-SK" dirty="0"/>
          </a:p>
          <a:p>
            <a:r>
              <a:rPr lang="sk-SK" dirty="0">
                <a:hlinkClick r:id="rId7"/>
              </a:rPr>
              <a:t>https://mapy.mzk.cz</a:t>
            </a:r>
            <a:endParaRPr lang="sk-SK" dirty="0"/>
          </a:p>
          <a:p>
            <a:r>
              <a:rPr lang="sk-SK" dirty="0">
                <a:hlinkClick r:id="rId8"/>
              </a:rPr>
              <a:t>https://searchworks.stanford.edu/view/ds112yt9877</a:t>
            </a:r>
            <a:endParaRPr lang="sk-SK" dirty="0"/>
          </a:p>
          <a:p>
            <a:r>
              <a:rPr lang="sk-SK" dirty="0">
                <a:hlinkClick r:id="rId9"/>
              </a:rPr>
              <a:t>https://ucebnice.geogr.muni.cz/dejiny/obsah.php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23111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5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089D1D-2C0C-4EAE-94B0-45A55A1A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0"/>
            <a:ext cx="7005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C432D0D-7E8F-4BA6-BB59-2E1B28D91A32}"/>
              </a:ext>
            </a:extLst>
          </p:cNvPr>
          <p:cNvSpPr txBox="1"/>
          <p:nvPr/>
        </p:nvSpPr>
        <p:spPr>
          <a:xfrm>
            <a:off x="9822730" y="150829"/>
            <a:ext cx="2281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https://hips.hearstapps.com/pop.h-cdn.co/assets/16/30/1469581712-stick-chart.jpg</a:t>
            </a:r>
            <a:r>
              <a:rPr lang="sk-SK" dirty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Zápatí prezentace</a:t>
            </a:r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6</a:t>
            </a:fld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160" name="Google Shape;16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683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13992FE5-B1A7-BFCF-ED49-944ED85855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t>7</a:t>
            </a:fld>
            <a:endParaRPr lang="sk-SK"/>
          </a:p>
        </p:txBody>
      </p:sp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297B5FE6-8A0B-AD8A-9663-689AD51BB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9" y="0"/>
            <a:ext cx="9945526" cy="685800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8F7EB4E6-EAE7-1BE4-0A94-4B11AD4DB5C4}"/>
              </a:ext>
            </a:extLst>
          </p:cNvPr>
          <p:cNvSpPr txBox="1"/>
          <p:nvPr/>
        </p:nvSpPr>
        <p:spPr>
          <a:xfrm rot="16200000">
            <a:off x="8909176" y="2137510"/>
            <a:ext cx="457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https://commons.wikimedia.org/wiki/File:Ptolemy-World_Vat_Urb_82.jpg</a:t>
            </a:r>
          </a:p>
        </p:txBody>
      </p:sp>
    </p:spTree>
    <p:extLst>
      <p:ext uri="{BB962C8B-B14F-4D97-AF65-F5344CB8AC3E}">
        <p14:creationId xmlns:p14="http://schemas.microsoft.com/office/powerpoint/2010/main" val="2103202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6EF1201E-A755-8738-A9F0-7D7F116F75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mtClean="0"/>
              <a:t>8</a:t>
            </a:fld>
            <a:endParaRPr lang="sk-SK"/>
          </a:p>
        </p:txBody>
      </p:sp>
      <p:pic>
        <p:nvPicPr>
          <p:cNvPr id="6" name="Obrázok 5" descr="Obrázok, na ktorom je text, cicavec&#10;&#10;Automaticky generovaný popis">
            <a:extLst>
              <a:ext uri="{FF2B5EF4-FFF2-40B4-BE49-F238E27FC236}">
                <a16:creationId xmlns:a16="http://schemas.microsoft.com/office/drawing/2014/main" id="{031245AE-5D92-C94A-CC93-2B11494E1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5488"/>
            <a:ext cx="12192000" cy="6472512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39658C64-33D4-9F48-A601-80BBEBCF2445}"/>
              </a:ext>
            </a:extLst>
          </p:cNvPr>
          <p:cNvSpPr txBox="1"/>
          <p:nvPr/>
        </p:nvSpPr>
        <p:spPr>
          <a:xfrm>
            <a:off x="754144" y="113122"/>
            <a:ext cx="5703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https://commons.wikimedia.org/wiki/File:Carte_Pisane_Portolan.jpg</a:t>
            </a:r>
          </a:p>
        </p:txBody>
      </p:sp>
    </p:spTree>
    <p:extLst>
      <p:ext uri="{BB962C8B-B14F-4D97-AF65-F5344CB8AC3E}">
        <p14:creationId xmlns:p14="http://schemas.microsoft.com/office/powerpoint/2010/main" val="1867636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Zápatí prezentace</a:t>
            </a:r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9</a:t>
            </a:fld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1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179" name="Google Shape;17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019" y="0"/>
            <a:ext cx="114359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 txBox="1"/>
          <p:nvPr/>
        </p:nvSpPr>
        <p:spPr>
          <a:xfrm rot="-5400000">
            <a:off x="-3599158" y="2715518"/>
            <a:ext cx="75850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sng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https://mapy.mzk.cz/mzk03/000/903/885/2619267565/</a:t>
            </a:r>
            <a:r>
              <a:rPr lang="sk-SK" sz="1800" b="0" i="0" u="sng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k-SK" sz="1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2347</TotalTime>
  <Words>2129</Words>
  <Application>Microsoft Office PowerPoint</Application>
  <PresentationFormat>Širokouhlá</PresentationFormat>
  <Paragraphs>233</Paragraphs>
  <Slides>40</Slides>
  <Notes>31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40</vt:i4>
      </vt:variant>
    </vt:vector>
  </HeadingPairs>
  <TitlesOfParts>
    <vt:vector size="47" baseType="lpstr">
      <vt:lpstr>Times New Roman</vt:lpstr>
      <vt:lpstr>Noto Sans Symbols</vt:lpstr>
      <vt:lpstr>Courier New</vt:lpstr>
      <vt:lpstr>Arial</vt:lpstr>
      <vt:lpstr>Calibri</vt:lpstr>
      <vt:lpstr>Tahoma</vt:lpstr>
      <vt:lpstr>Prezentace_MU_CZ</vt:lpstr>
      <vt:lpstr>9) Prostorová data</vt:lpstr>
      <vt:lpstr>Obsah</vt:lpstr>
      <vt:lpstr>Prostorová data a mapa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Složky mapy</vt:lpstr>
      <vt:lpstr>Souřadnicový systém</vt:lpstr>
      <vt:lpstr>Mapové projekce</vt:lpstr>
      <vt:lpstr>Prezentácia programu PowerPoint</vt:lpstr>
      <vt:lpstr>Prezentácia programu PowerPoint</vt:lpstr>
      <vt:lpstr>Mapa jako historický pramen</vt:lpstr>
      <vt:lpstr>Georeferencování</vt:lpstr>
      <vt:lpstr>staremapy.cz</vt:lpstr>
      <vt:lpstr>staremapy.cz</vt:lpstr>
      <vt:lpstr>Prostorová analýza</vt:lpstr>
      <vt:lpstr>GIS</vt:lpstr>
      <vt:lpstr>Pojmy</vt:lpstr>
      <vt:lpstr>Prezentácia programu PowerPoint</vt:lpstr>
      <vt:lpstr>Prezentácia programu PowerPoint</vt:lpstr>
      <vt:lpstr>Prezentácia programu PowerPoint</vt:lpstr>
      <vt:lpstr>Pojmy</vt:lpstr>
      <vt:lpstr>Software</vt:lpstr>
      <vt:lpstr>Tvorba GIS</vt:lpstr>
      <vt:lpstr>Prezentácia programu PowerPoint</vt:lpstr>
      <vt:lpstr>Prezentácia programu PowerPoint</vt:lpstr>
      <vt:lpstr>Geokódování</vt:lpstr>
      <vt:lpstr>Prezentácia programu PowerPoint</vt:lpstr>
      <vt:lpstr>Historical Geocoding Assistant</vt:lpstr>
      <vt:lpstr>Google My Maps</vt:lpstr>
      <vt:lpstr>QGIS</vt:lpstr>
      <vt:lpstr>Limity GIS</vt:lpstr>
      <vt:lpstr>Příklady využití GIS</vt:lpstr>
      <vt:lpstr>Zdroje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Prostorová data</dc:title>
  <dc:creator>Eduard</dc:creator>
  <cp:lastModifiedBy>Eduard Lazorík</cp:lastModifiedBy>
  <cp:revision>26</cp:revision>
  <dcterms:created xsi:type="dcterms:W3CDTF">2021-03-29T10:00:14Z</dcterms:created>
  <dcterms:modified xsi:type="dcterms:W3CDTF">2023-11-28T08:45:40Z</dcterms:modified>
</cp:coreProperties>
</file>