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0" r:id="rId3"/>
    <p:sldId id="319" r:id="rId4"/>
    <p:sldId id="324" r:id="rId5"/>
    <p:sldId id="326" r:id="rId6"/>
    <p:sldId id="327" r:id="rId7"/>
    <p:sldId id="313" r:id="rId8"/>
    <p:sldId id="325" r:id="rId9"/>
    <p:sldId id="328" r:id="rId10"/>
    <p:sldId id="322" r:id="rId11"/>
    <p:sldId id="323" r:id="rId12"/>
    <p:sldId id="329" r:id="rId13"/>
    <p:sldId id="316" r:id="rId14"/>
    <p:sldId id="321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CC"/>
    <a:srgbClr val="FF6600"/>
    <a:srgbClr val="FFFF99"/>
    <a:srgbClr val="CC6600"/>
    <a:srgbClr val="99C75A"/>
    <a:srgbClr val="A25021"/>
    <a:srgbClr val="703718"/>
    <a:srgbClr val="C8A98E"/>
    <a:srgbClr val="120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B8478-CC79-48D1-AA78-95DB969830A2}" v="1" dt="2022-09-29T11:30:17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84" d="100"/>
          <a:sy n="84" d="100"/>
        </p:scale>
        <p:origin x="1526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899B8478-CC79-48D1-AA78-95DB969830A2}"/>
    <pc:docChg chg="custSel modSld">
      <pc:chgData name="Klara Hübner" userId="7a457e581f0146c3" providerId="LiveId" clId="{899B8478-CC79-48D1-AA78-95DB969830A2}" dt="2022-09-29T11:30:23.237" v="4" actId="1076"/>
      <pc:docMkLst>
        <pc:docMk/>
      </pc:docMkLst>
      <pc:sldChg chg="addSp delSp modSp mod">
        <pc:chgData name="Klara Hübner" userId="7a457e581f0146c3" providerId="LiveId" clId="{899B8478-CC79-48D1-AA78-95DB969830A2}" dt="2022-09-29T11:30:23.237" v="4" actId="1076"/>
        <pc:sldMkLst>
          <pc:docMk/>
          <pc:sldMk cId="0" sldId="256"/>
        </pc:sldMkLst>
        <pc:picChg chg="add mod">
          <ac:chgData name="Klara Hübner" userId="7a457e581f0146c3" providerId="LiveId" clId="{899B8478-CC79-48D1-AA78-95DB969830A2}" dt="2022-09-29T11:30:23.237" v="4" actId="1076"/>
          <ac:picMkLst>
            <pc:docMk/>
            <pc:sldMk cId="0" sldId="256"/>
            <ac:picMk id="3" creationId="{27C53EFA-7CF3-0C86-3342-09D18FAD0056}"/>
          </ac:picMkLst>
        </pc:picChg>
        <pc:picChg chg="del mod">
          <ac:chgData name="Klara Hübner" userId="7a457e581f0146c3" providerId="LiveId" clId="{899B8478-CC79-48D1-AA78-95DB969830A2}" dt="2022-09-29T11:30:21.063" v="3" actId="478"/>
          <ac:picMkLst>
            <pc:docMk/>
            <pc:sldMk cId="0" sldId="256"/>
            <ac:picMk id="10" creationId="{C6D0A059-4E20-5002-92CD-6E67D99B3B6C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9520" y="4669653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r>
              <a:rPr lang="cs-CZ" altLang="cs-CZ" sz="1000" dirty="0">
                <a:solidFill>
                  <a:srgbClr val="C00000"/>
                </a:solidFill>
              </a:rPr>
              <a:t/>
            </a: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Pamětní místa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err="1">
                <a:solidFill>
                  <a:srgbClr val="002060"/>
                </a:solidFill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</a:rPr>
              <a:t>mémoire</a:t>
            </a: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000" dirty="0">
                <a:solidFill>
                  <a:srgbClr val="002060"/>
                </a:solidFill>
              </a:rPr>
              <a:t/>
            </a: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 smtClean="0">
                <a:solidFill>
                  <a:srgbClr val="002060"/>
                </a:solidFill>
              </a:rPr>
              <a:t>kulturní paměť: ten zatracený propletenec mezi dějinami a pamětí</a:t>
            </a:r>
            <a:r>
              <a:rPr lang="cs-CZ" altLang="cs-CZ" sz="1400" dirty="0">
                <a:solidFill>
                  <a:srgbClr val="002060"/>
                </a:solidFill>
              </a:rPr>
              <a:t/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9866" r="25200" b="18667"/>
          <a:stretch/>
        </p:blipFill>
        <p:spPr>
          <a:xfrm>
            <a:off x="520798" y="1069700"/>
            <a:ext cx="4087777" cy="35112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1231" r="7500"/>
          <a:stretch/>
        </p:blipFill>
        <p:spPr>
          <a:xfrm>
            <a:off x="4754411" y="1069700"/>
            <a:ext cx="3836118" cy="3502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116070" y="270888"/>
            <a:ext cx="4764942" cy="43631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Transformations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903B126D-50A9-D62A-45BE-D7E7D32C3F15}"/>
              </a:ext>
            </a:extLst>
          </p:cNvPr>
          <p:cNvSpPr/>
          <p:nvPr/>
        </p:nvSpPr>
        <p:spPr bwMode="auto">
          <a:xfrm>
            <a:off x="460766" y="1187260"/>
            <a:ext cx="1738452" cy="55219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Komplexní vztahy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ezi:</a:t>
            </a:r>
            <a:endParaRPr lang="cs-CZ" sz="1400" b="1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34" y="127119"/>
            <a:ext cx="1875594" cy="26724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857" y="1089120"/>
            <a:ext cx="4199368" cy="224511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xmlns="" id="{0BD47B89-51AE-8B60-7859-6EA3B8CE7EF8}"/>
              </a:ext>
            </a:extLst>
          </p:cNvPr>
          <p:cNvSpPr/>
          <p:nvPr/>
        </p:nvSpPr>
        <p:spPr bwMode="auto">
          <a:xfrm>
            <a:off x="387614" y="3450983"/>
            <a:ext cx="8418058" cy="3141841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Tří fáze vztahů mezi kulturní paměti a dějepisem: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800" b="1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Do roku 1800: </a:t>
            </a:r>
            <a:r>
              <a:rPr lang="pl-P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totožnost mezi historií a </a:t>
            </a:r>
            <a:r>
              <a:rPr lang="pl-PL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pamětí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l-PL" sz="1400" b="1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 se píše,</a:t>
            </a:r>
            <a:r>
              <a:rPr kumimoji="0" lang="pl-PL" sz="1400" b="1" u="none" strike="noStrike" cap="none" normalizeH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 to, na co si musíme vzpomínát z jistého (ideologického) uhlu pohledu</a:t>
            </a:r>
          </a:p>
          <a:p>
            <a:endParaRPr kumimoji="0" lang="cs-CZ" sz="12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Do první poloviny 20. století: Polarita mezi historií a pamětí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cs-CZ" sz="1400" b="1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Vznik kritického</a:t>
            </a:r>
            <a:r>
              <a:rPr kumimoji="0" lang="cs-CZ" sz="1400" b="1" u="none" strike="noStrike" cap="none" normalizeH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myšlení a metodického aparátu, vůbec: povolání historika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cs-CZ" sz="1400" b="1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Historie je věda založená na faktech, kulturní paměť je </a:t>
            </a:r>
            <a:r>
              <a:rPr kumimoji="0" lang="cs-CZ" sz="1400" b="1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roditelka</a:t>
            </a:r>
            <a:r>
              <a:rPr kumimoji="0" lang="cs-CZ" sz="1400" b="1" u="none" strike="noStrike" cap="none" normalizeH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mýtů</a:t>
            </a:r>
          </a:p>
          <a:p>
            <a:endParaRPr kumimoji="0" lang="cs-CZ" sz="1200" b="1" u="none" strike="noStrike" cap="none" normalizeH="0" dirty="0" smtClean="0">
              <a:ln>
                <a:noFill/>
              </a:ln>
              <a:solidFill>
                <a:srgbClr val="FFFF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Po roce 1968: interakce/propojení historie a kulturní paměti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Vzpomínání a vytváření historie jsou propojeny osobou historika a podmíněny jeho pohledem</a:t>
            </a:r>
            <a:r>
              <a:rPr lang="cs-CZ" sz="14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minulost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možné odpojit‘ kulturní paměť‘ od jedné ideologie, bez toho, že přes ní převlečeme jinou ideologií</a:t>
            </a:r>
            <a:endParaRPr kumimoji="0" lang="cs-CZ" sz="1400" b="1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116070" y="270888"/>
            <a:ext cx="4764942" cy="43631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Transformations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between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34" y="127119"/>
            <a:ext cx="1875594" cy="26724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2" y="1097280"/>
            <a:ext cx="6722896" cy="53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378" y="3059132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19.3.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304916" y="3800475"/>
            <a:ext cx="8549371" cy="1128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</a:t>
            </a:r>
            <a:r>
              <a:rPr lang="cs-CZ" sz="1800" b="1" dirty="0" err="1">
                <a:latin typeface="+mn-lt"/>
              </a:rPr>
              <a:t>Aleidy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Assmann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dirty="0" err="1">
                <a:latin typeface="+mn-lt"/>
              </a:rPr>
              <a:t>T</a:t>
            </a:r>
            <a:r>
              <a:rPr lang="cs-CZ" sz="1800" b="1" i="1" dirty="0" err="1">
                <a:latin typeface="+mn-lt"/>
              </a:rPr>
              <a:t>ransformations</a:t>
            </a:r>
            <a:r>
              <a:rPr lang="cs-CZ" sz="1800" b="1" i="1" dirty="0">
                <a:latin typeface="+mn-lt"/>
              </a:rPr>
              <a:t>…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</a:t>
            </a:r>
            <a:r>
              <a:rPr lang="cs-CZ" sz="1400" b="1" dirty="0" err="1">
                <a:latin typeface="+mn-lt"/>
              </a:rPr>
              <a:t>Aleida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Assmann</a:t>
            </a:r>
            <a:r>
              <a:rPr lang="cs-CZ" sz="1400" b="1" dirty="0">
                <a:latin typeface="+mn-lt"/>
              </a:rPr>
              <a:t>? </a:t>
            </a:r>
          </a:p>
          <a:p>
            <a:r>
              <a:rPr lang="cs-CZ" sz="1400" b="1" dirty="0">
                <a:latin typeface="+mn-lt"/>
              </a:rPr>
              <a:t>     - Které mezníky </a:t>
            </a:r>
            <a:r>
              <a:rPr lang="cs-CZ" sz="1400" b="1" dirty="0" smtClean="0">
                <a:latin typeface="+mn-lt"/>
              </a:rPr>
              <a:t>definuje v </a:t>
            </a:r>
            <a:r>
              <a:rPr lang="cs-CZ" sz="1400" b="1" dirty="0">
                <a:latin typeface="+mn-lt"/>
              </a:rPr>
              <a:t>dějinách diskurzu o kolektivní paměť?</a:t>
            </a: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Jak pro ní vypadá poměr mezi </a:t>
            </a:r>
            <a:r>
              <a:rPr lang="cs-CZ" sz="1400" b="1" dirty="0">
                <a:latin typeface="+mn-lt"/>
              </a:rPr>
              <a:t>identitou, pamětí a </a:t>
            </a:r>
            <a:r>
              <a:rPr lang="cs-CZ" sz="1400" b="1" dirty="0" smtClean="0">
                <a:latin typeface="+mn-lt"/>
              </a:rPr>
              <a:t>dějinami? </a:t>
            </a:r>
            <a:endParaRPr lang="cs-CZ" sz="1400" b="1" dirty="0">
              <a:latin typeface="+mn-lt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="" xmlns:a16="http://schemas.microsoft.com/office/drawing/2014/main" id="{3C29EDFF-FAE8-CB37-D898-08D2A0B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t="10165" r="24357" b="9043"/>
          <a:stretch/>
        </p:blipFill>
        <p:spPr>
          <a:xfrm>
            <a:off x="5800060" y="78396"/>
            <a:ext cx="3054228" cy="354012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04916" y="5014210"/>
            <a:ext cx="8549371" cy="1585049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bg2"/>
                </a:solidFill>
                <a:latin typeface="+mn-lt"/>
              </a:rPr>
              <a:t>2.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Mechanizmy vytváření </a:t>
            </a:r>
            <a:r>
              <a:rPr lang="cs-CZ" sz="1600" b="1" dirty="0">
                <a:solidFill>
                  <a:schemeClr val="bg2"/>
                </a:solidFill>
                <a:latin typeface="+mn-lt"/>
              </a:rPr>
              <a:t>‚národní‘ paměti </a:t>
            </a:r>
            <a:r>
              <a:rPr lang="cs-CZ" sz="1600" b="1" dirty="0">
                <a:latin typeface="+mn-lt"/>
              </a:rPr>
              <a:t>(viz Nora</a:t>
            </a:r>
            <a:r>
              <a:rPr lang="cs-CZ" sz="1600" b="1" dirty="0" smtClean="0">
                <a:latin typeface="+mn-lt"/>
              </a:rPr>
              <a:t>):</a:t>
            </a:r>
          </a:p>
          <a:p>
            <a:r>
              <a:rPr lang="cs-CZ" sz="1400" b="1" dirty="0" smtClean="0">
                <a:latin typeface="+mn-lt"/>
              </a:rPr>
              <a:t>    - O co se opírá národní paměť v Česku/na Slovensku </a:t>
            </a:r>
            <a:endParaRPr lang="cs-CZ" sz="1400" b="1" dirty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    - Vyberte </a:t>
            </a:r>
            <a:r>
              <a:rPr lang="cs-CZ" sz="1400" b="1" dirty="0">
                <a:latin typeface="+mn-lt"/>
              </a:rPr>
              <a:t>si příklad ‚místa paměti‘ (osobnosti, události, geografického místa</a:t>
            </a:r>
            <a:r>
              <a:rPr lang="cs-CZ" sz="1400" b="1" dirty="0" smtClean="0">
                <a:latin typeface="+mn-lt"/>
              </a:rPr>
              <a:t>,</a:t>
            </a:r>
          </a:p>
          <a:p>
            <a:r>
              <a:rPr lang="cs-CZ" sz="1400" b="1" dirty="0" smtClean="0">
                <a:latin typeface="+mn-lt"/>
              </a:rPr>
              <a:t>      časového úseku, ideologie) z </a:t>
            </a:r>
            <a:r>
              <a:rPr lang="cs-CZ" sz="1400" b="1" dirty="0">
                <a:latin typeface="+mn-lt"/>
              </a:rPr>
              <a:t>česko-slovenských </a:t>
            </a:r>
            <a:r>
              <a:rPr lang="cs-CZ" sz="1400" b="1" dirty="0" smtClean="0">
                <a:latin typeface="+mn-lt"/>
              </a:rPr>
              <a:t>dějin</a:t>
            </a:r>
          </a:p>
          <a:p>
            <a:r>
              <a:rPr lang="cs-CZ" sz="1400" b="1" dirty="0" smtClean="0">
                <a:latin typeface="+mn-lt"/>
              </a:rPr>
              <a:t>    - S čím je propojen? Kdy vznikl? Je všeobecně akceptován? Jakými proměnami prošel? </a:t>
            </a:r>
            <a:endParaRPr lang="cs-CZ" sz="1600" b="1" dirty="0">
              <a:latin typeface="+mn-lt"/>
            </a:endParaRPr>
          </a:p>
          <a:p>
            <a:endParaRPr lang="cs-CZ" sz="900" b="1" dirty="0">
              <a:latin typeface="+mn-lt"/>
            </a:endParaRPr>
          </a:p>
          <a:p>
            <a:r>
              <a:rPr lang="cs-CZ" sz="1600" b="1" dirty="0" smtClean="0">
                <a:latin typeface="+mn-lt"/>
              </a:rPr>
              <a:t>Připravte </a:t>
            </a:r>
            <a:r>
              <a:rPr lang="cs-CZ" sz="1600" b="1" dirty="0">
                <a:latin typeface="+mn-lt"/>
              </a:rPr>
              <a:t>si </a:t>
            </a:r>
            <a:r>
              <a:rPr lang="cs-CZ" sz="1600" b="1" dirty="0" smtClean="0">
                <a:latin typeface="+mn-lt"/>
              </a:rPr>
              <a:t>k vašemu příkladu krátkou prezentaci </a:t>
            </a:r>
            <a:r>
              <a:rPr lang="cs-CZ" sz="1600" b="1" dirty="0">
                <a:latin typeface="+mn-lt"/>
              </a:rPr>
              <a:t>(3-5 min.)</a:t>
            </a:r>
          </a:p>
        </p:txBody>
      </p:sp>
    </p:spTree>
    <p:extLst>
      <p:ext uri="{BB962C8B-B14F-4D97-AF65-F5344CB8AC3E}">
        <p14:creationId xmlns:p14="http://schemas.microsoft.com/office/powerpoint/2010/main" val="10512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F85395C7-122F-101A-6643-C5D1B6A68E4B}"/>
              </a:ext>
            </a:extLst>
          </p:cNvPr>
          <p:cNvSpPr/>
          <p:nvPr/>
        </p:nvSpPr>
        <p:spPr bwMode="auto">
          <a:xfrm>
            <a:off x="2116242" y="660176"/>
            <a:ext cx="4039747" cy="3454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Různé m</a:t>
            </a:r>
            <a:r>
              <a:rPr kumimoji="0" lang="cs-CZ" sz="18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anifestace </a:t>
            </a: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kulturní </a:t>
            </a:r>
            <a:r>
              <a:rPr lang="cs-CZ" sz="18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paměti: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76CFAEB-5B8A-B906-0AF6-172AF626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2" y="1141446"/>
            <a:ext cx="5676523" cy="310996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1E9BF0D9-CB4F-3F3E-28C9-F70B0443AF19}"/>
              </a:ext>
            </a:extLst>
          </p:cNvPr>
          <p:cNvSpPr/>
          <p:nvPr/>
        </p:nvSpPr>
        <p:spPr bwMode="auto">
          <a:xfrm>
            <a:off x="6322704" y="1132105"/>
            <a:ext cx="2106795" cy="35237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Nadace paměť‘ národa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6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 descr="Obsah obrázku osoba, zeď, muž, stojící&#10;&#10;Popis byl vytvořen automaticky">
            <a:extLst>
              <a:ext uri="{FF2B5EF4-FFF2-40B4-BE49-F238E27FC236}">
                <a16:creationId xmlns:a16="http://schemas.microsoft.com/office/drawing/2014/main" xmlns="" id="{026572E6-937E-B4FA-76A7-62A5A7FD8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2" y="4319450"/>
            <a:ext cx="4076814" cy="235746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6F87BD2A-E1DE-BAB6-7DEF-DF62AC49D869}"/>
              </a:ext>
            </a:extLst>
          </p:cNvPr>
          <p:cNvSpPr/>
          <p:nvPr/>
        </p:nvSpPr>
        <p:spPr bwMode="auto">
          <a:xfrm>
            <a:off x="4652406" y="4346554"/>
            <a:ext cx="1331393" cy="35237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Jára Cimrman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6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xmlns="" id="{0FE7000C-00FA-C8E4-ACE6-D2AF7E405303}"/>
              </a:ext>
            </a:extLst>
          </p:cNvPr>
          <p:cNvSpPr/>
          <p:nvPr/>
        </p:nvSpPr>
        <p:spPr bwMode="auto">
          <a:xfrm>
            <a:off x="4652406" y="5013529"/>
            <a:ext cx="4226872" cy="159758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jaké místo paměti se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jedná?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která fakta se místo paměti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opírá?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jakou metodou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pracuje?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jaké tradice navazuje? </a:t>
            </a:r>
            <a:endParaRPr lang="cs-CZ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kterou (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sociální) skupinu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určen?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čem je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problematické/kontroverzní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xmlns="" id="{6038319D-35B1-FA30-00A5-49484DF61C1D}"/>
              </a:ext>
            </a:extLst>
          </p:cNvPr>
          <p:cNvSpPr/>
          <p:nvPr/>
        </p:nvSpPr>
        <p:spPr bwMode="auto">
          <a:xfrm>
            <a:off x="6938765" y="4101295"/>
            <a:ext cx="1872060" cy="43631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min reflexe</a:t>
            </a:r>
          </a:p>
        </p:txBody>
      </p:sp>
    </p:spTree>
    <p:extLst>
      <p:ext uri="{BB962C8B-B14F-4D97-AF65-F5344CB8AC3E}">
        <p14:creationId xmlns:p14="http://schemas.microsoft.com/office/powerpoint/2010/main" val="24284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333" y="3113124"/>
            <a:ext cx="7518400" cy="559391"/>
          </a:xfrm>
        </p:spPr>
        <p:txBody>
          <a:bodyPr/>
          <a:lstStyle/>
          <a:p>
            <a:r>
              <a:rPr lang="cs-CZ" altLang="cs-CZ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Úkoly </a:t>
            </a:r>
            <a:r>
              <a:rPr lang="cs-CZ" altLang="cs-CZ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26.3.</a:t>
            </a:r>
            <a:endParaRPr lang="en-GB" altLang="cs-CZ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53333" y="3672515"/>
            <a:ext cx="8400953" cy="1411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Přečtěte si předmluvu 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nížky Kamila </a:t>
            </a:r>
            <a:r>
              <a:rPr lang="cs-CZ" sz="1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Činátla</a:t>
            </a:r>
            <a:r>
              <a:rPr lang="cs-CZ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naše české minulosti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- Vyberte si jednu kapitolu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- Proveďte krátký písemný rozbor (poznámky stačí) z hlediska naší tematiky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(tedy: jak zapadá vybrané pamětní místo – divadlo, film, mohyly – do všeobecného konceptu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pamětních míst a kolektivní paměti, pro kterou skupinu je určeno)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453333" y="5189722"/>
            <a:ext cx="8400953" cy="1457966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z navržených ‚medií paměti‘ příklad, nejspíš takový, který sami znáte:</a:t>
            </a:r>
          </a:p>
          <a:p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film, časopis,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obraz, divadelní hru,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knížku, mohylu, poutní místo, svátek atd. 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Proveďte analýzu a představte jeho význam. Jak se s ním dnes pracuje, jaký má vliv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a na koho? O který kontext se opírá? Vznikla kolem něj nějaká kontroverze?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-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Připravte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 na téma krátkou prezentaci (5 – 10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min.)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2141"/>
          <a:stretch/>
        </p:blipFill>
        <p:spPr>
          <a:xfrm>
            <a:off x="6354993" y="23313"/>
            <a:ext cx="2499293" cy="35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4319" y="4646851"/>
            <a:ext cx="6128512" cy="514995"/>
          </a:xfrm>
        </p:spPr>
        <p:txBody>
          <a:bodyPr/>
          <a:lstStyle/>
          <a:p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9866" r="25200" b="18667"/>
          <a:stretch/>
        </p:blipFill>
        <p:spPr>
          <a:xfrm>
            <a:off x="520798" y="1069700"/>
            <a:ext cx="4087777" cy="35112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1231" r="7500"/>
          <a:stretch/>
        </p:blipFill>
        <p:spPr>
          <a:xfrm>
            <a:off x="4754410" y="22558"/>
            <a:ext cx="3836118" cy="350200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FA8C1E39-DE12-BAF8-F289-90CF596A4135}"/>
              </a:ext>
            </a:extLst>
          </p:cNvPr>
          <p:cNvSpPr txBox="1"/>
          <p:nvPr/>
        </p:nvSpPr>
        <p:spPr>
          <a:xfrm>
            <a:off x="1291478" y="4795113"/>
            <a:ext cx="6925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Léčky kulturní paměti:</a:t>
            </a:r>
          </a:p>
          <a:p>
            <a:r>
              <a:rPr lang="cs-CZ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vakrát ‚</a:t>
            </a:r>
            <a:r>
              <a:rPr lang="cs-CZ" sz="1600" b="1" dirty="0" err="1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Gare</a:t>
            </a:r>
            <a:r>
              <a:rPr lang="cs-CZ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d´Austerlitz</a:t>
            </a:r>
            <a:r>
              <a:rPr lang="cs-CZ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endParaRPr lang="cs-CZ" sz="14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FA8C1E39-DE12-BAF8-F289-90CF596A4135}"/>
              </a:ext>
            </a:extLst>
          </p:cNvPr>
          <p:cNvSpPr txBox="1"/>
          <p:nvPr/>
        </p:nvSpPr>
        <p:spPr>
          <a:xfrm>
            <a:off x="1742160" y="5702141"/>
            <a:ext cx="5257342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rozdílná pamětní místa?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Rozlišný pohled na kulturní paměť ? Co je úplně jiné, co spojuje oba náměty?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0" y="3094556"/>
            <a:ext cx="3444240" cy="229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FA8C1E39-DE12-BAF8-F289-90CF596A4135}"/>
              </a:ext>
            </a:extLst>
          </p:cNvPr>
          <p:cNvSpPr txBox="1"/>
          <p:nvPr/>
        </p:nvSpPr>
        <p:spPr>
          <a:xfrm>
            <a:off x="2218137" y="437486"/>
            <a:ext cx="692586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 smtClean="0"/>
              <a:t>Léčky kulturní paměti: </a:t>
            </a:r>
          </a:p>
          <a:p>
            <a:r>
              <a:rPr lang="cs-CZ" sz="1600" b="1" dirty="0" smtClean="0">
                <a:solidFill>
                  <a:srgbClr val="800000"/>
                </a:solidFill>
              </a:rPr>
              <a:t>Různé vrstvy národní paměti</a:t>
            </a:r>
            <a:endParaRPr lang="cs-CZ" sz="1400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078187"/>
              </p:ext>
            </p:extLst>
          </p:nvPr>
        </p:nvGraphicFramePr>
        <p:xfrm>
          <a:off x="92075" y="92075"/>
          <a:ext cx="781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Objekt prostředí balíčkovače" showAsIcon="1" r:id="rId3" imgW="780480" imgH="437400" progId="Package">
                  <p:embed/>
                </p:oleObj>
              </mc:Choice>
              <mc:Fallback>
                <p:oleObj name="Objekt prostředí balíčkovače" showAsIcon="1" r:id="rId3" imgW="78048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7810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39" y="1134491"/>
            <a:ext cx="7141073" cy="472468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FA8C1E39-DE12-BAF8-F289-90CF596A4135}"/>
              </a:ext>
            </a:extLst>
          </p:cNvPr>
          <p:cNvSpPr txBox="1"/>
          <p:nvPr/>
        </p:nvSpPr>
        <p:spPr>
          <a:xfrm>
            <a:off x="5069332" y="5705696"/>
            <a:ext cx="3376168" cy="96949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Demonstrace </a:t>
            </a:r>
            <a:r>
              <a:rPr lang="cs-CZ" sz="1800" b="1" dirty="0" err="1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antivaxerů</a:t>
            </a:r>
            <a:endParaRPr lang="cs-CZ" sz="1800" b="1" dirty="0" smtClean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4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(12. prosinec 2021)</a:t>
            </a:r>
          </a:p>
          <a:p>
            <a:endParaRPr lang="cs-CZ" sz="9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Kolik vrstev kulturní paměti najdete?</a:t>
            </a:r>
          </a:p>
        </p:txBody>
      </p:sp>
    </p:spTree>
    <p:extLst>
      <p:ext uri="{BB962C8B-B14F-4D97-AF65-F5344CB8AC3E}">
        <p14:creationId xmlns:p14="http://schemas.microsoft.com/office/powerpoint/2010/main" val="31937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exteriér&#10;&#10;Popis byl vytvořen automaticky">
            <a:extLst>
              <a:ext uri="{FF2B5EF4-FFF2-40B4-BE49-F238E27FC236}">
                <a16:creationId xmlns="" xmlns:a16="http://schemas.microsoft.com/office/drawing/2014/main" id="{91C5D938-7F6D-50B4-9E7F-08FE79451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00" y="73272"/>
            <a:ext cx="1294646" cy="1945507"/>
          </a:xfrm>
          <a:prstGeom prst="rect">
            <a:avLst/>
          </a:prstGeom>
        </p:spPr>
      </p:pic>
      <p:sp>
        <p:nvSpPr>
          <p:cNvPr id="110" name="Obdélník 109">
            <a:extLst>
              <a:ext uri="{FF2B5EF4-FFF2-40B4-BE49-F238E27FC236}">
                <a16:creationId xmlns="" xmlns:a16="http://schemas.microsoft.com/office/drawing/2014/main" id="{9E8D51C1-3D1D-D391-8F6A-53395DF2FACD}"/>
              </a:ext>
            </a:extLst>
          </p:cNvPr>
          <p:cNvSpPr/>
          <p:nvPr/>
        </p:nvSpPr>
        <p:spPr bwMode="auto">
          <a:xfrm>
            <a:off x="1501378" y="1186502"/>
            <a:ext cx="5014963" cy="84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Propojení paměti jedince s pamětí skupiny, se kterou se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ztotožňuje (národ, politická strana,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rodina, náboženská skupina atd.)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6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="" xmlns:a16="http://schemas.microsoft.com/office/drawing/2014/main" id="{DA0215F3-0738-A0F9-5F39-824E54C619F4}"/>
              </a:ext>
            </a:extLst>
          </p:cNvPr>
          <p:cNvSpPr/>
          <p:nvPr/>
        </p:nvSpPr>
        <p:spPr bwMode="auto">
          <a:xfrm>
            <a:off x="2040546" y="239210"/>
            <a:ext cx="2878926" cy="650832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903B126D-50A9-D62A-45BE-D7E7D32C3F15}"/>
              </a:ext>
            </a:extLst>
          </p:cNvPr>
          <p:cNvSpPr/>
          <p:nvPr/>
        </p:nvSpPr>
        <p:spPr bwMode="auto">
          <a:xfrm>
            <a:off x="185835" y="2295374"/>
            <a:ext cx="1727205" cy="55219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Historická paměť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6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6110C8D8-12CB-018E-28B5-8B651130B297}"/>
              </a:ext>
            </a:extLst>
          </p:cNvPr>
          <p:cNvSpPr/>
          <p:nvPr/>
        </p:nvSpPr>
        <p:spPr bwMode="auto">
          <a:xfrm>
            <a:off x="2191595" y="2252402"/>
            <a:ext cx="6807549" cy="155039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Jedinec </a:t>
            </a: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přehodnocuje význam jednotlivých manifestací historické paměti</a:t>
            </a:r>
            <a:endParaRPr lang="cs-CZ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kolektivní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paměť pracuje pouze s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malým výběrem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historických skutečností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který deformuje naše vnímání minulosti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silněji nežli historiografie </a:t>
            </a:r>
            <a:endParaRPr lang="cs-CZ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Identita skupiny se dá využít k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různým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čelům (sjednocení, vymezení)</a:t>
            </a:r>
            <a:endParaRPr kumimoji="0" lang="cs-CZ" sz="16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Kolektivní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paměť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staví nad zkušenost jedince</a:t>
            </a:r>
            <a:endParaRPr kumimoji="0" lang="cs-CZ" sz="1600" b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Klíčovým nástrojem je jazyk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ve kterém je zakotvena identita skupiny</a:t>
            </a:r>
          </a:p>
        </p:txBody>
      </p:sp>
      <p:sp>
        <p:nvSpPr>
          <p:cNvPr id="3" name="Ovál 2">
            <a:extLst>
              <a:ext uri="{FF2B5EF4-FFF2-40B4-BE49-F238E27FC236}">
                <a16:creationId xmlns="" xmlns:a16="http://schemas.microsoft.com/office/drawing/2014/main" id="{E20FE13D-4193-22A9-7F7F-E9480E4197AA}"/>
              </a:ext>
            </a:extLst>
          </p:cNvPr>
          <p:cNvSpPr/>
          <p:nvPr/>
        </p:nvSpPr>
        <p:spPr bwMode="auto">
          <a:xfrm>
            <a:off x="5068564" y="470683"/>
            <a:ext cx="2486844" cy="715819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Události,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osobnosti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geografická místa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="" xmlns:a16="http://schemas.microsoft.com/office/drawing/2014/main" id="{EEE55EB8-7AFB-E69D-7F9C-3246ED5DBBA0}"/>
              </a:ext>
            </a:extLst>
          </p:cNvPr>
          <p:cNvSpPr/>
          <p:nvPr/>
        </p:nvSpPr>
        <p:spPr bwMode="auto">
          <a:xfrm>
            <a:off x="736240" y="2626294"/>
            <a:ext cx="1530276" cy="73019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Sociální,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kategorie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9B2E22BD-B0BB-AA68-6014-4E10187E50AA}"/>
              </a:ext>
            </a:extLst>
          </p:cNvPr>
          <p:cNvSpPr/>
          <p:nvPr/>
        </p:nvSpPr>
        <p:spPr bwMode="auto">
          <a:xfrm>
            <a:off x="2191594" y="3930341"/>
            <a:ext cx="6807549" cy="2406451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Kolektivní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paměť/místa paměti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mají druhý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život (historické podvědomí)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Kolektivní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paměť je historický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pramen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kterým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který pomáhá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doplnit</a:t>
            </a:r>
            <a:endParaRPr kumimoji="0" lang="cs-CZ" sz="16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obraz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zkoumané společnosti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(mentalita, identita, kulturní politika).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Změna k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olektivní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paměti/míst paměti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 prostoru a čase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(umístění?) 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Jakým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způsobem se přenáší přes čas (pomníky, náhrobky, suvenýry)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Využití/zneužití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olektivní paměti/míst paměti 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Ústní historie (</a:t>
            </a:r>
            <a:r>
              <a:rPr lang="cs-CZ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oral </a:t>
            </a:r>
            <a:r>
              <a:rPr lang="cs-CZ" sz="16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lang="cs-CZ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 Legendy, báje, pohádky)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Proč se na jisté manifestace historické paměti zapomíná a na další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vzpomíná? (</a:t>
            </a:r>
            <a:r>
              <a:rPr lang="cs-CZ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damnatio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memoriae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6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Šipka dolů 5"/>
          <p:cNvSpPr/>
          <p:nvPr/>
        </p:nvSpPr>
        <p:spPr bwMode="auto">
          <a:xfrm rot="1868709">
            <a:off x="1655056" y="1952018"/>
            <a:ext cx="451940" cy="45308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="" xmlns:a16="http://schemas.microsoft.com/office/drawing/2014/main" id="{903B126D-50A9-D62A-45BE-D7E7D32C3F15}"/>
              </a:ext>
            </a:extLst>
          </p:cNvPr>
          <p:cNvSpPr/>
          <p:nvPr/>
        </p:nvSpPr>
        <p:spPr bwMode="auto">
          <a:xfrm>
            <a:off x="313341" y="3884254"/>
            <a:ext cx="1727205" cy="55219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Historická paměť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6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="" xmlns:a16="http://schemas.microsoft.com/office/drawing/2014/main" id="{BCCA22B5-2A21-B3F7-8DE9-0766158477DE}"/>
              </a:ext>
            </a:extLst>
          </p:cNvPr>
          <p:cNvSpPr/>
          <p:nvPr/>
        </p:nvSpPr>
        <p:spPr bwMode="auto">
          <a:xfrm>
            <a:off x="736240" y="4244234"/>
            <a:ext cx="1530276" cy="73019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II. historická,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kategorie</a:t>
            </a:r>
          </a:p>
        </p:txBody>
      </p:sp>
      <p:sp>
        <p:nvSpPr>
          <p:cNvPr id="15" name="Šipka dolů 14"/>
          <p:cNvSpPr/>
          <p:nvPr/>
        </p:nvSpPr>
        <p:spPr bwMode="auto">
          <a:xfrm rot="1868709">
            <a:off x="1579531" y="3521911"/>
            <a:ext cx="451940" cy="45308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378" y="3059132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19.3.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304916" y="3800475"/>
            <a:ext cx="8549371" cy="1128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</a:t>
            </a:r>
            <a:r>
              <a:rPr lang="cs-CZ" sz="1800" b="1" dirty="0" err="1">
                <a:latin typeface="+mn-lt"/>
              </a:rPr>
              <a:t>Aleidy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Assmann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dirty="0" err="1">
                <a:latin typeface="+mn-lt"/>
              </a:rPr>
              <a:t>T</a:t>
            </a:r>
            <a:r>
              <a:rPr lang="cs-CZ" sz="1800" b="1" i="1" dirty="0" err="1">
                <a:latin typeface="+mn-lt"/>
              </a:rPr>
              <a:t>ransformations</a:t>
            </a:r>
            <a:r>
              <a:rPr lang="cs-CZ" sz="1800" b="1" i="1" dirty="0">
                <a:latin typeface="+mn-lt"/>
              </a:rPr>
              <a:t>…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</a:t>
            </a:r>
            <a:r>
              <a:rPr lang="cs-CZ" sz="1400" b="1" dirty="0" err="1">
                <a:latin typeface="+mn-lt"/>
              </a:rPr>
              <a:t>Aleida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Assmann</a:t>
            </a:r>
            <a:r>
              <a:rPr lang="cs-CZ" sz="1400" b="1" dirty="0">
                <a:latin typeface="+mn-lt"/>
              </a:rPr>
              <a:t>? </a:t>
            </a:r>
          </a:p>
          <a:p>
            <a:r>
              <a:rPr lang="cs-CZ" sz="1400" b="1" dirty="0">
                <a:latin typeface="+mn-lt"/>
              </a:rPr>
              <a:t>     - Které mezníky </a:t>
            </a:r>
            <a:r>
              <a:rPr lang="cs-CZ" sz="1400" b="1" dirty="0" smtClean="0">
                <a:latin typeface="+mn-lt"/>
              </a:rPr>
              <a:t>definuje v </a:t>
            </a:r>
            <a:r>
              <a:rPr lang="cs-CZ" sz="1400" b="1" dirty="0">
                <a:latin typeface="+mn-lt"/>
              </a:rPr>
              <a:t>dějinách diskurzu o kolektivní paměť?</a:t>
            </a: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Jak pro ní vypadá poměr mezi </a:t>
            </a:r>
            <a:r>
              <a:rPr lang="cs-CZ" sz="1400" b="1" dirty="0">
                <a:latin typeface="+mn-lt"/>
              </a:rPr>
              <a:t>identitou, pamětí a </a:t>
            </a:r>
            <a:r>
              <a:rPr lang="cs-CZ" sz="1400" b="1" dirty="0" smtClean="0">
                <a:latin typeface="+mn-lt"/>
              </a:rPr>
              <a:t>dějinami? </a:t>
            </a:r>
            <a:endParaRPr lang="cs-CZ" sz="1400" b="1" dirty="0">
              <a:latin typeface="+mn-lt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="" xmlns:a16="http://schemas.microsoft.com/office/drawing/2014/main" id="{3C29EDFF-FAE8-CB37-D898-08D2A0B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t="10165" r="24357" b="9043"/>
          <a:stretch/>
        </p:blipFill>
        <p:spPr>
          <a:xfrm>
            <a:off x="5800060" y="78396"/>
            <a:ext cx="3054228" cy="354012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04916" y="5014210"/>
            <a:ext cx="8549371" cy="1585049"/>
          </a:xfrm>
          <a:prstGeom prst="rect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>
                <a:latin typeface="+mn-lt"/>
              </a:rPr>
              <a:t>2. 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Mechanizmy vytváření 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‚národní‘ paměti </a:t>
            </a:r>
            <a:r>
              <a:rPr lang="cs-CZ" sz="1600" b="1" dirty="0">
                <a:latin typeface="+mn-lt"/>
              </a:rPr>
              <a:t>(viz Nora</a:t>
            </a:r>
            <a:r>
              <a:rPr lang="cs-CZ" sz="1600" b="1" dirty="0" smtClean="0">
                <a:latin typeface="+mn-lt"/>
              </a:rPr>
              <a:t>):</a:t>
            </a:r>
          </a:p>
          <a:p>
            <a:r>
              <a:rPr lang="cs-CZ" sz="1400" b="1" dirty="0" smtClean="0">
                <a:latin typeface="+mn-lt"/>
              </a:rPr>
              <a:t>    - O co se opírá národní paměť v Česku/na Slovensku </a:t>
            </a:r>
            <a:endParaRPr lang="cs-CZ" sz="1400" b="1" dirty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    - Vyberte </a:t>
            </a:r>
            <a:r>
              <a:rPr lang="cs-CZ" sz="1400" b="1" dirty="0">
                <a:latin typeface="+mn-lt"/>
              </a:rPr>
              <a:t>si příklad ‚místa paměti‘ (osobnosti, události, geografického místa</a:t>
            </a:r>
            <a:r>
              <a:rPr lang="cs-CZ" sz="1400" b="1" dirty="0" smtClean="0">
                <a:latin typeface="+mn-lt"/>
              </a:rPr>
              <a:t>,</a:t>
            </a:r>
          </a:p>
          <a:p>
            <a:r>
              <a:rPr lang="cs-CZ" sz="1400" b="1" dirty="0" smtClean="0">
                <a:latin typeface="+mn-lt"/>
              </a:rPr>
              <a:t>      časového úseku, ideologie) z </a:t>
            </a:r>
            <a:r>
              <a:rPr lang="cs-CZ" sz="1400" b="1" dirty="0">
                <a:latin typeface="+mn-lt"/>
              </a:rPr>
              <a:t>česko-slovenských </a:t>
            </a:r>
            <a:r>
              <a:rPr lang="cs-CZ" sz="1400" b="1" dirty="0" smtClean="0">
                <a:latin typeface="+mn-lt"/>
              </a:rPr>
              <a:t>dějin</a:t>
            </a:r>
          </a:p>
          <a:p>
            <a:r>
              <a:rPr lang="cs-CZ" sz="1400" b="1" dirty="0" smtClean="0">
                <a:latin typeface="+mn-lt"/>
              </a:rPr>
              <a:t>    - S čím je propojen? Kdy vznikl? Je všeobecně akceptován? Jakými proměnami prošel? </a:t>
            </a:r>
            <a:endParaRPr lang="cs-CZ" sz="1600" b="1" dirty="0">
              <a:latin typeface="+mn-lt"/>
            </a:endParaRPr>
          </a:p>
          <a:p>
            <a:endParaRPr lang="cs-CZ" sz="900" b="1" dirty="0">
              <a:latin typeface="+mn-lt"/>
            </a:endParaRPr>
          </a:p>
          <a:p>
            <a:r>
              <a:rPr lang="cs-CZ" sz="1600" b="1" dirty="0" smtClean="0">
                <a:latin typeface="+mn-lt"/>
              </a:rPr>
              <a:t>Připravte </a:t>
            </a:r>
            <a:r>
              <a:rPr lang="cs-CZ" sz="1600" b="1" dirty="0">
                <a:latin typeface="+mn-lt"/>
              </a:rPr>
              <a:t>si </a:t>
            </a:r>
            <a:r>
              <a:rPr lang="cs-CZ" sz="1600" b="1" dirty="0" smtClean="0">
                <a:latin typeface="+mn-lt"/>
              </a:rPr>
              <a:t>k vašemu příkladu krátkou prezentaci </a:t>
            </a:r>
            <a:r>
              <a:rPr lang="cs-CZ" sz="1600" b="1" dirty="0">
                <a:latin typeface="+mn-lt"/>
              </a:rPr>
              <a:t>(3-5 min.)</a:t>
            </a:r>
          </a:p>
        </p:txBody>
      </p:sp>
    </p:spTree>
    <p:extLst>
      <p:ext uri="{BB962C8B-B14F-4D97-AF65-F5344CB8AC3E}">
        <p14:creationId xmlns:p14="http://schemas.microsoft.com/office/powerpoint/2010/main" val="20693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378" y="3059132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19.3.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304916" y="3800475"/>
            <a:ext cx="8549371" cy="11289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</a:t>
            </a:r>
            <a:r>
              <a:rPr lang="cs-CZ" sz="1800" b="1" dirty="0" err="1">
                <a:latin typeface="+mn-lt"/>
              </a:rPr>
              <a:t>Aleidy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Assmann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dirty="0" err="1">
                <a:latin typeface="+mn-lt"/>
              </a:rPr>
              <a:t>T</a:t>
            </a:r>
            <a:r>
              <a:rPr lang="cs-CZ" sz="1800" b="1" i="1" dirty="0" err="1">
                <a:latin typeface="+mn-lt"/>
              </a:rPr>
              <a:t>ransformations</a:t>
            </a:r>
            <a:r>
              <a:rPr lang="cs-CZ" sz="1800" b="1" i="1" dirty="0">
                <a:latin typeface="+mn-lt"/>
              </a:rPr>
              <a:t>…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</a:t>
            </a:r>
            <a:r>
              <a:rPr lang="cs-CZ" sz="1400" b="1" dirty="0" err="1">
                <a:latin typeface="+mn-lt"/>
              </a:rPr>
              <a:t>Aleida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Assmann</a:t>
            </a:r>
            <a:r>
              <a:rPr lang="cs-CZ" sz="1400" b="1" dirty="0">
                <a:latin typeface="+mn-lt"/>
              </a:rPr>
              <a:t>? </a:t>
            </a:r>
          </a:p>
          <a:p>
            <a:r>
              <a:rPr lang="cs-CZ" sz="1400" b="1" dirty="0">
                <a:latin typeface="+mn-lt"/>
              </a:rPr>
              <a:t>     - Které mezníky </a:t>
            </a:r>
            <a:r>
              <a:rPr lang="cs-CZ" sz="1400" b="1" dirty="0" smtClean="0">
                <a:latin typeface="+mn-lt"/>
              </a:rPr>
              <a:t>definuje v </a:t>
            </a:r>
            <a:r>
              <a:rPr lang="cs-CZ" sz="1400" b="1" dirty="0">
                <a:latin typeface="+mn-lt"/>
              </a:rPr>
              <a:t>dějinách diskurzu o kolektivní paměť?</a:t>
            </a: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Jak pro ní vypadá poměr mezi </a:t>
            </a:r>
            <a:r>
              <a:rPr lang="cs-CZ" sz="1400" b="1" dirty="0">
                <a:latin typeface="+mn-lt"/>
              </a:rPr>
              <a:t>identitou, pamětí a </a:t>
            </a:r>
            <a:r>
              <a:rPr lang="cs-CZ" sz="1400" b="1" dirty="0" smtClean="0">
                <a:latin typeface="+mn-lt"/>
              </a:rPr>
              <a:t>dějinami? </a:t>
            </a:r>
            <a:endParaRPr lang="cs-CZ" sz="1400" b="1" dirty="0">
              <a:latin typeface="+mn-lt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="" xmlns:a16="http://schemas.microsoft.com/office/drawing/2014/main" id="{3C29EDFF-FAE8-CB37-D898-08D2A0B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t="10165" r="24357" b="9043"/>
          <a:stretch/>
        </p:blipFill>
        <p:spPr>
          <a:xfrm>
            <a:off x="5800060" y="78396"/>
            <a:ext cx="3054228" cy="354012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04916" y="5014210"/>
            <a:ext cx="8549371" cy="1585049"/>
          </a:xfrm>
          <a:prstGeom prst="rect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>
                <a:latin typeface="+mn-lt"/>
              </a:rPr>
              <a:t>2. 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Mechanizmy vytváření 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‚národní‘ paměti </a:t>
            </a:r>
            <a:r>
              <a:rPr lang="cs-CZ" sz="1600" b="1" dirty="0">
                <a:latin typeface="+mn-lt"/>
              </a:rPr>
              <a:t>(viz Nora</a:t>
            </a:r>
            <a:r>
              <a:rPr lang="cs-CZ" sz="1600" b="1" dirty="0" smtClean="0">
                <a:latin typeface="+mn-lt"/>
              </a:rPr>
              <a:t>):</a:t>
            </a:r>
          </a:p>
          <a:p>
            <a:r>
              <a:rPr lang="cs-CZ" sz="1400" b="1" dirty="0" smtClean="0">
                <a:latin typeface="+mn-lt"/>
              </a:rPr>
              <a:t>    - O co se opírá národní paměť v Česku/na Slovensku </a:t>
            </a:r>
            <a:endParaRPr lang="cs-CZ" sz="1400" b="1" dirty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    - Vyberte </a:t>
            </a:r>
            <a:r>
              <a:rPr lang="cs-CZ" sz="1400" b="1" dirty="0">
                <a:latin typeface="+mn-lt"/>
              </a:rPr>
              <a:t>si příklad ‚místa paměti‘ (osobnosti, události, geografického místa</a:t>
            </a:r>
            <a:r>
              <a:rPr lang="cs-CZ" sz="1400" b="1" dirty="0" smtClean="0">
                <a:latin typeface="+mn-lt"/>
              </a:rPr>
              <a:t>,</a:t>
            </a:r>
          </a:p>
          <a:p>
            <a:r>
              <a:rPr lang="cs-CZ" sz="1400" b="1" dirty="0" smtClean="0">
                <a:latin typeface="+mn-lt"/>
              </a:rPr>
              <a:t>      časového úseku, ideologie) z </a:t>
            </a:r>
            <a:r>
              <a:rPr lang="cs-CZ" sz="1400" b="1" dirty="0">
                <a:latin typeface="+mn-lt"/>
              </a:rPr>
              <a:t>česko-slovenských </a:t>
            </a:r>
            <a:r>
              <a:rPr lang="cs-CZ" sz="1400" b="1" dirty="0" smtClean="0">
                <a:latin typeface="+mn-lt"/>
              </a:rPr>
              <a:t>dějin</a:t>
            </a:r>
          </a:p>
          <a:p>
            <a:r>
              <a:rPr lang="cs-CZ" sz="1400" b="1" dirty="0" smtClean="0">
                <a:latin typeface="+mn-lt"/>
              </a:rPr>
              <a:t>    - S čím je propojen? Kdy vznikl? Je všeobecně akceptován? Jakými proměnami prošel? </a:t>
            </a:r>
            <a:endParaRPr lang="cs-CZ" sz="1600" b="1" dirty="0">
              <a:latin typeface="+mn-lt"/>
            </a:endParaRPr>
          </a:p>
          <a:p>
            <a:endParaRPr lang="cs-CZ" sz="900" b="1" dirty="0">
              <a:latin typeface="+mn-lt"/>
            </a:endParaRPr>
          </a:p>
          <a:p>
            <a:r>
              <a:rPr lang="cs-CZ" sz="1600" b="1" dirty="0" smtClean="0">
                <a:latin typeface="+mn-lt"/>
              </a:rPr>
              <a:t>Připravte </a:t>
            </a:r>
            <a:r>
              <a:rPr lang="cs-CZ" sz="1600" b="1" dirty="0">
                <a:latin typeface="+mn-lt"/>
              </a:rPr>
              <a:t>si </a:t>
            </a:r>
            <a:r>
              <a:rPr lang="cs-CZ" sz="1600" b="1" dirty="0" smtClean="0">
                <a:latin typeface="+mn-lt"/>
              </a:rPr>
              <a:t>k vašemu příkladu krátkou prezentaci </a:t>
            </a:r>
            <a:r>
              <a:rPr lang="cs-CZ" sz="1600" b="1" dirty="0">
                <a:latin typeface="+mn-lt"/>
              </a:rPr>
              <a:t>(3-5 min.)</a:t>
            </a:r>
          </a:p>
        </p:txBody>
      </p:sp>
    </p:spTree>
    <p:extLst>
      <p:ext uri="{BB962C8B-B14F-4D97-AF65-F5344CB8AC3E}">
        <p14:creationId xmlns:p14="http://schemas.microsoft.com/office/powerpoint/2010/main" val="8916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élník 109">
            <a:extLst>
              <a:ext uri="{FF2B5EF4-FFF2-40B4-BE49-F238E27FC236}">
                <a16:creationId xmlns:a16="http://schemas.microsoft.com/office/drawing/2014/main" xmlns="" id="{9E8D51C1-3D1D-D391-8F6A-53395DF2FACD}"/>
              </a:ext>
            </a:extLst>
          </p:cNvPr>
          <p:cNvSpPr/>
          <p:nvPr/>
        </p:nvSpPr>
        <p:spPr bwMode="auto">
          <a:xfrm>
            <a:off x="3283968" y="2883098"/>
            <a:ext cx="5220135" cy="33212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Aleida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600" b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Assmann</a:t>
            </a:r>
            <a:endParaRPr kumimoji="0" lang="cs-CZ" sz="16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(*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1947)</a:t>
            </a:r>
            <a:endParaRPr kumimoji="0" lang="cs-CZ" sz="16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Německá Anglistka, </a:t>
            </a:r>
            <a:r>
              <a:rPr lang="cs-CZ" sz="1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Egiptoložka</a:t>
            </a: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Literární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a kulturní vědkyně</a:t>
            </a:r>
            <a:endParaRPr lang="cs-CZ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Studium a akademická kvalifikace v Heidelbergu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Manželka kulturního vědce Jana </a:t>
            </a:r>
            <a:r>
              <a:rPr lang="cs-CZ" sz="1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Assmanna</a:t>
            </a: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Specializace na kulturní paměť a zapomínání </a:t>
            </a:r>
            <a:endParaRPr lang="cs-CZ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nová definice pojmu ‚antisemitismus‘</a:t>
            </a:r>
            <a:endParaRPr lang="cs-CZ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040546" y="435480"/>
            <a:ext cx="2486844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FA8C1E39-DE12-BAF8-F289-90CF596A4135}"/>
              </a:ext>
            </a:extLst>
          </p:cNvPr>
          <p:cNvSpPr txBox="1"/>
          <p:nvPr/>
        </p:nvSpPr>
        <p:spPr>
          <a:xfrm>
            <a:off x="3402840" y="5001767"/>
            <a:ext cx="5457696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6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‚</a:t>
            </a:r>
            <a:r>
              <a:rPr lang="pl-PL" sz="1600" b="1" i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Vzpomínat znamená pracovat na </a:t>
            </a:r>
            <a:r>
              <a:rPr lang="pl-PL" sz="16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budoucnosti’</a:t>
            </a:r>
          </a:p>
          <a:p>
            <a:r>
              <a:rPr lang="pl-PL" sz="16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Kulturní pamět’ se vytváří kumulativně, ve vrstvách</a:t>
            </a:r>
          </a:p>
          <a:p>
            <a:r>
              <a:rPr lang="pl-PL" sz="16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Státy, kreré mají ‚pohyblivou minulost’ nemají stálou identitu (tj. třeba dnešní Putinovo Rusko)</a:t>
            </a:r>
            <a:endParaRPr lang="cs-CZ" sz="140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222248"/>
            <a:ext cx="2359152" cy="31455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6" y="4202239"/>
            <a:ext cx="2095500" cy="18002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14" y="198737"/>
            <a:ext cx="2125874" cy="30290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24" y="198737"/>
            <a:ext cx="1497329" cy="232917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91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élník 109">
            <a:extLst>
              <a:ext uri="{FF2B5EF4-FFF2-40B4-BE49-F238E27FC236}">
                <a16:creationId xmlns="" xmlns:a16="http://schemas.microsoft.com/office/drawing/2014/main" id="{9E8D51C1-3D1D-D391-8F6A-53395DF2FACD}"/>
              </a:ext>
            </a:extLst>
          </p:cNvPr>
          <p:cNvSpPr/>
          <p:nvPr/>
        </p:nvSpPr>
        <p:spPr bwMode="auto">
          <a:xfrm>
            <a:off x="2357059" y="1935962"/>
            <a:ext cx="6216417" cy="1047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kolektivní paměť není určená pro jedince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Opírá se sice o jeho vzpomínky, je ale propojená s (nadřazenou)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monumentalitou pamětních míst, ke kterým jednotlivec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vytváří vlastní vztah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="" xmlns:a16="http://schemas.microsoft.com/office/drawing/2014/main" id="{DA0215F3-0738-A0F9-5F39-824E54C619F4}"/>
              </a:ext>
            </a:extLst>
          </p:cNvPr>
          <p:cNvSpPr/>
          <p:nvPr/>
        </p:nvSpPr>
        <p:spPr bwMode="auto">
          <a:xfrm>
            <a:off x="2049690" y="286296"/>
            <a:ext cx="2723478" cy="597896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6110C8D8-12CB-018E-28B5-8B651130B297}"/>
              </a:ext>
            </a:extLst>
          </p:cNvPr>
          <p:cNvSpPr/>
          <p:nvPr/>
        </p:nvSpPr>
        <p:spPr bwMode="auto">
          <a:xfrm>
            <a:off x="2357060" y="3059853"/>
            <a:ext cx="6472553" cy="116467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Rozlišuje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ři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typy paměti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specifická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živočišné chování (pudy)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etnická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reprodukce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vzorců chování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 lidské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společnosti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umělá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reprodukce mechanických úkonů bez reflexe (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instinkty)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="" xmlns:a16="http://schemas.microsoft.com/office/drawing/2014/main" id="{E20FE13D-4193-22A9-7F7F-E9480E4197AA}"/>
              </a:ext>
            </a:extLst>
          </p:cNvPr>
          <p:cNvSpPr/>
          <p:nvPr/>
        </p:nvSpPr>
        <p:spPr bwMode="auto">
          <a:xfrm>
            <a:off x="476359" y="1690648"/>
            <a:ext cx="1880700" cy="861682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Émile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Durkheim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1858-1917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9B2E22BD-B0BB-AA68-6014-4E10187E50AA}"/>
              </a:ext>
            </a:extLst>
          </p:cNvPr>
          <p:cNvSpPr/>
          <p:nvPr/>
        </p:nvSpPr>
        <p:spPr bwMode="auto">
          <a:xfrm>
            <a:off x="2228401" y="4301161"/>
            <a:ext cx="6908582" cy="2025304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Většinou existuje několik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‚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olektivních pamětí‘ vedle sebe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Kolektivní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paměť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 závislá na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kulturním rámci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biologií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Při své socializaci,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přebírá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člověk vzorce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společenské ho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chování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myšlení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Individuální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paměť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 ovlivněná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různými kolektivními paměti;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závisí na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vzdělání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příslušnosti ke specifické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sociální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skupině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Kolektivní paměť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shoda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mezi individuální a různými kolektivními paměti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6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="" xmlns:a16="http://schemas.microsoft.com/office/drawing/2014/main" id="{BCCA22B5-2A21-B3F7-8DE9-0766158477DE}"/>
              </a:ext>
            </a:extLst>
          </p:cNvPr>
          <p:cNvSpPr/>
          <p:nvPr/>
        </p:nvSpPr>
        <p:spPr bwMode="auto">
          <a:xfrm>
            <a:off x="211183" y="4169428"/>
            <a:ext cx="2109300" cy="86798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Maurice </a:t>
            </a:r>
            <a:r>
              <a:rPr lang="cs-CZ" sz="1600" b="1" dirty="0" err="1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Halbwachs</a:t>
            </a:r>
            <a:endParaRPr lang="cs-CZ" sz="1600" b="1" dirty="0" smtClean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1877-1945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="" xmlns:a16="http://schemas.microsoft.com/office/drawing/2014/main" id="{0A6E725C-D944-7BDF-F320-C867475239CE}"/>
              </a:ext>
            </a:extLst>
          </p:cNvPr>
          <p:cNvSpPr/>
          <p:nvPr/>
        </p:nvSpPr>
        <p:spPr bwMode="auto">
          <a:xfrm>
            <a:off x="301756" y="2951068"/>
            <a:ext cx="2083601" cy="784496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André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Leroi-Gourhan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1911-1986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="" xmlns:a16="http://schemas.microsoft.com/office/drawing/2014/main" id="{95747888-D6CE-7641-9F1B-95D2A2F871E5}"/>
              </a:ext>
            </a:extLst>
          </p:cNvPr>
          <p:cNvSpPr/>
          <p:nvPr/>
        </p:nvSpPr>
        <p:spPr bwMode="auto">
          <a:xfrm>
            <a:off x="3319272" y="940079"/>
            <a:ext cx="3849624" cy="908897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Změna pohledu na</a:t>
            </a:r>
            <a:endParaRPr lang="cs-CZ" sz="1600" b="1" dirty="0" smtClean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ísta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paměti a historickou paměť</a:t>
            </a: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="" xmlns:a16="http://schemas.microsoft.com/office/drawing/2014/main" id="{DF3B6574-6A84-71FC-B002-441D0E2CB6F8}"/>
              </a:ext>
            </a:extLst>
          </p:cNvPr>
          <p:cNvSpPr/>
          <p:nvPr/>
        </p:nvSpPr>
        <p:spPr bwMode="auto">
          <a:xfrm>
            <a:off x="64008" y="1114546"/>
            <a:ext cx="2450592" cy="135720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 a </a:t>
            </a:r>
            <a:r>
              <a:rPr kumimoji="0" lang="cs-CZ" sz="16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Aleida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err="1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Assmannovi</a:t>
            </a:r>
            <a:endParaRPr lang="cs-CZ" sz="1600" b="1" dirty="0" smtClean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(1938-2024)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(*1947)</a:t>
            </a:r>
            <a:endParaRPr lang="cs-CZ" sz="1600" b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dirty="0" smtClean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="" xmlns:a16="http://schemas.microsoft.com/office/drawing/2014/main" id="{64AEF585-4748-6AEB-819B-F768C3284B3B}"/>
              </a:ext>
            </a:extLst>
          </p:cNvPr>
          <p:cNvSpPr/>
          <p:nvPr/>
        </p:nvSpPr>
        <p:spPr bwMode="auto">
          <a:xfrm>
            <a:off x="2120280" y="1922949"/>
            <a:ext cx="6936014" cy="866497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Kolektivní paměť je lokalizována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mimo individuální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paměť 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dlouho se taková paměť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udrží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jak je zorganizována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určeno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kulturou, </a:t>
            </a:r>
            <a:endParaRPr kumimoji="0" lang="cs-CZ" sz="1600" b="1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které vznikla</a:t>
            </a:r>
            <a:endParaRPr kumimoji="0" lang="cs-CZ" sz="16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="" xmlns:a16="http://schemas.microsoft.com/office/drawing/2014/main" id="{DA0215F3-0738-A0F9-5F39-824E54C619F4}"/>
              </a:ext>
            </a:extLst>
          </p:cNvPr>
          <p:cNvSpPr/>
          <p:nvPr/>
        </p:nvSpPr>
        <p:spPr bwMode="auto">
          <a:xfrm>
            <a:off x="2049690" y="286296"/>
            <a:ext cx="2723478" cy="597896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="" xmlns:a16="http://schemas.microsoft.com/office/drawing/2014/main" id="{95747888-D6CE-7641-9F1B-95D2A2F871E5}"/>
              </a:ext>
            </a:extLst>
          </p:cNvPr>
          <p:cNvSpPr/>
          <p:nvPr/>
        </p:nvSpPr>
        <p:spPr bwMode="auto">
          <a:xfrm>
            <a:off x="4498848" y="721957"/>
            <a:ext cx="3849624" cy="908897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Změna pohledu na</a:t>
            </a:r>
            <a:endParaRPr lang="cs-CZ" sz="1600" b="1" dirty="0" smtClean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ísta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paměti a historickou paměť</a:t>
            </a: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893382" y="2846265"/>
            <a:ext cx="7030302" cy="236988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Dají se rozlišit čtyři 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typy kolektivní paměti: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paměť mimetická: tj. společenské jednání, které přenášíme napodobováním zvyků a tradic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paměť věcí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(to co propojujeme s předměty/materialista)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paměť 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komunikativní: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předávaná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 skrze jazyk (</a:t>
            </a:r>
            <a:r>
              <a:rPr lang="cs-CZ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oralita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paměť 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kulturní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veřejné manifestace,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kterých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jsou uložené informace v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zakódované podobě =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symboly nebo obřady o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které se opírá skupinová </a:t>
            </a:r>
            <a:endParaRPr lang="cs-CZ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identita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65760" y="4959888"/>
            <a:ext cx="7737309" cy="18158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Problém plynoucí mezery</a:t>
            </a:r>
          </a:p>
          <a:p>
            <a:r>
              <a:rPr lang="cs-CZ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floating</a:t>
            </a:r>
            <a:r>
              <a:rPr lang="cs-CZ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gap)</a:t>
            </a:r>
          </a:p>
          <a:p>
            <a:endParaRPr lang="cs-CZ" sz="1600" b="1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 </a:t>
            </a:r>
            <a:r>
              <a:rPr lang="cs-CZ" sz="1600" b="1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Vansina</a:t>
            </a: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čím dál je nějaká událost </a:t>
            </a:r>
            <a:r>
              <a:rPr lang="cs-CZ" sz="16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dějinách vzdálená, tím méně o ní víme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Ústní tradice s ztrácí po třech až čtyřech generacích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800 až 100 letech vzniká mezera, ve které se rodí mýty, </a:t>
            </a:r>
            <a:r>
              <a:rPr lang="cs-CZ" sz="16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oficiální </a:t>
            </a: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historické tradice, monumenty</a:t>
            </a:r>
          </a:p>
        </p:txBody>
      </p:sp>
    </p:spTree>
    <p:extLst>
      <p:ext uri="{BB962C8B-B14F-4D97-AF65-F5344CB8AC3E}">
        <p14:creationId xmlns:p14="http://schemas.microsoft.com/office/powerpoint/2010/main" val="41812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183</TotalTime>
  <Words>1353</Words>
  <Application>Microsoft Office PowerPoint</Application>
  <PresentationFormat>Předvádění na obrazovce (4:3)</PresentationFormat>
  <Paragraphs>177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Prezentace_MU_CZ</vt:lpstr>
      <vt:lpstr>Objekt prostředí balíčkovače</vt:lpstr>
      <vt:lpstr>Metodika XI.  Pamětní místa lieux de mémoire  kulturní paměť: ten zatracený propletenec mezi dějinami a pamětí     </vt:lpstr>
      <vt:lpstr>     </vt:lpstr>
      <vt:lpstr>Prezentace aplikace PowerPoint</vt:lpstr>
      <vt:lpstr>Prezentace aplikace PowerPoint</vt:lpstr>
      <vt:lpstr>Úkoly 19.3.</vt:lpstr>
      <vt:lpstr>Úkoly 19.3.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19.3.</vt:lpstr>
      <vt:lpstr>Prezentace aplikace PowerPoint</vt:lpstr>
      <vt:lpstr>Úkoly 26.3.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187</cp:revision>
  <cp:lastPrinted>2019-09-24T07:27:02Z</cp:lastPrinted>
  <dcterms:created xsi:type="dcterms:W3CDTF">2015-11-23T07:04:47Z</dcterms:created>
  <dcterms:modified xsi:type="dcterms:W3CDTF">2024-03-18T11:56:24Z</dcterms:modified>
</cp:coreProperties>
</file>