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6"/>
  </p:notesMasterIdLst>
  <p:sldIdLst>
    <p:sldId id="702" r:id="rId2"/>
    <p:sldId id="703" r:id="rId3"/>
    <p:sldId id="704" r:id="rId4"/>
    <p:sldId id="705" r:id="rId5"/>
    <p:sldId id="300" r:id="rId6"/>
    <p:sldId id="706" r:id="rId7"/>
    <p:sldId id="304" r:id="rId8"/>
    <p:sldId id="707" r:id="rId9"/>
    <p:sldId id="306" r:id="rId10"/>
    <p:sldId id="709" r:id="rId11"/>
    <p:sldId id="710" r:id="rId12"/>
    <p:sldId id="712" r:id="rId13"/>
    <p:sldId id="713" r:id="rId14"/>
    <p:sldId id="70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C2FB3-DCBD-4906-8B64-06BF415C758C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AB058-D010-4D0E-9CFB-925612FCF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914D432-9D0D-41EA-BD35-AF9264D3F2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CFCBF22-4428-48EE-855B-CF01ABC24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7BCF054-B510-4C0D-9A82-AE0069FDCD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72D79EE-27F0-4483-A42D-D11B9D7E9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6FCFF53-A527-4E8C-AC41-409EA758D4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F4B6F95-35E0-45CD-BE98-F9444200C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43A6C30-F87E-40BE-B822-48F8A18C0F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BBF483E-8A81-4B48-A235-A17CAE1F6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350F39D-67F0-42F8-A383-07556B4F0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1B9240C-F83E-4558-9172-E1F942505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F734FDB3-F2C1-4DCC-B559-E8E4B080CF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29A94E18-D274-4CAE-8A24-BFD20372C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E1C5647-E3B5-4A1D-8260-9D38F25131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B83482-5999-4275-A21E-BA06A543AC77}" type="slidenum">
              <a:rPr lang="en-US" altLang="cs-CZ" sz="12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cs-CZ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5700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9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6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174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5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4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5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0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4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8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ey.com/college/nummikoski/0470646322/videos/ch_06_interview/troika_06_interview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ley.com/college/nummikoski/0470646322/videos/ch_06_universitet/troika_06_universite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CDF5D3-7220-42A0-9D37-ECF3BF28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510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BC717F-58B3-4A4E-BC3B-1B11323AD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105400"/>
            <a:ext cx="10835640" cy="17526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ED5333-260F-4997-A858-B1FE93EF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32189"/>
            <a:ext cx="10156435" cy="1076324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85000"/>
              </a:lnSpc>
            </a:pPr>
            <a:r>
              <a:rPr lang="en-US" sz="4000" dirty="0">
                <a:solidFill>
                  <a:srgbClr val="FFFFFF"/>
                </a:solidFill>
              </a:rPr>
              <a:t>PART 4: TALKING ABOUT WORK AND STUDY SCHEDULES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E75710-64C5-4CA8-8A7C-82EE4125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Zaškrtnutí">
            <a:extLst>
              <a:ext uri="{FF2B5EF4-FFF2-40B4-BE49-F238E27FC236}">
                <a16:creationId xmlns:a16="http://schemas.microsoft.com/office/drawing/2014/main" id="{D474DE37-7BC8-4616-B596-E41F0982B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2021" y="640081"/>
            <a:ext cx="3825240" cy="382524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435050B1-74E1-4A81-923D-0F5971A3B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68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D9B32-01E0-48A8-A139-E64FBD5C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B73C09-ACC6-4E46-BC35-D3D2B68A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 that it is one day later. Answer the questions in the negative according to the model.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	Сегодня суббота?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Нет, сегодня воскресенье.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(+ 1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вторник?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четверг?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понедельник?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пятница?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воскресенье?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31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3C8DD5-154A-4B57-9B93-3E2909BE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5F906E-43C9-46BA-AEFB-7908CA0F2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according to the following model.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	Сегодня суббота?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Нет, сегодня пятница.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(-1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понедельник?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среда?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пятница?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воскресенье?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вторник?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суббота?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439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69C3A-446B-4143-8346-7F3F85716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</a:t>
            </a:r>
            <a:r>
              <a:rPr lang="cs-CZ" dirty="0"/>
              <a:t>3</a:t>
            </a:r>
            <a:r>
              <a:rPr lang="en-GB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26CCF-90CB-421D-8BEA-D279DA11A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Утром, днём или вечером?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in the negative, saying that the people work one shift earlier.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62865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Саша работает в субботу днём?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62865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Нет, он работает в субботу утром.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62865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Саша работает в субботу утром?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62865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Нет, он работает в пятницу вечером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Дима работает в понедельник утром?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 работаешь в четверг вечером?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Алла работает во вторник утром?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Нина работает в среду днём?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Митя работает в субботу утром?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Наташа работает в воскресенье днём?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286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5A69B-E74C-4F09-99C8-A2C74043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HW</a:t>
            </a:r>
            <a:r>
              <a:rPr lang="en-US" sz="4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the following questions in complete sentences. Elaborate where necessary.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912F28-2B69-4D9F-AF16-CEF4E6BBF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Какой сегодня день?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ваше имя?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Моё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имя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(my first name)...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ваша фамилия?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Какой у вас адрес?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Мой адрес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каком университете вы учитесь?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хороший университет?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большой или маленький университет?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дорогой университет?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работаете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(Say that you do.)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вы работаете?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работаете каждый день?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часов в неделю вы работаете?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ваш отец по профессии?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он работает?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618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>
            <a:extLst>
              <a:ext uri="{FF2B5EF4-FFF2-40B4-BE49-F238E27FC236}">
                <a16:creationId xmlns:a16="http://schemas.microsoft.com/office/drawing/2014/main" id="{53CC843B-D5D6-4441-A3EC-EFC9E5438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8" y="584200"/>
            <a:ext cx="70294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3200"/>
              <a:t>Interview Video</a:t>
            </a:r>
            <a:r>
              <a:rPr lang="ru-RU" altLang="cs-CZ" sz="3200"/>
              <a:t>: Где вы работаете?</a:t>
            </a:r>
            <a:endParaRPr lang="en-US" altLang="cs-CZ" sz="3200"/>
          </a:p>
          <a:p>
            <a:pPr algn="ctr" eaLnBrk="1" hangingPunct="1"/>
            <a:r>
              <a:rPr lang="en-US" altLang="cs-CZ"/>
              <a:t> 	        (</a:t>
            </a:r>
            <a:r>
              <a:rPr lang="en-US" altLang="cs-CZ" i="1"/>
              <a:t>Where do you work?</a:t>
            </a:r>
            <a:r>
              <a:rPr lang="en-US" altLang="cs-CZ"/>
              <a:t>)</a:t>
            </a:r>
          </a:p>
        </p:txBody>
      </p:sp>
      <p:sp>
        <p:nvSpPr>
          <p:cNvPr id="18435" name="Text Box 10">
            <a:extLst>
              <a:ext uri="{FF2B5EF4-FFF2-40B4-BE49-F238E27FC236}">
                <a16:creationId xmlns:a16="http://schemas.microsoft.com/office/drawing/2014/main" id="{EBC788B5-166B-4F36-BC19-36ECC13906B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1523762" y="0"/>
            <a:ext cx="738664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3600">
                <a:solidFill>
                  <a:schemeClr val="bg1"/>
                </a:solidFill>
                <a:ea typeface="MS PGothic" panose="020B0600070205080204" pitchFamily="34" charset="-128"/>
              </a:rPr>
              <a:t>Video</a:t>
            </a:r>
            <a:r>
              <a:rPr lang="az-Cyrl-AZ" altLang="cs-CZ" sz="3600">
                <a:solidFill>
                  <a:schemeClr val="bg1"/>
                </a:solidFill>
                <a:ea typeface="MS PGothic" panose="020B0600070205080204" pitchFamily="34" charset="-128"/>
              </a:rPr>
              <a:t> </a:t>
            </a:r>
            <a:r>
              <a:rPr lang="en-US" altLang="cs-CZ" sz="1400">
                <a:solidFill>
                  <a:srgbClr val="F2F2F2"/>
                </a:solidFill>
                <a:ea typeface="MS PGothic" panose="020B0600070205080204" pitchFamily="34" charset="-128"/>
              </a:rPr>
              <a:t>●</a:t>
            </a:r>
            <a:r>
              <a:rPr lang="en-US" altLang="cs-CZ" sz="3600">
                <a:solidFill>
                  <a:srgbClr val="F2F2F2"/>
                </a:solidFill>
                <a:ea typeface="MS PGothic" panose="020B0600070205080204" pitchFamily="34" charset="-128"/>
              </a:rPr>
              <a:t> </a:t>
            </a:r>
            <a:r>
              <a:rPr lang="az-Cyrl-AZ" altLang="cs-CZ" sz="3600">
                <a:solidFill>
                  <a:schemeClr val="bg1"/>
                </a:solidFill>
                <a:ea typeface="MS PGothic" panose="020B0600070205080204" pitchFamily="34" charset="-128"/>
              </a:rPr>
              <a:t>Видео</a:t>
            </a:r>
            <a:endParaRPr lang="en-US" altLang="cs-CZ" sz="360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4CDF8D2D-1B3A-478A-BD3C-FD13EF3D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4" y="1752600"/>
            <a:ext cx="4300537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prstShdw prst="shdw17" dist="38100" dir="2700000">
              <a:schemeClr val="accent1">
                <a:lumMod val="75000"/>
              </a:schemeClr>
            </a:prst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chemeClr val="bg1"/>
                </a:solidFill>
                <a:latin typeface="Arial" charset="0"/>
                <a:hlinkClick r:id="rId3"/>
              </a:rPr>
              <a:t>Click here to see the video.</a:t>
            </a:r>
            <a:endParaRPr lang="en-US" sz="20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9" name="Text Box 3">
            <a:extLst>
              <a:ext uri="{FF2B5EF4-FFF2-40B4-BE49-F238E27FC236}">
                <a16:creationId xmlns:a16="http://schemas.microsoft.com/office/drawing/2014/main" id="{1460F6E8-F268-4997-8C84-C5A4803EE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941638"/>
            <a:ext cx="78486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3200"/>
              <a:t>Cultural Video</a:t>
            </a:r>
            <a:r>
              <a:rPr lang="ru-RU" altLang="cs-CZ" sz="3200"/>
              <a:t>: </a:t>
            </a:r>
            <a:r>
              <a:rPr lang="az-Cyrl-AZ" altLang="cs-CZ" sz="3200"/>
              <a:t>Московский </a:t>
            </a:r>
            <a:r>
              <a:rPr lang="en-US" altLang="cs-CZ" sz="3200"/>
              <a:t>	  	   	</a:t>
            </a:r>
            <a:r>
              <a:rPr lang="az-Cyrl-AZ" altLang="cs-CZ" sz="3200"/>
              <a:t>государственный университет – МГУ</a:t>
            </a:r>
            <a:endParaRPr lang="en-US" altLang="cs-CZ" sz="3200"/>
          </a:p>
          <a:p>
            <a:pPr algn="ctr" eaLnBrk="1" hangingPunct="1"/>
            <a:r>
              <a:rPr lang="en-US" altLang="cs-CZ"/>
              <a:t>  	          (</a:t>
            </a:r>
            <a:r>
              <a:rPr lang="en-US" altLang="cs-CZ" i="1"/>
              <a:t>Moscow State University, MGU</a:t>
            </a:r>
            <a:r>
              <a:rPr lang="en-US" altLang="cs-CZ"/>
              <a:t>) </a:t>
            </a:r>
          </a:p>
          <a:p>
            <a:pPr eaLnBrk="1" hangingPunct="1"/>
            <a:endParaRPr lang="en-US" altLang="cs-CZ" sz="360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0517958B-FF4A-4F24-A5DE-A5DFB8B69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572000"/>
            <a:ext cx="4249738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prstShdw prst="shdw17" dist="38100" dir="2700000">
              <a:schemeClr val="accent1">
                <a:lumMod val="75000"/>
              </a:schemeClr>
            </a:prst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hlinkClick r:id="rId4"/>
              </a:rPr>
              <a:t>Click here to see the video.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3" name="Text Box 9">
            <a:extLst>
              <a:ext uri="{FF2B5EF4-FFF2-40B4-BE49-F238E27FC236}">
                <a16:creationId xmlns:a16="http://schemas.microsoft.com/office/drawing/2014/main" id="{4F251BD3-B917-4FFB-AC27-0C9A3ABCA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6096001"/>
            <a:ext cx="329288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chemeClr val="bg1"/>
                </a:solidFill>
              </a:rPr>
              <a:t>Note: Internet connection required to view videos </a:t>
            </a:r>
          </a:p>
          <a:p>
            <a:pPr eaLnBrk="1" hangingPunct="1"/>
            <a:r>
              <a:rPr lang="en-US" altLang="cs-CZ" sz="1200">
                <a:solidFill>
                  <a:schemeClr val="bg1"/>
                </a:solidFill>
              </a:rPr>
              <a:t>via video link button.</a:t>
            </a:r>
          </a:p>
        </p:txBody>
      </p:sp>
      <p:sp>
        <p:nvSpPr>
          <p:cNvPr id="10" name="Text Box 105">
            <a:extLst>
              <a:ext uri="{FF2B5EF4-FFF2-40B4-BE49-F238E27FC236}">
                <a16:creationId xmlns:a16="http://schemas.microsoft.com/office/drawing/2014/main" id="{CF066D68-DC10-40E2-88D3-7494E377D4B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>
                <a:latin typeface="+mj-lt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>
            <a:extLst>
              <a:ext uri="{FF2B5EF4-FFF2-40B4-BE49-F238E27FC236}">
                <a16:creationId xmlns:a16="http://schemas.microsoft.com/office/drawing/2014/main" id="{5C4C3F38-EB4E-47A6-A848-43A1E790E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AF4978-1F9D-498C-9B33-C5E84C746C39}" type="slidenum">
              <a:rPr lang="en-US" altLang="cs-CZ" sz="1400"/>
              <a:pPr eaLnBrk="1" hangingPunct="1"/>
              <a:t>2</a:t>
            </a:fld>
            <a:endParaRPr lang="en-US" altLang="cs-CZ" sz="1400"/>
          </a:p>
        </p:txBody>
      </p:sp>
      <p:graphicFrame>
        <p:nvGraphicFramePr>
          <p:cNvPr id="3168" name="Group 96">
            <a:extLst>
              <a:ext uri="{FF2B5EF4-FFF2-40B4-BE49-F238E27FC236}">
                <a16:creationId xmlns:a16="http://schemas.microsoft.com/office/drawing/2014/main" id="{3FB0E435-170C-4F38-8119-E70ABB342884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609600"/>
          <a:ext cx="8458200" cy="838200"/>
        </p:xfrm>
        <a:graphic>
          <a:graphicData uri="http://schemas.openxmlformats.org/drawingml/2006/table">
            <a:tbl>
              <a:tblPr/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Как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й сег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дня день?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Сег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дня понед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льник.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67" name="Group 95">
            <a:extLst>
              <a:ext uri="{FF2B5EF4-FFF2-40B4-BE49-F238E27FC236}">
                <a16:creationId xmlns:a16="http://schemas.microsoft.com/office/drawing/2014/main" id="{5290DC00-626C-49B0-9D58-1C24FBDE6EB4}"/>
              </a:ext>
            </a:extLst>
          </p:cNvPr>
          <p:cNvGraphicFramePr>
            <a:graphicFrameLocks noGrp="1"/>
          </p:cNvGraphicFramePr>
          <p:nvPr/>
        </p:nvGraphicFramePr>
        <p:xfrm>
          <a:off x="2895600" y="1905000"/>
          <a:ext cx="5867400" cy="3998960"/>
        </p:xfrm>
        <a:graphic>
          <a:graphicData uri="http://schemas.openxmlformats.org/drawingml/2006/table">
            <a:tbl>
              <a:tblPr/>
              <a:tblGrid>
                <a:gridCol w="2455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986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АПР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se Russ" pitchFamily="18" charset="0"/>
                        </a:rPr>
                        <a:t>Е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ЛЬ 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понед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льник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8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22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29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вт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рник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9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16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23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30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сред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3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10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17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24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четв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рг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4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11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18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п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я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тница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5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12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19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26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субб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та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6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13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20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27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воскрес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нье</a:t>
                      </a:r>
                    </a:p>
                  </a:txBody>
                  <a:tcPr marL="36576" marR="36576" marT="36575" marB="36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7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14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21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28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36576" marR="36576" marT="36575" marB="36575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105">
            <a:extLst>
              <a:ext uri="{FF2B5EF4-FFF2-40B4-BE49-F238E27FC236}">
                <a16:creationId xmlns:a16="http://schemas.microsoft.com/office/drawing/2014/main" id="{8EF2F1EE-58DA-4D93-B1A3-32E4EFE518B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>
                <a:latin typeface="+mj-lt"/>
              </a:rPr>
              <a:t>Copyright © 2012 by John Wiley &amp; Sons, Inc.</a:t>
            </a:r>
          </a:p>
        </p:txBody>
      </p:sp>
      <p:sp>
        <p:nvSpPr>
          <p:cNvPr id="3074" name="Control 4">
            <a:extLst>
              <a:ext uri="{FF2B5EF4-FFF2-40B4-BE49-F238E27FC236}">
                <a16:creationId xmlns:a16="http://schemas.microsoft.com/office/drawing/2014/main" id="{2CA17897-5161-46D0-8E69-94459732CB66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819400" y="1447800"/>
            <a:ext cx="3371850" cy="1143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3075" name="Control 5">
            <a:extLst>
              <a:ext uri="{FF2B5EF4-FFF2-40B4-BE49-F238E27FC236}">
                <a16:creationId xmlns:a16="http://schemas.microsoft.com/office/drawing/2014/main" id="{C9F50F75-0794-4C96-A337-F40275D356C6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781300" y="2000250"/>
            <a:ext cx="2457450" cy="19637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20C9340F-B7B2-4611-83BA-F4EFAD74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12A4A02-4DB3-4572-8BC2-DB8A6362564E}" type="slidenum">
              <a:rPr lang="en-US" altLang="cs-CZ" sz="1400"/>
              <a:pPr eaLnBrk="1" hangingPunct="1"/>
              <a:t>3</a:t>
            </a:fld>
            <a:endParaRPr lang="en-US" altLang="cs-CZ" sz="1400"/>
          </a:p>
        </p:txBody>
      </p:sp>
      <p:graphicFrame>
        <p:nvGraphicFramePr>
          <p:cNvPr id="4134" name="Group 38">
            <a:extLst>
              <a:ext uri="{FF2B5EF4-FFF2-40B4-BE49-F238E27FC236}">
                <a16:creationId xmlns:a16="http://schemas.microsoft.com/office/drawing/2014/main" id="{1B7C7B76-5D4B-4D02-909B-338E701F3625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1295400"/>
          <a:ext cx="8153400" cy="3486896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Когд</a:t>
                      </a:r>
                      <a:r>
                        <a:rPr kumimoji="0" lang="ru-RU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  вы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  раб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таете?</a:t>
                      </a:r>
                    </a:p>
                  </a:txBody>
                  <a:tcPr marL="36576" marR="36576" marT="36568" marB="36568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Я раб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таю</a:t>
                      </a:r>
                    </a:p>
                  </a:txBody>
                  <a:tcPr marL="36576" marR="36576" marT="36568" marB="36568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понед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льник.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во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вт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рник.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ср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д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у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четв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рг.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п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я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тниц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у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субб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у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воскрес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нье.</a:t>
                      </a:r>
                    </a:p>
                  </a:txBody>
                  <a:tcPr marL="36576" marR="36576" marT="36568" marB="36568" horzOverflow="overflow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 Box 105">
            <a:extLst>
              <a:ext uri="{FF2B5EF4-FFF2-40B4-BE49-F238E27FC236}">
                <a16:creationId xmlns:a16="http://schemas.microsoft.com/office/drawing/2014/main" id="{4AE361A7-42F3-4833-AEC9-94176B3561D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>
                <a:latin typeface="+mj-lt"/>
              </a:rPr>
              <a:t>Copyright © 2012 by John Wiley &amp; Sons, Inc.</a:t>
            </a:r>
          </a:p>
        </p:txBody>
      </p:sp>
      <p:sp>
        <p:nvSpPr>
          <p:cNvPr id="4098" name="Control 1">
            <a:extLst>
              <a:ext uri="{FF2B5EF4-FFF2-40B4-BE49-F238E27FC236}">
                <a16:creationId xmlns:a16="http://schemas.microsoft.com/office/drawing/2014/main" id="{7E79EB89-4382-41E8-A7BB-64547529A6D1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781301" y="4000501"/>
            <a:ext cx="3514725" cy="13827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3">
            <a:extLst>
              <a:ext uri="{FF2B5EF4-FFF2-40B4-BE49-F238E27FC236}">
                <a16:creationId xmlns:a16="http://schemas.microsoft.com/office/drawing/2014/main" id="{C17C0EA8-4319-4DEB-80B7-C66B8A38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E261200-A12E-48EC-A5F5-6241CDC6C557}" type="slidenum">
              <a:rPr lang="en-US" altLang="cs-CZ" sz="1400"/>
              <a:pPr eaLnBrk="1" hangingPunct="1"/>
              <a:t>4</a:t>
            </a:fld>
            <a:endParaRPr lang="en-US" altLang="cs-CZ" sz="1400"/>
          </a:p>
        </p:txBody>
      </p:sp>
      <p:grpSp>
        <p:nvGrpSpPr>
          <p:cNvPr id="5124" name="Group 1">
            <a:extLst>
              <a:ext uri="{FF2B5EF4-FFF2-40B4-BE49-F238E27FC236}">
                <a16:creationId xmlns:a16="http://schemas.microsoft.com/office/drawing/2014/main" id="{DCE56FEF-1B65-4BFF-8BE0-7A4E91E9CD7B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609600"/>
            <a:ext cx="5410200" cy="3276600"/>
            <a:chOff x="107556300" y="110928150"/>
            <a:chExt cx="2286000" cy="1543050"/>
          </a:xfrm>
        </p:grpSpPr>
        <p:pic>
          <p:nvPicPr>
            <p:cNvPr id="5134" name="Picture 2" descr="utro, den">
              <a:extLst>
                <a:ext uri="{FF2B5EF4-FFF2-40B4-BE49-F238E27FC236}">
                  <a16:creationId xmlns:a16="http://schemas.microsoft.com/office/drawing/2014/main" id="{352DCD3E-2245-4509-B0D4-FC16E06971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56300" y="110928150"/>
              <a:ext cx="2286000" cy="1375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5" name="Text Box 3">
              <a:extLst>
                <a:ext uri="{FF2B5EF4-FFF2-40B4-BE49-F238E27FC236}">
                  <a16:creationId xmlns:a16="http://schemas.microsoft.com/office/drawing/2014/main" id="{7D954987-5CEE-4BF0-A236-9A998F3779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785034" y="111499318"/>
              <a:ext cx="514484" cy="228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altLang="cs-CZ" sz="3200" b="1">
                  <a:solidFill>
                    <a:srgbClr val="FF0000"/>
                  </a:solidFill>
                </a:rPr>
                <a:t>у</a:t>
              </a:r>
              <a:r>
                <a:rPr lang="ru-RU" altLang="cs-CZ" sz="3200" b="1">
                  <a:solidFill>
                    <a:srgbClr val="000000"/>
                  </a:solidFill>
                </a:rPr>
                <a:t>тром</a:t>
              </a:r>
              <a:endParaRPr lang="en-US" altLang="cs-CZ" sz="3200"/>
            </a:p>
          </p:txBody>
        </p:sp>
        <p:sp>
          <p:nvSpPr>
            <p:cNvPr id="5136" name="Text Box 4">
              <a:extLst>
                <a:ext uri="{FF2B5EF4-FFF2-40B4-BE49-F238E27FC236}">
                  <a16:creationId xmlns:a16="http://schemas.microsoft.com/office/drawing/2014/main" id="{C62CB9C2-3A2C-47F0-99F6-9BCA00B58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99082" y="112242434"/>
              <a:ext cx="614430" cy="228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altLang="cs-CZ" sz="3200" b="1">
                  <a:solidFill>
                    <a:srgbClr val="000000"/>
                  </a:solidFill>
                </a:rPr>
                <a:t>н</a:t>
              </a:r>
              <a:r>
                <a:rPr lang="ru-RU" altLang="cs-CZ" sz="3200" b="1">
                  <a:solidFill>
                    <a:srgbClr val="FF0000"/>
                  </a:solidFill>
                </a:rPr>
                <a:t>о</a:t>
              </a:r>
              <a:r>
                <a:rPr lang="ru-RU" altLang="cs-CZ" sz="3200" b="1">
                  <a:solidFill>
                    <a:srgbClr val="000000"/>
                  </a:solidFill>
                </a:rPr>
                <a:t>чью</a:t>
              </a:r>
              <a:endParaRPr lang="en-US" altLang="cs-CZ" sz="3200"/>
            </a:p>
          </p:txBody>
        </p:sp>
        <p:sp>
          <p:nvSpPr>
            <p:cNvPr id="5137" name="Text Box 5">
              <a:extLst>
                <a:ext uri="{FF2B5EF4-FFF2-40B4-BE49-F238E27FC236}">
                  <a16:creationId xmlns:a16="http://schemas.microsoft.com/office/drawing/2014/main" id="{1FDBF4F2-38A4-4271-8DDD-A2F0E3598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685089" y="112242434"/>
              <a:ext cx="671446" cy="228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altLang="cs-CZ" sz="3200" b="1">
                  <a:solidFill>
                    <a:srgbClr val="000000"/>
                  </a:solidFill>
                </a:rPr>
                <a:t>в</a:t>
              </a:r>
              <a:r>
                <a:rPr lang="ru-RU" altLang="cs-CZ" sz="3200" b="1">
                  <a:solidFill>
                    <a:srgbClr val="FF0000"/>
                  </a:solidFill>
                </a:rPr>
                <a:t>е</a:t>
              </a:r>
              <a:r>
                <a:rPr lang="ru-RU" altLang="cs-CZ" sz="3200" b="1">
                  <a:solidFill>
                    <a:srgbClr val="000000"/>
                  </a:solidFill>
                </a:rPr>
                <a:t>чером</a:t>
              </a:r>
              <a:endParaRPr lang="en-US" altLang="cs-CZ" sz="3200"/>
            </a:p>
          </p:txBody>
        </p:sp>
        <p:sp>
          <p:nvSpPr>
            <p:cNvPr id="5138" name="Text Box 6">
              <a:extLst>
                <a:ext uri="{FF2B5EF4-FFF2-40B4-BE49-F238E27FC236}">
                  <a16:creationId xmlns:a16="http://schemas.microsoft.com/office/drawing/2014/main" id="{BD4C91B8-01B6-4540-A99B-A53E021B5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642150" y="11149965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altLang="cs-CZ" sz="3200" b="1">
                  <a:solidFill>
                    <a:srgbClr val="000000"/>
                  </a:solidFill>
                </a:rPr>
                <a:t>днём</a:t>
              </a:r>
              <a:endParaRPr lang="en-US" altLang="cs-CZ" sz="3200"/>
            </a:p>
          </p:txBody>
        </p:sp>
      </p:grpSp>
      <p:graphicFrame>
        <p:nvGraphicFramePr>
          <p:cNvPr id="5139" name="Group 19">
            <a:extLst>
              <a:ext uri="{FF2B5EF4-FFF2-40B4-BE49-F238E27FC236}">
                <a16:creationId xmlns:a16="http://schemas.microsoft.com/office/drawing/2014/main" id="{6918F641-8E58-4F5C-93BD-F7BA4B8295E0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4724400"/>
          <a:ext cx="8610600" cy="53340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Вы раб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таете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к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ждый день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?</a:t>
                      </a: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Нет, т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лько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в п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я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тницу в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чером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.</a:t>
                      </a: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 Box 105">
            <a:extLst>
              <a:ext uri="{FF2B5EF4-FFF2-40B4-BE49-F238E27FC236}">
                <a16:creationId xmlns:a16="http://schemas.microsoft.com/office/drawing/2014/main" id="{35CFDAAC-AAB5-4815-9812-F748D331A88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>
                <a:latin typeface="+mj-lt"/>
              </a:rPr>
              <a:t>Copyright © 2012 by John Wiley &amp; Sons, Inc.</a:t>
            </a:r>
          </a:p>
        </p:txBody>
      </p:sp>
      <p:sp>
        <p:nvSpPr>
          <p:cNvPr id="5122" name="Control 7">
            <a:extLst>
              <a:ext uri="{FF2B5EF4-FFF2-40B4-BE49-F238E27FC236}">
                <a16:creationId xmlns:a16="http://schemas.microsoft.com/office/drawing/2014/main" id="{6B6F670E-469C-440B-A781-03DFEA719BBF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781300" y="7486650"/>
            <a:ext cx="4572000" cy="285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E5AA2-B239-4A76-904F-5DDE54136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244" y="200689"/>
            <a:ext cx="10713156" cy="341359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/>
              <a:t>Time Expressions: Days of the Week (180) </a:t>
            </a:r>
            <a:endParaRPr lang="cs-CZ" sz="28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B3D38BC-5DA8-43BD-8FB2-45AF8D9E00E6}"/>
              </a:ext>
            </a:extLst>
          </p:cNvPr>
          <p:cNvSpPr txBox="1"/>
          <p:nvPr/>
        </p:nvSpPr>
        <p:spPr>
          <a:xfrm>
            <a:off x="1315155" y="574316"/>
            <a:ext cx="9561689" cy="60016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We use the preposition </a:t>
            </a:r>
            <a:r>
              <a:rPr lang="ru-RU" sz="1600" b="1" dirty="0"/>
              <a:t>в</a:t>
            </a:r>
            <a:r>
              <a:rPr lang="en-GB" sz="1600" b="1" dirty="0"/>
              <a:t> </a:t>
            </a:r>
            <a:r>
              <a:rPr lang="en-GB" sz="1600" dirty="0"/>
              <a:t>and the </a:t>
            </a:r>
            <a:r>
              <a:rPr lang="en-GB" sz="1600" i="1" dirty="0"/>
              <a:t>accusative case </a:t>
            </a:r>
            <a:r>
              <a:rPr lang="en-GB" sz="1600" dirty="0"/>
              <a:t>(Chapter 7) to say </a:t>
            </a:r>
            <a:r>
              <a:rPr lang="en-GB" sz="1600" i="1" dirty="0"/>
              <a:t>on Monday, on Tuesday …</a:t>
            </a:r>
          </a:p>
          <a:p>
            <a:endParaRPr lang="en-GB" sz="1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Words ending </a:t>
            </a:r>
            <a:r>
              <a:rPr lang="en-GB" sz="1600" b="1" dirty="0">
                <a:solidFill>
                  <a:srgbClr val="C00000"/>
                </a:solidFill>
              </a:rPr>
              <a:t>in </a:t>
            </a:r>
            <a:r>
              <a:rPr lang="cs-CZ" sz="1600" b="1" dirty="0">
                <a:solidFill>
                  <a:srgbClr val="C00000"/>
                </a:solidFill>
              </a:rPr>
              <a:t>–</a:t>
            </a:r>
            <a:r>
              <a:rPr lang="ru-RU" sz="1600" b="1" dirty="0">
                <a:solidFill>
                  <a:srgbClr val="C00000"/>
                </a:solidFill>
              </a:rPr>
              <a:t>а </a:t>
            </a:r>
            <a:r>
              <a:rPr lang="en-GB" sz="1600" dirty="0"/>
              <a:t>have the ending </a:t>
            </a:r>
            <a:r>
              <a:rPr lang="en-GB" sz="1600" b="1" dirty="0">
                <a:solidFill>
                  <a:srgbClr val="C00000"/>
                </a:solidFill>
              </a:rPr>
              <a:t>–</a:t>
            </a:r>
            <a:r>
              <a:rPr lang="ru-RU" sz="1600" b="1" dirty="0">
                <a:solidFill>
                  <a:srgbClr val="C00000"/>
                </a:solidFill>
              </a:rPr>
              <a:t>у</a:t>
            </a:r>
            <a:r>
              <a:rPr lang="ru-RU" sz="1600" dirty="0"/>
              <a:t> </a:t>
            </a:r>
            <a:r>
              <a:rPr lang="en-GB" sz="1600" dirty="0"/>
              <a:t>in this function.</a:t>
            </a:r>
          </a:p>
          <a:p>
            <a:r>
              <a:rPr lang="en-GB" sz="1600" dirty="0"/>
              <a:t>			</a:t>
            </a:r>
            <a:r>
              <a:rPr lang="ru-RU" sz="1600" b="1" dirty="0"/>
              <a:t>Когд</a:t>
            </a:r>
            <a:r>
              <a:rPr lang="ru-RU" sz="1600" b="1" u="sng" dirty="0"/>
              <a:t>а</a:t>
            </a:r>
            <a:r>
              <a:rPr lang="ru-RU" sz="1600" b="1" dirty="0"/>
              <a:t>? 		</a:t>
            </a:r>
            <a:r>
              <a:rPr lang="en-GB" sz="1600" i="1" dirty="0"/>
              <a:t>When?</a:t>
            </a:r>
          </a:p>
          <a:p>
            <a:r>
              <a:rPr lang="ru-RU" sz="1600" dirty="0"/>
              <a:t>сред</a:t>
            </a:r>
            <a:r>
              <a:rPr lang="ru-RU" sz="1600" b="1" u="sng" dirty="0"/>
              <a:t>а</a:t>
            </a:r>
            <a:r>
              <a:rPr lang="ru-RU" sz="1600" dirty="0"/>
              <a:t>		в ср</a:t>
            </a:r>
            <a:r>
              <a:rPr lang="ru-RU" sz="1600" u="sng" dirty="0"/>
              <a:t>е</a:t>
            </a:r>
            <a:r>
              <a:rPr lang="ru-RU" sz="1600" dirty="0"/>
              <a:t>д</a:t>
            </a:r>
            <a:r>
              <a:rPr lang="ru-RU" sz="1600" b="1" dirty="0">
                <a:solidFill>
                  <a:srgbClr val="C00000"/>
                </a:solidFill>
              </a:rPr>
              <a:t>у		</a:t>
            </a:r>
            <a:r>
              <a:rPr lang="en-GB" sz="1600" i="1" dirty="0"/>
              <a:t>on Wednesday</a:t>
            </a:r>
            <a:endParaRPr lang="ru-RU" sz="1600" b="1" u="sng" dirty="0"/>
          </a:p>
          <a:p>
            <a:r>
              <a:rPr lang="ru-RU" sz="1600" dirty="0"/>
              <a:t>п</a:t>
            </a:r>
            <a:r>
              <a:rPr lang="ru-RU" sz="1600" u="sng" dirty="0"/>
              <a:t>я</a:t>
            </a:r>
            <a:r>
              <a:rPr lang="ru-RU" sz="1600" dirty="0"/>
              <a:t>тниц</a:t>
            </a:r>
            <a:r>
              <a:rPr lang="ru-RU" sz="1600" b="1" dirty="0"/>
              <a:t>а</a:t>
            </a:r>
            <a:r>
              <a:rPr lang="ru-RU" sz="1600" dirty="0"/>
              <a:t>	</a:t>
            </a:r>
            <a:r>
              <a:rPr lang="en-GB" sz="1600" dirty="0"/>
              <a:t>	</a:t>
            </a:r>
            <a:r>
              <a:rPr lang="ru-RU" sz="1600" dirty="0"/>
              <a:t>в п</a:t>
            </a:r>
            <a:r>
              <a:rPr lang="ru-RU" sz="1600" u="sng" dirty="0"/>
              <a:t>я</a:t>
            </a:r>
            <a:r>
              <a:rPr lang="ru-RU" sz="1600" dirty="0"/>
              <a:t>тниц</a:t>
            </a:r>
            <a:r>
              <a:rPr lang="ru-RU" sz="1600" b="1" dirty="0">
                <a:solidFill>
                  <a:srgbClr val="C00000"/>
                </a:solidFill>
              </a:rPr>
              <a:t>у</a:t>
            </a:r>
            <a:r>
              <a:rPr lang="en-GB" sz="1600" b="1" dirty="0">
                <a:solidFill>
                  <a:srgbClr val="C00000"/>
                </a:solidFill>
              </a:rPr>
              <a:t>	</a:t>
            </a:r>
            <a:r>
              <a:rPr lang="en-GB" sz="1600" i="1" dirty="0"/>
              <a:t>on Friday</a:t>
            </a:r>
            <a:endParaRPr lang="ru-RU" sz="1600" b="1" dirty="0"/>
          </a:p>
          <a:p>
            <a:r>
              <a:rPr lang="ru-RU" sz="1600" dirty="0"/>
              <a:t>субб</a:t>
            </a:r>
            <a:r>
              <a:rPr lang="ru-RU" sz="1600" u="sng" dirty="0"/>
              <a:t>о</a:t>
            </a:r>
            <a:r>
              <a:rPr lang="ru-RU" sz="1600" dirty="0"/>
              <a:t>т</a:t>
            </a:r>
            <a:r>
              <a:rPr lang="ru-RU" sz="1600" b="1" dirty="0"/>
              <a:t>а</a:t>
            </a:r>
            <a:r>
              <a:rPr lang="en-GB" sz="1600" dirty="0"/>
              <a:t>	</a:t>
            </a:r>
            <a:r>
              <a:rPr lang="ru-RU" sz="1600" dirty="0"/>
              <a:t>	в субб</a:t>
            </a:r>
            <a:r>
              <a:rPr lang="ru-RU" sz="1600" u="sng" dirty="0"/>
              <a:t>о</a:t>
            </a:r>
            <a:r>
              <a:rPr lang="ru-RU" sz="1600" dirty="0"/>
              <a:t>т</a:t>
            </a:r>
            <a:r>
              <a:rPr lang="ru-RU" sz="1600" b="1" dirty="0">
                <a:solidFill>
                  <a:srgbClr val="C00000"/>
                </a:solidFill>
              </a:rPr>
              <a:t>у</a:t>
            </a:r>
            <a:r>
              <a:rPr lang="en-GB" sz="1600" b="1" dirty="0">
                <a:solidFill>
                  <a:srgbClr val="C00000"/>
                </a:solidFill>
              </a:rPr>
              <a:t>		</a:t>
            </a:r>
            <a:r>
              <a:rPr lang="en-GB" sz="1600" i="1" dirty="0"/>
              <a:t>on</a:t>
            </a:r>
            <a:r>
              <a:rPr lang="ru-RU" sz="1600" i="1" dirty="0"/>
              <a:t> </a:t>
            </a:r>
            <a:r>
              <a:rPr lang="en-GB" sz="1600" i="1" dirty="0"/>
              <a:t>Saturday</a:t>
            </a:r>
          </a:p>
          <a:p>
            <a:endParaRPr lang="en-GB" sz="16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following days do not differ from the nominative case in this function:</a:t>
            </a:r>
          </a:p>
          <a:p>
            <a:r>
              <a:rPr lang="en-GB" sz="1600" dirty="0"/>
              <a:t>				</a:t>
            </a:r>
            <a:r>
              <a:rPr lang="ru-RU" sz="1600" b="1" dirty="0"/>
              <a:t>Когд</a:t>
            </a:r>
            <a:r>
              <a:rPr lang="ru-RU" sz="1600" b="1" u="sng" dirty="0"/>
              <a:t>а</a:t>
            </a:r>
            <a:r>
              <a:rPr lang="ru-RU" sz="1600" b="1" dirty="0"/>
              <a:t>? 		</a:t>
            </a:r>
            <a:r>
              <a:rPr lang="en-GB" sz="1600" b="1" dirty="0"/>
              <a:t>	</a:t>
            </a:r>
            <a:r>
              <a:rPr lang="en-GB" sz="1600" i="1" dirty="0"/>
              <a:t>When?</a:t>
            </a:r>
          </a:p>
          <a:p>
            <a:r>
              <a:rPr lang="ru-RU" sz="1600" dirty="0"/>
              <a:t>понед</a:t>
            </a:r>
            <a:r>
              <a:rPr lang="ru-RU" sz="1600" b="1" dirty="0"/>
              <a:t>е</a:t>
            </a:r>
            <a:r>
              <a:rPr lang="ru-RU" sz="1600" dirty="0"/>
              <a:t>льник	</a:t>
            </a:r>
            <a:r>
              <a:rPr lang="en-GB" sz="1600" dirty="0"/>
              <a:t>	</a:t>
            </a:r>
            <a:r>
              <a:rPr lang="ru-RU" sz="1600" dirty="0"/>
              <a:t>в понед</a:t>
            </a:r>
            <a:r>
              <a:rPr lang="ru-RU" sz="1600" b="1" dirty="0"/>
              <a:t>е</a:t>
            </a:r>
            <a:r>
              <a:rPr lang="ru-RU" sz="1600" dirty="0"/>
              <a:t>льник </a:t>
            </a:r>
            <a:r>
              <a:rPr lang="ru-RU" sz="1600" b="1" dirty="0">
                <a:solidFill>
                  <a:srgbClr val="C00000"/>
                </a:solidFill>
              </a:rPr>
              <a:t>	</a:t>
            </a:r>
            <a:r>
              <a:rPr lang="en-GB" sz="1600" i="1" dirty="0"/>
              <a:t>on Monday</a:t>
            </a:r>
            <a:endParaRPr lang="ru-RU" sz="1600" b="1" u="sng" dirty="0"/>
          </a:p>
          <a:p>
            <a:r>
              <a:rPr lang="ru-RU" sz="1600" dirty="0"/>
              <a:t>вт</a:t>
            </a:r>
            <a:r>
              <a:rPr lang="ru-RU" sz="1600" u="sng" dirty="0"/>
              <a:t>о</a:t>
            </a:r>
            <a:r>
              <a:rPr lang="ru-RU" sz="1600" dirty="0"/>
              <a:t>рник			</a:t>
            </a:r>
            <a:r>
              <a:rPr lang="ru-RU" sz="1600" b="1" dirty="0">
                <a:solidFill>
                  <a:srgbClr val="C00000"/>
                </a:solidFill>
              </a:rPr>
              <a:t>во </a:t>
            </a:r>
            <a:r>
              <a:rPr lang="ru-RU" sz="1600" dirty="0"/>
              <a:t>вт</a:t>
            </a:r>
            <a:r>
              <a:rPr lang="ru-RU" sz="1600" u="sng" dirty="0"/>
              <a:t>о</a:t>
            </a:r>
            <a:r>
              <a:rPr lang="ru-RU" sz="1600" dirty="0"/>
              <a:t>рник </a:t>
            </a:r>
            <a:r>
              <a:rPr lang="en-GB" sz="1600" b="1" dirty="0">
                <a:solidFill>
                  <a:srgbClr val="C00000"/>
                </a:solidFill>
              </a:rPr>
              <a:t>	</a:t>
            </a:r>
            <a:r>
              <a:rPr lang="ru-RU" sz="1600" b="1" dirty="0">
                <a:solidFill>
                  <a:srgbClr val="C00000"/>
                </a:solidFill>
              </a:rPr>
              <a:t>	</a:t>
            </a:r>
            <a:r>
              <a:rPr lang="en-GB" sz="1600" i="1" dirty="0"/>
              <a:t>on Tuesday</a:t>
            </a:r>
            <a:endParaRPr lang="ru-RU" sz="1600" b="1" dirty="0"/>
          </a:p>
          <a:p>
            <a:r>
              <a:rPr lang="ru-RU" sz="1600" dirty="0"/>
              <a:t>четв</a:t>
            </a:r>
            <a:r>
              <a:rPr lang="ru-RU" sz="1600" u="sng" dirty="0"/>
              <a:t>е</a:t>
            </a:r>
            <a:r>
              <a:rPr lang="ru-RU" sz="1600" dirty="0"/>
              <a:t>рг</a:t>
            </a:r>
            <a:r>
              <a:rPr lang="en-GB" sz="1600" dirty="0"/>
              <a:t>	</a:t>
            </a:r>
            <a:r>
              <a:rPr lang="ru-RU" sz="1600" dirty="0"/>
              <a:t>		в четв</a:t>
            </a:r>
            <a:r>
              <a:rPr lang="ru-RU" sz="1600" u="sng" dirty="0"/>
              <a:t>е</a:t>
            </a:r>
            <a:r>
              <a:rPr lang="ru-RU" sz="1600" dirty="0"/>
              <a:t>рг </a:t>
            </a:r>
            <a:r>
              <a:rPr lang="en-GB" sz="1600" b="1" dirty="0">
                <a:solidFill>
                  <a:srgbClr val="C00000"/>
                </a:solidFill>
              </a:rPr>
              <a:t>	</a:t>
            </a:r>
            <a:r>
              <a:rPr lang="ru-RU" sz="1600" b="1" dirty="0">
                <a:solidFill>
                  <a:srgbClr val="C00000"/>
                </a:solidFill>
              </a:rPr>
              <a:t>	</a:t>
            </a:r>
            <a:r>
              <a:rPr lang="en-GB" sz="1600" i="1" dirty="0"/>
              <a:t>on Thursday</a:t>
            </a:r>
          </a:p>
          <a:p>
            <a:r>
              <a:rPr lang="ru-RU" sz="1600" dirty="0"/>
              <a:t>воскрес</a:t>
            </a:r>
            <a:r>
              <a:rPr lang="ru-RU" sz="1600" u="sng" dirty="0"/>
              <a:t>е</a:t>
            </a:r>
            <a:r>
              <a:rPr lang="ru-RU" sz="1600" dirty="0"/>
              <a:t>нье</a:t>
            </a:r>
            <a:r>
              <a:rPr lang="en-GB" sz="1600" dirty="0"/>
              <a:t>	</a:t>
            </a:r>
            <a:r>
              <a:rPr lang="ru-RU" sz="1600" dirty="0"/>
              <a:t>	в воскрес</a:t>
            </a:r>
            <a:r>
              <a:rPr lang="ru-RU" sz="1600" u="sng" dirty="0"/>
              <a:t>е</a:t>
            </a:r>
            <a:r>
              <a:rPr lang="ru-RU" sz="1600" dirty="0"/>
              <a:t>нье </a:t>
            </a:r>
            <a:r>
              <a:rPr lang="en-GB" sz="1600" b="1" dirty="0">
                <a:solidFill>
                  <a:srgbClr val="C00000"/>
                </a:solidFill>
              </a:rPr>
              <a:t>	</a:t>
            </a:r>
            <a:r>
              <a:rPr lang="en-GB" sz="1600" i="1" dirty="0"/>
              <a:t>on Sunday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expression </a:t>
            </a:r>
            <a:r>
              <a:rPr lang="en-GB" sz="1600" i="1" dirty="0"/>
              <a:t>in the morning, in the daytime, </a:t>
            </a:r>
            <a:r>
              <a:rPr lang="en-GB" sz="1600" dirty="0"/>
              <a:t>and so on </a:t>
            </a:r>
            <a:r>
              <a:rPr lang="en-GB" sz="1600" b="1" i="1" dirty="0"/>
              <a:t>do not require a preposition.</a:t>
            </a:r>
            <a:endParaRPr lang="en-GB" sz="1600" dirty="0"/>
          </a:p>
          <a:p>
            <a:r>
              <a:rPr lang="ru-RU" sz="1600" u="sng" dirty="0"/>
              <a:t>у</a:t>
            </a:r>
            <a:r>
              <a:rPr lang="ru-RU" sz="1600" dirty="0"/>
              <a:t>тро	</a:t>
            </a:r>
            <a:r>
              <a:rPr lang="en-GB" sz="1600" dirty="0"/>
              <a:t>	</a:t>
            </a:r>
            <a:r>
              <a:rPr lang="ru-RU" sz="1600" u="sng" dirty="0"/>
              <a:t>у</a:t>
            </a:r>
            <a:r>
              <a:rPr lang="ru-RU" sz="1600" dirty="0"/>
              <a:t>тром </a:t>
            </a:r>
            <a:r>
              <a:rPr lang="ru-RU" sz="1600" b="1" dirty="0">
                <a:solidFill>
                  <a:srgbClr val="C00000"/>
                </a:solidFill>
              </a:rPr>
              <a:t>	</a:t>
            </a:r>
            <a:r>
              <a:rPr lang="en-GB" sz="1600" i="1" dirty="0"/>
              <a:t> </a:t>
            </a:r>
            <a:r>
              <a:rPr lang="cs-CZ" sz="1600" i="1" dirty="0"/>
              <a:t>	</a:t>
            </a:r>
            <a:r>
              <a:rPr lang="en-GB" sz="1600" i="1" dirty="0"/>
              <a:t>in the morning</a:t>
            </a:r>
            <a:endParaRPr lang="ru-RU" sz="1600" b="1" u="sng" dirty="0"/>
          </a:p>
          <a:p>
            <a:r>
              <a:rPr lang="ru-RU" sz="1600" dirty="0"/>
              <a:t>в</a:t>
            </a:r>
            <a:r>
              <a:rPr lang="ru-RU" sz="1600" u="sng" dirty="0"/>
              <a:t>е</a:t>
            </a:r>
            <a:r>
              <a:rPr lang="ru-RU" sz="1600" dirty="0"/>
              <a:t>чер	в</a:t>
            </a:r>
            <a:r>
              <a:rPr lang="ru-RU" sz="1600" u="sng" dirty="0"/>
              <a:t>е</a:t>
            </a:r>
            <a:r>
              <a:rPr lang="ru-RU" sz="1600" dirty="0"/>
              <a:t>чером	</a:t>
            </a:r>
            <a:r>
              <a:rPr lang="cs-CZ" sz="1600" dirty="0"/>
              <a:t>	</a:t>
            </a:r>
            <a:r>
              <a:rPr lang="cs-CZ" sz="1600" i="1" dirty="0"/>
              <a:t>in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evening</a:t>
            </a:r>
            <a:endParaRPr lang="ru-RU" sz="1600" b="1" dirty="0"/>
          </a:p>
          <a:p>
            <a:r>
              <a:rPr lang="ru-RU" sz="1600" dirty="0"/>
              <a:t>день</a:t>
            </a:r>
            <a:r>
              <a:rPr lang="en-GB" sz="1600" dirty="0"/>
              <a:t>	</a:t>
            </a:r>
            <a:r>
              <a:rPr lang="ru-RU" sz="1600" dirty="0"/>
              <a:t>	днём	</a:t>
            </a:r>
            <a:r>
              <a:rPr lang="en-GB" sz="1600" i="1" dirty="0"/>
              <a:t> </a:t>
            </a:r>
            <a:r>
              <a:rPr lang="cs-CZ" sz="1600" i="1" dirty="0"/>
              <a:t>	</a:t>
            </a:r>
            <a:r>
              <a:rPr lang="en-GB" sz="1600" i="1" dirty="0"/>
              <a:t>in the daytime</a:t>
            </a:r>
          </a:p>
          <a:p>
            <a:r>
              <a:rPr lang="ru-RU" sz="1600" dirty="0"/>
              <a:t>ночь</a:t>
            </a:r>
            <a:r>
              <a:rPr lang="en-GB" sz="1600" dirty="0"/>
              <a:t>		</a:t>
            </a:r>
            <a:r>
              <a:rPr lang="ru-RU" sz="1600" dirty="0"/>
              <a:t>ночью	</a:t>
            </a:r>
            <a:r>
              <a:rPr lang="cs-CZ" sz="1600" dirty="0"/>
              <a:t>	</a:t>
            </a:r>
            <a:r>
              <a:rPr lang="cs-CZ" sz="1600" i="1" dirty="0" err="1"/>
              <a:t>at</a:t>
            </a:r>
            <a:r>
              <a:rPr lang="cs-CZ" sz="1600" i="1" dirty="0"/>
              <a:t> night</a:t>
            </a:r>
            <a:endParaRPr lang="en-GB" sz="1600" i="1" dirty="0"/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These </a:t>
            </a:r>
            <a:r>
              <a:rPr lang="cs-CZ" sz="1600" dirty="0" err="1"/>
              <a:t>expressions</a:t>
            </a:r>
            <a:r>
              <a:rPr lang="cs-CZ" sz="1600" dirty="0"/>
              <a:t> </a:t>
            </a:r>
            <a:r>
              <a:rPr lang="cs-CZ" sz="1600" dirty="0" err="1"/>
              <a:t>can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combined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days</a:t>
            </a:r>
            <a:r>
              <a:rPr lang="cs-CZ" sz="1600" dirty="0"/>
              <a:t> </a:t>
            </a:r>
            <a:r>
              <a:rPr lang="en-GB" sz="1600" dirty="0"/>
              <a:t>of the week.</a:t>
            </a:r>
          </a:p>
          <a:p>
            <a:r>
              <a:rPr lang="ru-RU" sz="1600" dirty="0"/>
              <a:t>в субб</a:t>
            </a:r>
            <a:r>
              <a:rPr lang="ru-RU" sz="1600" u="sng" dirty="0"/>
              <a:t>о</a:t>
            </a:r>
            <a:r>
              <a:rPr lang="ru-RU" sz="1600" dirty="0"/>
              <a:t>ту </a:t>
            </a:r>
            <a:r>
              <a:rPr lang="ru-RU" sz="1600" u="sng" dirty="0"/>
              <a:t>у</a:t>
            </a:r>
            <a:r>
              <a:rPr lang="ru-RU" sz="1600" dirty="0"/>
              <a:t>тром			</a:t>
            </a:r>
            <a:r>
              <a:rPr lang="en-GB" sz="1600" i="1" dirty="0"/>
              <a:t>on Saturday morning</a:t>
            </a:r>
          </a:p>
          <a:p>
            <a:r>
              <a:rPr lang="ru-RU" sz="1600" dirty="0"/>
              <a:t>в понед</a:t>
            </a:r>
            <a:r>
              <a:rPr lang="ru-RU" sz="1600" u="sng" dirty="0"/>
              <a:t>е</a:t>
            </a:r>
            <a:r>
              <a:rPr lang="ru-RU" sz="1600" dirty="0"/>
              <a:t>льник в</a:t>
            </a:r>
            <a:r>
              <a:rPr lang="ru-RU" sz="1600" u="sng" dirty="0"/>
              <a:t>е</a:t>
            </a:r>
            <a:r>
              <a:rPr lang="ru-RU" sz="1600" dirty="0"/>
              <a:t>чером	</a:t>
            </a:r>
            <a:r>
              <a:rPr lang="en-GB" sz="1600" i="1" dirty="0"/>
              <a:t>on Monday evening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4136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3">
            <a:extLst>
              <a:ext uri="{FF2B5EF4-FFF2-40B4-BE49-F238E27FC236}">
                <a16:creationId xmlns:a16="http://schemas.microsoft.com/office/drawing/2014/main" id="{B0457451-A4BF-4712-A9A2-FDD3EF931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C1C9A6-BFB0-45DD-9A10-6980003C08E8}" type="slidenum">
              <a:rPr lang="en-US" altLang="cs-CZ" sz="1400"/>
              <a:pPr eaLnBrk="1" hangingPunct="1"/>
              <a:t>6</a:t>
            </a:fld>
            <a:endParaRPr lang="en-US" altLang="cs-CZ" sz="1400"/>
          </a:p>
        </p:txBody>
      </p:sp>
      <p:graphicFrame>
        <p:nvGraphicFramePr>
          <p:cNvPr id="6156" name="Group 12">
            <a:extLst>
              <a:ext uri="{FF2B5EF4-FFF2-40B4-BE49-F238E27FC236}">
                <a16:creationId xmlns:a16="http://schemas.microsoft.com/office/drawing/2014/main" id="{81F85F9A-17FB-41F2-ABE4-92535238F055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066800"/>
          <a:ext cx="8229600" cy="17145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	                   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в день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</a:pP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Ск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лько час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	            вы раб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таете?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	                  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в нед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лю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4" name="Rectangle 5">
            <a:extLst>
              <a:ext uri="{FF2B5EF4-FFF2-40B4-BE49-F238E27FC236}">
                <a16:creationId xmlns:a16="http://schemas.microsoft.com/office/drawing/2014/main" id="{6376D819-C93A-41F1-BEDB-56292D1FE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124201"/>
            <a:ext cx="4572000" cy="1749425"/>
          </a:xfrm>
          <a:prstGeom prst="rect">
            <a:avLst/>
          </a:prstGeom>
          <a:solidFill>
            <a:srgbClr val="E7D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3600">
                <a:solidFill>
                  <a:schemeClr val="accent2"/>
                </a:solidFill>
              </a:rPr>
              <a:t>1 </a:t>
            </a:r>
            <a:r>
              <a:rPr lang="ru-RU" altLang="cs-CZ" sz="3600" b="1">
                <a:solidFill>
                  <a:schemeClr val="accent2"/>
                </a:solidFill>
              </a:rPr>
              <a:t>час.</a:t>
            </a:r>
            <a:endParaRPr lang="ru-RU" altLang="cs-CZ" sz="3600">
              <a:solidFill>
                <a:schemeClr val="accent2"/>
              </a:solidFill>
            </a:endParaRPr>
          </a:p>
          <a:p>
            <a:pPr eaLnBrk="1" hangingPunct="1"/>
            <a:r>
              <a:rPr lang="ru-RU" altLang="cs-CZ" sz="3600">
                <a:solidFill>
                  <a:schemeClr val="accent2"/>
                </a:solidFill>
              </a:rPr>
              <a:t>2 (3,4) </a:t>
            </a:r>
            <a:r>
              <a:rPr lang="ru-RU" altLang="cs-CZ" sz="3600" b="1">
                <a:solidFill>
                  <a:schemeClr val="accent2"/>
                </a:solidFill>
              </a:rPr>
              <a:t>час</a:t>
            </a:r>
            <a:r>
              <a:rPr lang="ru-RU" altLang="cs-CZ" sz="3600" b="1">
                <a:solidFill>
                  <a:srgbClr val="FF0000"/>
                </a:solidFill>
              </a:rPr>
              <a:t>а</a:t>
            </a:r>
            <a:r>
              <a:rPr lang="ru-RU" altLang="cs-CZ" sz="3600" b="1">
                <a:solidFill>
                  <a:schemeClr val="accent2"/>
                </a:solidFill>
              </a:rPr>
              <a:t>.</a:t>
            </a:r>
            <a:endParaRPr lang="ru-RU" altLang="cs-CZ" sz="3600">
              <a:solidFill>
                <a:schemeClr val="accent2"/>
              </a:solidFill>
            </a:endParaRPr>
          </a:p>
          <a:p>
            <a:pPr eaLnBrk="1" hangingPunct="1"/>
            <a:r>
              <a:rPr lang="ru-RU" altLang="cs-CZ" sz="3600">
                <a:solidFill>
                  <a:schemeClr val="accent2"/>
                </a:solidFill>
              </a:rPr>
              <a:t>5 (6,7, ...) </a:t>
            </a:r>
            <a:r>
              <a:rPr lang="ru-RU" altLang="cs-CZ" sz="3600" b="1">
                <a:solidFill>
                  <a:schemeClr val="accent2"/>
                </a:solidFill>
              </a:rPr>
              <a:t>час</a:t>
            </a:r>
            <a:r>
              <a:rPr lang="ru-RU" altLang="cs-CZ" sz="3600" b="1">
                <a:solidFill>
                  <a:srgbClr val="FF0000"/>
                </a:solidFill>
              </a:rPr>
              <a:t>ов</a:t>
            </a:r>
            <a:r>
              <a:rPr lang="ru-RU" altLang="cs-CZ" sz="3600" b="1">
                <a:solidFill>
                  <a:schemeClr val="accent2"/>
                </a:solidFill>
              </a:rPr>
              <a:t>.</a:t>
            </a:r>
            <a:endParaRPr lang="ru-RU" altLang="cs-CZ" sz="3600">
              <a:solidFill>
                <a:schemeClr val="accent2"/>
              </a:solidFill>
            </a:endParaRPr>
          </a:p>
        </p:txBody>
      </p:sp>
      <p:sp>
        <p:nvSpPr>
          <p:cNvPr id="6" name="Text Box 105">
            <a:extLst>
              <a:ext uri="{FF2B5EF4-FFF2-40B4-BE49-F238E27FC236}">
                <a16:creationId xmlns:a16="http://schemas.microsoft.com/office/drawing/2014/main" id="{B6CFFF87-B155-4905-9AEC-A5523577DE5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>
                <a:latin typeface="+mj-lt"/>
              </a:rPr>
              <a:t>Copyright © 2012 by John Wiley &amp; Sons, Inc.</a:t>
            </a:r>
          </a:p>
        </p:txBody>
      </p:sp>
      <p:sp>
        <p:nvSpPr>
          <p:cNvPr id="6146" name="Control 1">
            <a:extLst>
              <a:ext uri="{FF2B5EF4-FFF2-40B4-BE49-F238E27FC236}">
                <a16:creationId xmlns:a16="http://schemas.microsoft.com/office/drawing/2014/main" id="{818636E3-0555-44E8-9742-4AD9BC40F200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781300" y="7943850"/>
            <a:ext cx="4572000" cy="6858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4DA98-78E3-4C7B-ADD2-A3B88719F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511" y="229720"/>
            <a:ext cx="4521200" cy="39967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400" dirty="0"/>
              <a:t>(For) How Many Hours? (181)</a:t>
            </a:r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178A462-9B9C-4D3C-91DE-8425FA1374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0673"/>
          <a:stretch/>
        </p:blipFill>
        <p:spPr>
          <a:xfrm>
            <a:off x="531286" y="2028456"/>
            <a:ext cx="4553649" cy="120032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38BB7E7-68D9-44BE-831F-84FE65C4B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6567" y="229720"/>
            <a:ext cx="3800720" cy="1798736"/>
          </a:xfrm>
          <a:prstGeom prst="rect">
            <a:avLst/>
          </a:prstGeom>
          <a:ln>
            <a:solidFill>
              <a:schemeClr val="tx1">
                <a:alpha val="90000"/>
              </a:schemeClr>
            </a:solidFill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6C08006-BEAD-42E4-8A3C-E9C81927FC7A}"/>
              </a:ext>
            </a:extLst>
          </p:cNvPr>
          <p:cNvSpPr txBox="1"/>
          <p:nvPr/>
        </p:nvSpPr>
        <p:spPr>
          <a:xfrm>
            <a:off x="547511" y="828127"/>
            <a:ext cx="4521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Compare</a:t>
            </a:r>
            <a:r>
              <a:rPr lang="en-GB" dirty="0"/>
              <a:t>:</a:t>
            </a:r>
            <a:endParaRPr lang="ru-RU" dirty="0"/>
          </a:p>
          <a:p>
            <a:r>
              <a:rPr lang="ru-RU" dirty="0"/>
              <a:t>1		</a:t>
            </a:r>
            <a:r>
              <a:rPr lang="en-GB" dirty="0"/>
              <a:t>2,3,4	5,6 … </a:t>
            </a:r>
            <a:r>
              <a:rPr lang="ru-RU" dirty="0"/>
              <a:t>ск</a:t>
            </a:r>
            <a:r>
              <a:rPr lang="ru-RU" u="sng" dirty="0"/>
              <a:t>о</a:t>
            </a:r>
            <a:r>
              <a:rPr lang="ru-RU" dirty="0"/>
              <a:t>лько</a:t>
            </a:r>
          </a:p>
          <a:p>
            <a:r>
              <a:rPr lang="ru-RU" dirty="0"/>
              <a:t>год		г</a:t>
            </a:r>
            <a:r>
              <a:rPr lang="ru-RU" u="sng" dirty="0"/>
              <a:t>о</a:t>
            </a:r>
            <a:r>
              <a:rPr lang="ru-RU" dirty="0"/>
              <a:t>да	лет				</a:t>
            </a:r>
            <a:r>
              <a:rPr lang="en-GB" i="1" dirty="0"/>
              <a:t>years</a:t>
            </a:r>
          </a:p>
          <a:p>
            <a:r>
              <a:rPr lang="ru-RU" b="1" dirty="0"/>
              <a:t>час		час</a:t>
            </a:r>
            <a:r>
              <a:rPr lang="ru-RU" b="1" u="sng" dirty="0"/>
              <a:t>а</a:t>
            </a:r>
            <a:r>
              <a:rPr lang="ru-RU" b="1" dirty="0"/>
              <a:t>	час</a:t>
            </a:r>
            <a:r>
              <a:rPr lang="ru-RU" b="1" u="sng" dirty="0"/>
              <a:t>о</a:t>
            </a:r>
            <a:r>
              <a:rPr lang="ru-RU" b="1" dirty="0"/>
              <a:t>в			</a:t>
            </a:r>
            <a:r>
              <a:rPr lang="en-GB" i="1" dirty="0" err="1"/>
              <a:t>hou</a:t>
            </a:r>
            <a:r>
              <a:rPr lang="cs-CZ" i="1" dirty="0"/>
              <a:t>r</a:t>
            </a:r>
            <a:r>
              <a:rPr lang="en-GB" i="1" dirty="0"/>
              <a:t>s</a:t>
            </a:r>
            <a:endParaRPr lang="cs-CZ" b="1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238916A4-4DD6-48D1-A61A-D82EE4C8FA3F}"/>
              </a:ext>
            </a:extLst>
          </p:cNvPr>
          <p:cNvSpPr txBox="1">
            <a:spLocks/>
          </p:cNvSpPr>
          <p:nvPr/>
        </p:nvSpPr>
        <p:spPr>
          <a:xfrm>
            <a:off x="5297815" y="2829113"/>
            <a:ext cx="5413728" cy="3996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err="1"/>
              <a:t>Exercise</a:t>
            </a:r>
            <a:r>
              <a:rPr lang="cs-CZ" sz="2400" dirty="0"/>
              <a:t> 19 p. 182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9D460C3-E160-4FCA-8593-591CB54133B6}"/>
              </a:ext>
            </a:extLst>
          </p:cNvPr>
          <p:cNvSpPr txBox="1"/>
          <p:nvPr/>
        </p:nvSpPr>
        <p:spPr>
          <a:xfrm>
            <a:off x="547511" y="3427520"/>
            <a:ext cx="10164032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How many hours per week do these people work? Decide which form (per day or per week) would be the most appropriate and write complete sentences according to the model.</a:t>
            </a:r>
          </a:p>
          <a:p>
            <a:endParaRPr lang="en-GB" dirty="0"/>
          </a:p>
          <a:p>
            <a:r>
              <a:rPr lang="en-GB" b="1" i="1" dirty="0"/>
              <a:t>Model:</a:t>
            </a:r>
            <a:r>
              <a:rPr lang="cs-CZ" b="1" i="1" dirty="0"/>
              <a:t>	</a:t>
            </a:r>
            <a:r>
              <a:rPr lang="ru-RU" dirty="0"/>
              <a:t>Ел</a:t>
            </a:r>
            <a:r>
              <a:rPr lang="ru-RU" u="sng" dirty="0"/>
              <a:t>е</a:t>
            </a:r>
            <a:r>
              <a:rPr lang="ru-RU" dirty="0"/>
              <a:t>на/4		</a:t>
            </a:r>
            <a:r>
              <a:rPr lang="ru-RU" b="1" dirty="0"/>
              <a:t>Ел</a:t>
            </a:r>
            <a:r>
              <a:rPr lang="ru-RU" b="1" u="sng" dirty="0"/>
              <a:t>е</a:t>
            </a:r>
            <a:r>
              <a:rPr lang="ru-RU" b="1" dirty="0"/>
              <a:t>на раб</a:t>
            </a:r>
            <a:r>
              <a:rPr lang="ru-RU" b="1" u="sng" dirty="0"/>
              <a:t>о</a:t>
            </a:r>
            <a:r>
              <a:rPr lang="ru-RU" b="1" dirty="0"/>
              <a:t>тает 4 час</a:t>
            </a:r>
            <a:r>
              <a:rPr lang="ru-RU" b="1" u="sng" dirty="0"/>
              <a:t>а</a:t>
            </a:r>
            <a:r>
              <a:rPr lang="ru-RU" b="1" dirty="0"/>
              <a:t> в день.</a:t>
            </a:r>
            <a:endParaRPr lang="ru-RU" dirty="0"/>
          </a:p>
          <a:p>
            <a:r>
              <a:rPr lang="ru-RU" dirty="0"/>
              <a:t>		Серг</a:t>
            </a:r>
            <a:r>
              <a:rPr lang="ru-RU" u="sng" dirty="0"/>
              <a:t>е</a:t>
            </a:r>
            <a:r>
              <a:rPr lang="ru-RU" dirty="0"/>
              <a:t>й/25</a:t>
            </a:r>
            <a:r>
              <a:rPr lang="en-GB" dirty="0"/>
              <a:t> </a:t>
            </a:r>
            <a:r>
              <a:rPr lang="ru-RU" dirty="0"/>
              <a:t>	</a:t>
            </a:r>
            <a:r>
              <a:rPr lang="ru-RU" b="1" dirty="0"/>
              <a:t>Серг</a:t>
            </a:r>
            <a:r>
              <a:rPr lang="ru-RU" b="1" u="sng" dirty="0"/>
              <a:t>е</a:t>
            </a:r>
            <a:r>
              <a:rPr lang="ru-RU" b="1" dirty="0"/>
              <a:t>й раб</a:t>
            </a:r>
            <a:r>
              <a:rPr lang="ru-RU" b="1" u="sng" dirty="0"/>
              <a:t>о</a:t>
            </a:r>
            <a:r>
              <a:rPr lang="ru-RU" b="1" dirty="0"/>
              <a:t>тает 25 час</a:t>
            </a:r>
            <a:r>
              <a:rPr lang="ru-RU" b="1" u="sng" dirty="0"/>
              <a:t>о</a:t>
            </a:r>
            <a:r>
              <a:rPr lang="ru-RU" b="1" dirty="0"/>
              <a:t>в в нед</a:t>
            </a:r>
            <a:r>
              <a:rPr lang="ru-RU" b="1" u="sng" dirty="0"/>
              <a:t>е</a:t>
            </a:r>
            <a:r>
              <a:rPr lang="ru-RU" b="1" dirty="0"/>
              <a:t>лю</a:t>
            </a:r>
            <a:endParaRPr lang="ru-RU" dirty="0"/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dirty="0"/>
              <a:t>Л</a:t>
            </a:r>
            <a:r>
              <a:rPr lang="ru-RU" u="sng" dirty="0"/>
              <a:t>е</a:t>
            </a:r>
            <a:r>
              <a:rPr lang="ru-RU" dirty="0"/>
              <a:t>на/22						6. я/21</a:t>
            </a:r>
          </a:p>
          <a:p>
            <a:pPr marL="342900" indent="-342900">
              <a:buAutoNum type="arabicPeriod"/>
            </a:pPr>
            <a:r>
              <a:rPr lang="ru-RU" dirty="0"/>
              <a:t>Алекс</a:t>
            </a:r>
            <a:r>
              <a:rPr lang="ru-RU" u="sng" dirty="0"/>
              <a:t>е</a:t>
            </a:r>
            <a:r>
              <a:rPr lang="ru-RU" dirty="0"/>
              <a:t>й/8					7. Вол</a:t>
            </a:r>
            <a:r>
              <a:rPr lang="ru-RU" u="sng" dirty="0"/>
              <a:t>о</a:t>
            </a:r>
            <a:r>
              <a:rPr lang="ru-RU" dirty="0"/>
              <a:t>дя и Н</a:t>
            </a:r>
            <a:r>
              <a:rPr lang="ru-RU" u="sng" dirty="0"/>
              <a:t>и</a:t>
            </a:r>
            <a:r>
              <a:rPr lang="ru-RU" dirty="0"/>
              <a:t>на/3</a:t>
            </a:r>
          </a:p>
          <a:p>
            <a:pPr marL="342900" indent="-342900">
              <a:buAutoNum type="arabicPeriod"/>
            </a:pPr>
            <a:r>
              <a:rPr lang="ru-RU" dirty="0"/>
              <a:t>мо</a:t>
            </a:r>
            <a:r>
              <a:rPr lang="ru-RU" u="sng" dirty="0"/>
              <a:t>я</a:t>
            </a:r>
            <a:r>
              <a:rPr lang="ru-RU" dirty="0"/>
              <a:t> м</a:t>
            </a:r>
            <a:r>
              <a:rPr lang="ru-RU" u="sng" dirty="0"/>
              <a:t>а</a:t>
            </a:r>
            <a:r>
              <a:rPr lang="ru-RU" dirty="0"/>
              <a:t>ма/13					8. вы/1</a:t>
            </a:r>
          </a:p>
          <a:p>
            <a:pPr marL="342900" indent="-342900">
              <a:buAutoNum type="arabicPeriod"/>
            </a:pPr>
            <a:r>
              <a:rPr lang="ru-RU" dirty="0"/>
              <a:t>проф</a:t>
            </a:r>
            <a:r>
              <a:rPr lang="ru-RU" u="sng" dirty="0"/>
              <a:t>е</a:t>
            </a:r>
            <a:r>
              <a:rPr lang="ru-RU" dirty="0"/>
              <a:t>ссор В</a:t>
            </a:r>
            <a:r>
              <a:rPr lang="ru-RU" u="sng" dirty="0"/>
              <a:t>о</a:t>
            </a:r>
            <a:r>
              <a:rPr lang="ru-RU" dirty="0"/>
              <a:t>дкин/35			9. мы/34</a:t>
            </a:r>
          </a:p>
          <a:p>
            <a:pPr marL="342900" indent="-342900">
              <a:buAutoNum type="arabicPeriod"/>
            </a:pPr>
            <a:r>
              <a:rPr lang="ru-RU" dirty="0"/>
              <a:t>мой брат/4					10. ты/6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03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ACADB7B5-1835-467E-909C-EAFEA7E9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9C29D1-B44F-410E-9BC4-75B3012B9AC8}" type="slidenum">
              <a:rPr lang="en-US" altLang="cs-CZ" sz="1400"/>
              <a:pPr eaLnBrk="1" hangingPunct="1"/>
              <a:t>8</a:t>
            </a:fld>
            <a:endParaRPr lang="en-US" altLang="cs-CZ" sz="14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80B1C0-4468-4F6E-8047-D89EEA51EA6B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3886200"/>
          <a:ext cx="7848600" cy="1752600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пн.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вт.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ср.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чт.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пт.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сб.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вс.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8-11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Игорь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Алекс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Лар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и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Юра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11-17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Юра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Алекс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Лар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и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Игорь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Игорь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C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17-21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Игорь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Юра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Лар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и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Алекс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219" name="Text Box 2">
            <a:extLst>
              <a:ext uri="{FF2B5EF4-FFF2-40B4-BE49-F238E27FC236}">
                <a16:creationId xmlns:a16="http://schemas.microsoft.com/office/drawing/2014/main" id="{FE964A76-AE9C-49F9-8F6F-FBA783857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7688" y="914400"/>
            <a:ext cx="60198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>
              <a:spcBef>
                <a:spcPts val="600"/>
              </a:spcBef>
              <a:defRPr/>
            </a:pP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  Л</a:t>
            </a:r>
            <a:r>
              <a:rPr lang="ru-RU">
                <a:solidFill>
                  <a:srgbClr val="000000"/>
                </a:solidFill>
                <a:latin typeface="Times New Roman" pitchFamily="1" charset="0"/>
              </a:rPr>
              <a:t>е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на раб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тает к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ждый день? </a:t>
            </a:r>
          </a:p>
          <a:p>
            <a:pPr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  Когд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 раб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тает Игорь? </a:t>
            </a:r>
          </a:p>
          <a:p>
            <a:pPr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  Ск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лько час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в раб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тает Алекс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й в ср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ду? </a:t>
            </a:r>
          </a:p>
          <a:p>
            <a:pPr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  Кто раб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тает в четв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рг? Когд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? </a:t>
            </a:r>
          </a:p>
          <a:p>
            <a:pPr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  Ск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лько час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в в нед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лю раб</a:t>
            </a:r>
            <a:r>
              <a:rPr lang="ru-RU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en-US">
                <a:solidFill>
                  <a:srgbClr val="000000"/>
                </a:solidFill>
                <a:latin typeface="Times New Roman" pitchFamily="1" charset="0"/>
              </a:rPr>
              <a:t>тает Юра? </a:t>
            </a:r>
          </a:p>
        </p:txBody>
      </p:sp>
      <p:sp>
        <p:nvSpPr>
          <p:cNvPr id="7" name="Text Box 105">
            <a:extLst>
              <a:ext uri="{FF2B5EF4-FFF2-40B4-BE49-F238E27FC236}">
                <a16:creationId xmlns:a16="http://schemas.microsoft.com/office/drawing/2014/main" id="{E7CEE16C-92AE-4691-B8B0-B0320E25C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581775"/>
            <a:ext cx="3886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200" dirty="0">
                <a:latin typeface="+mj-lt"/>
              </a:rPr>
              <a:t>Copyright © 2012 by John Wiley &amp; Sons, Inc.</a:t>
            </a:r>
          </a:p>
        </p:txBody>
      </p:sp>
      <p:sp>
        <p:nvSpPr>
          <p:cNvPr id="7170" name="Control 1">
            <a:extLst>
              <a:ext uri="{FF2B5EF4-FFF2-40B4-BE49-F238E27FC236}">
                <a16:creationId xmlns:a16="http://schemas.microsoft.com/office/drawing/2014/main" id="{7F5D5D39-4446-4C43-829A-54EECE51BABF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352800" y="3200400"/>
            <a:ext cx="5143500" cy="914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A09F695-9CC5-46FD-854D-A9223BAAF1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0" r="-1"/>
          <a:stretch/>
        </p:blipFill>
        <p:spPr>
          <a:xfrm>
            <a:off x="522514" y="256977"/>
            <a:ext cx="7716833" cy="186303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855B570-CF0A-4768-9CA4-9AFDB457B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774" y="1760109"/>
            <a:ext cx="5905573" cy="66899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C674BB9-C713-47F4-87AB-1D9712A22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23" y="2387332"/>
            <a:ext cx="6149078" cy="280683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3CA45CDF-9D1C-4768-A9FF-D92BD55307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22" y="5158960"/>
            <a:ext cx="6149078" cy="130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807516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0</TotalTime>
  <Words>1078</Words>
  <Application>Microsoft Office PowerPoint</Application>
  <PresentationFormat>Širokoúhlá obrazovka</PresentationFormat>
  <Paragraphs>221</Paragraphs>
  <Slides>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Schoolbook</vt:lpstr>
      <vt:lpstr>Times New Roman</vt:lpstr>
      <vt:lpstr>Timesse Russ</vt:lpstr>
      <vt:lpstr>Wingdings 2</vt:lpstr>
      <vt:lpstr>Pohled</vt:lpstr>
      <vt:lpstr>PART 4: TALKING ABOUT WORK AND STUDY SCHEDULES</vt:lpstr>
      <vt:lpstr>Prezentace aplikace PowerPoint</vt:lpstr>
      <vt:lpstr>Prezentace aplikace PowerPoint</vt:lpstr>
      <vt:lpstr>Prezentace aplikace PowerPoint</vt:lpstr>
      <vt:lpstr>Time Expressions: Days of the Week (180) </vt:lpstr>
      <vt:lpstr>Prezentace aplikace PowerPoint</vt:lpstr>
      <vt:lpstr>(For) How Many Hours? (181)</vt:lpstr>
      <vt:lpstr>Prezentace aplikace PowerPoint</vt:lpstr>
      <vt:lpstr>Prezentace aplikace PowerPoint</vt:lpstr>
      <vt:lpstr>Additional 1</vt:lpstr>
      <vt:lpstr>Additional 2</vt:lpstr>
      <vt:lpstr>Additional 3 </vt:lpstr>
      <vt:lpstr>HWAnswer the following questions in complete sentences. Elaborate where necessary.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FOR BEGINNERS</dc:title>
  <dc:creator>Světlana Michálková</dc:creator>
  <cp:lastModifiedBy>Zbyněk Michálek</cp:lastModifiedBy>
  <cp:revision>364</cp:revision>
  <dcterms:created xsi:type="dcterms:W3CDTF">2020-10-29T13:01:00Z</dcterms:created>
  <dcterms:modified xsi:type="dcterms:W3CDTF">2023-02-28T14:50:34Z</dcterms:modified>
</cp:coreProperties>
</file>