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66" r:id="rId2"/>
    <p:sldId id="290" r:id="rId3"/>
    <p:sldId id="265" r:id="rId4"/>
    <p:sldId id="267" r:id="rId5"/>
    <p:sldId id="258" r:id="rId6"/>
    <p:sldId id="268" r:id="rId7"/>
    <p:sldId id="289" r:id="rId8"/>
    <p:sldId id="270" r:id="rId9"/>
    <p:sldId id="271" r:id="rId10"/>
    <p:sldId id="292" r:id="rId11"/>
    <p:sldId id="273" r:id="rId12"/>
    <p:sldId id="275" r:id="rId13"/>
    <p:sldId id="274" r:id="rId14"/>
    <p:sldId id="276" r:id="rId15"/>
    <p:sldId id="277" r:id="rId16"/>
    <p:sldId id="278" r:id="rId17"/>
    <p:sldId id="279" r:id="rId18"/>
    <p:sldId id="280" r:id="rId19"/>
    <p:sldId id="256" r:id="rId20"/>
    <p:sldId id="281" r:id="rId21"/>
    <p:sldId id="282" r:id="rId22"/>
    <p:sldId id="283" r:id="rId23"/>
    <p:sldId id="291" r:id="rId24"/>
    <p:sldId id="285" r:id="rId25"/>
    <p:sldId id="286" r:id="rId26"/>
    <p:sldId id="287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Michalík Kvíčalová" initials="AMK" lastIdx="2" clrIdx="0">
    <p:extLst>
      <p:ext uri="{19B8F6BF-5375-455C-9EA6-DF929625EA0E}">
        <p15:presenceInfo xmlns:p15="http://schemas.microsoft.com/office/powerpoint/2012/main" userId="S::79329538@cuni.cz::1cc88ae2-e986-46f5-bb0e-3dcf72e9ec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72"/>
    <p:restoredTop sz="94613"/>
  </p:normalViewPr>
  <p:slideViewPr>
    <p:cSldViewPr snapToGrid="0" snapToObjects="1">
      <p:cViewPr varScale="1">
        <p:scale>
          <a:sx n="53" d="100"/>
          <a:sy n="53" d="100"/>
        </p:scale>
        <p:origin x="184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3T15:50:48.390" idx="2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3T16:47:04.759" idx="1">
    <p:pos x="701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19.5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734 364 24575,'0'-40'0,"15"-10"0,19 6 0,11-12 0,11 22 0,2-8 0,-8 11 0,15 12 0,-6-10 0,-9 26 0,4-12 0,-15 15 0,0 0 0,-3 0 0,1 0 0,2 0 0,-1 0 0,7 0 0,-6 0 0,-1 0 0,7 0 0,-6 0 0,8 6 0,-9 9 0,7 9 0,-6 6 0,0 0 0,-3 0 0,-7-2 0,-7 1 0,-2-1 0,-5 9 0,-7-7 0,-1 15 0,-7 3 0,0 33 0,0-17 0,-7 25 0,-12-20-556,-17 12 556,14-35 0,-3 0 0,-1 1 0,-3-2 0,-2-3 0,-1 0 0,-25 39 0,-7-7 0,9-1 0,0 1 0,0 0 0,2-11 0,-2 8 0,2-7 0,-2 9 0,-9 0 0,7 1-496,17-37 0,-3 2 496,3 9 0,-1 0 0,3-12 0,-2 0 0,-8 11 0,1 1 0,13-10 0,-1-1 0,-6 2 0,-2 0 0,-1 5 0,1-1 0,5-6 0,1 0-200,-2 0 0,1 2 200,1-3 0,3 1 0,-22 26 0,-6 8 0,19-19 0,2 6 0,8-2 0,2 14 0,5 0 0,3 0 0,14-5 0,-6-7 517,13 10-517,-5 0 998,7 0-998,0 0 433,0 0-433,0-10 0,0 8 0,7-8 0,20 13 0,19-8 0,20 8-518,-19-35 0,3-1 518,27 22 0,-26-23 0,2-3 0,-7-11 0,1-1 0,5 9 0,2-1 0,5-10 0,1-1 0,-1 8 0,0-2 0,-5-11 0,-1-1-204,-1 5 1,0-2 203,40-3 0,-1-2 0,-9-8 0,6 0 0,-6 0 0,10 0 0,0-8 0,-1-10-462,-39 5 0,0-4 462,-4-5 0,-1-1 0,5 2 0,0 2-308,40-18 308,-8-6 0,-5 21 0,-26-10 948,10 7-948,-30 9 401,13-7-401,-25 9 977,-1 7-977,-7 1 349,0 0-349,0 5 0,-6-5 0,-2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22.0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10 123 24575,'19'-19'0,"-7"6"0,-6-5 0,-1 11 0,-3-4 0,4 4 0,-6-5 0,0 0 0,0 0 0,-6 6 0,0 1 0,-6 5 0,0 0 0,0 0 0,6 5 0,0 2 0,6 4 0,0 1 0,0 0 0,0-1 0,0 1 0,0 0 0,0-6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26.5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721 1781 24575,'-32'-12'0,"-19"-23"0,18 1 0,-1-7 0,-14-19 0,0-2 0,6 10 0,1-1-692,-9-19 0,5 2 692,-4-6 0,15 27 0,2 1 128,4-20-128,-23-13 0,30 10 0,-12 10 0,16-3 0,2 23 0,6-15 0,2 0 1035,7 7-1035,0-7 221,0 9-221,0 8 0,0-6 0,0 15 0,0-7 0,0 1 0,0 5 0,0 2 0,7-6 0,15 17 0,3-17 0,20 18 0,-7-11 0,9 11 0,0-6 0,-1 8 0,11 6 0,-8-5 0,17 12 0,-8-5 0,10 7 0,0 0 0,0 0 0,0 0 0,0 0 0,0 0 0,0 0 0,-9 7 0,6 3 0,-16 5 0,8 9 0,-10 0 0,-1 7 0,13 11 0,-7 1 0,9 10 0,-11-3 0,11 3 0,-6 8 0,9 4 0,-9 9 0,-10-4 0,-3-9 0,-8 4 0,-2-6 0,-6-1 0,-2 7 0,-15-16 0,-2 7 0,-7-9 0,0-8 0,0 5 0,0-5 0,0 7 0,-6-7 0,-10 14 0,-8-12 0,-24 45 0,13-31 0,-12 31 0,15-37 0,-1 17 0,-10-5 0,7 7 0,-7 3 0,9-3 0,0 0 0,0 0 0,0 0 0,0 0 0,-10 2 0,1-9 0,-3 8 0,-3-16 0,6 5 0,7-20 0,-2-2 0,-17 12 0,18-12 0,1-1 0,-13 7 0,0 1 0,7 3 0,-5-4 0,5 7 0,-9 2 0,0 0 0,0 0 0,9-2 0,-7 2 0,16-4 0,-7 2 0,8-2 0,2-8 0,6 5 0,4-13 0,-1 5 0,4 1 0,-3-7 0,5 7 0,0-1 0,1-5 0,5 14 0,-4-15 0,5 15 0,0-15 0,1 7 0,7-1 0,0-5 0,0 5 0,0 1 0,0-6 0,0 23 0,0-21 0,0 30 0,0-22 0,15 25 0,12-15 0,18 18 0,6-16 0,2 8 0,8-8 0,0-9 0,12 9 0,-5-17 0,3 7 0,7-16 0,-7 5 0,7-12 0,-10 4 0,-9-7 0,7 0 0,-17-9 0,7 0 0,-9-8 0,-1 0 0,-7 0 0,-3 0 0,1 0 0,-6 0 0,5 0 0,1 0 0,-7 0 0,15-14 0,-15 4 0,15-19 0,-15 13 0,15-13 0,-6 5 0,-1 1 0,7-7 0,-14 14 0,14-13 0,-15 13 0,7-6 0,-15 1 0,5 12 0,-12-10 0,5 18 0,-7-10 0,-1 9 0,0-14 0,-5 13 0,-2-7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28.0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 0 24575,'-11'13'0,"4"3"0,-3-15 0,4 4 0,-1-5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35.8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24575,'0'43'0,"0"-5"0,0 18 0,0 32 0,0-22 0,0 34 0,0-22 0,0-7 0,0 7 0,0 1 0,0-18 0,0 26 0,0-15 0,0 9 0,0-3 0,0-11 0,0 1 0,0 0 0,0 0 0,0-10 0,0 8 0,0-17 0,0 7 0,0 0 0,0-15 0,0 14 0,0-17 0,0 9 0,0 0 0,0 0 0,0-8 0,0 5 0,0-13 0,0 6 0,0-9 0,0 0 0,0-6 0,0 5 0,0-13 0,0 6 0,0-7 0,0 0 0,0-6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38.0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 59 24575,'13'-12'0,"-2"0"0,-11 0 0,0 1 0,-5 4 0,-2 2 0,-4 5 0,-1 0 0,5 5 0,2-4 0,5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15:14:15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D5D0-9CC5-0543-BADB-AB9F08E27D3E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5BAD6-6A5A-324F-B089-152B22682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7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B970A-59F7-0447-B790-16049A6893F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0F892-D9DF-9047-A555-E91A022B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7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46D44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440B3F-CFE8-5443-9810-F4AC024A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495" y="1179095"/>
            <a:ext cx="6369187" cy="34044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Antropocén</a:t>
            </a:r>
            <a:r>
              <a:rPr lang="en-US" sz="4800" b="1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ekologická</a:t>
            </a:r>
            <a:r>
              <a:rPr lang="en-US" sz="48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krize</a:t>
            </a:r>
            <a:r>
              <a:rPr lang="en-US" sz="4800" b="1" dirty="0">
                <a:solidFill>
                  <a:srgbClr val="FFFFFF"/>
                </a:solidFill>
                <a:latin typeface="Cambria" panose="02040503050406030204" pitchFamily="18" charset="0"/>
              </a:rPr>
              <a:t> a </a:t>
            </a:r>
            <a:r>
              <a:rPr lang="en-US" sz="4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repertoár</a:t>
            </a:r>
            <a:r>
              <a:rPr lang="en-US" sz="48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křesťanského</a:t>
            </a:r>
            <a:r>
              <a:rPr lang="en-US" sz="48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chiliasmu</a:t>
            </a:r>
            <a:b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b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r>
              <a:rPr lang="en-US" sz="3100" dirty="0">
                <a:solidFill>
                  <a:srgbClr val="FFFFFF"/>
                </a:solidFill>
                <a:latin typeface="Cambria" panose="02040503050406030204" pitchFamily="18" charset="0"/>
              </a:rPr>
              <a:t>RLB666 </a:t>
            </a:r>
            <a:r>
              <a:rPr lang="en-US" sz="3100" dirty="0" err="1">
                <a:solidFill>
                  <a:srgbClr val="FFFFFF"/>
                </a:solidFill>
                <a:latin typeface="Cambria" panose="02040503050406030204" pitchFamily="18" charset="0"/>
              </a:rPr>
              <a:t>Konec</a:t>
            </a:r>
            <a:r>
              <a:rPr lang="en-US" sz="31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Cambria" panose="02040503050406030204" pitchFamily="18" charset="0"/>
              </a:rPr>
              <a:t>světa</a:t>
            </a:r>
            <a:endParaRPr lang="en-US" sz="31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5E1F66-4624-154C-A5DF-D7C5DA4B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1495" y="4866870"/>
            <a:ext cx="5956353" cy="12472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</a:rPr>
              <a:t>Anna </a:t>
            </a:r>
            <a:r>
              <a:rPr lang="en-US" dirty="0" err="1">
                <a:solidFill>
                  <a:srgbClr val="FFFFFF"/>
                </a:solidFill>
                <a:latin typeface="Cambria" panose="02040503050406030204" pitchFamily="18" charset="0"/>
              </a:rPr>
              <a:t>Kvíčalová</a:t>
            </a:r>
            <a:endParaRPr lang="en-US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B9C01B7F-98AA-2742-B295-B02E08F5B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66" r="28568" b="1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84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C28810-6D4C-70AC-FC02-7EC29E3DC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0" r="-2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Obrázek 2" descr="Obsah obrázku šipka&#10;&#10;Popis byl vytvořen automaticky">
            <a:extLst>
              <a:ext uri="{FF2B5EF4-FFF2-40B4-BE49-F238E27FC236}">
                <a16:creationId xmlns:a16="http://schemas.microsoft.com/office/drawing/2014/main" id="{1DFCD23F-13BC-9C61-5425-31A40B326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7" r="1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BD66E68-F8E4-7448-8C91-1703417F3501}"/>
              </a:ext>
            </a:extLst>
          </p:cNvPr>
          <p:cNvSpPr txBox="1"/>
          <p:nvPr/>
        </p:nvSpPr>
        <p:spPr>
          <a:xfrm>
            <a:off x="321731" y="0"/>
            <a:ext cx="660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Velké zrychlení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DD2C08-97F1-50DC-E7C7-EDF6F0719B5B}"/>
              </a:ext>
            </a:extLst>
          </p:cNvPr>
          <p:cNvSpPr txBox="1"/>
          <p:nvPr/>
        </p:nvSpPr>
        <p:spPr>
          <a:xfrm>
            <a:off x="321731" y="6488664"/>
            <a:ext cx="5007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Převzato z: </a:t>
            </a:r>
            <a:r>
              <a:rPr lang="cs-CZ" sz="1000" i="1" dirty="0"/>
              <a:t>Klimatická změna</a:t>
            </a:r>
            <a:r>
              <a:rPr lang="cs-CZ" sz="1000" dirty="0"/>
              <a:t>, Academia 2022.</a:t>
            </a:r>
          </a:p>
        </p:txBody>
      </p:sp>
    </p:spTree>
    <p:extLst>
      <p:ext uri="{BB962C8B-B14F-4D97-AF65-F5344CB8AC3E}">
        <p14:creationId xmlns:p14="http://schemas.microsoft.com/office/powerpoint/2010/main" val="310611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EE3045-383A-364C-B80F-B420994C9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5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E13B09-1398-174C-A6D1-D438E3264438}"/>
              </a:ext>
            </a:extLst>
          </p:cNvPr>
          <p:cNvSpPr txBox="1"/>
          <p:nvPr/>
        </p:nvSpPr>
        <p:spPr>
          <a:xfrm>
            <a:off x="350520" y="350520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Průmyslová revoluce</a:t>
            </a:r>
          </a:p>
        </p:txBody>
      </p:sp>
    </p:spTree>
    <p:extLst>
      <p:ext uri="{BB962C8B-B14F-4D97-AF65-F5344CB8AC3E}">
        <p14:creationId xmlns:p14="http://schemas.microsoft.com/office/powerpoint/2010/main" val="89124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66D148-F1AC-C743-8B82-46A155A5D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4" r="-1" b="-1"/>
          <a:stretch/>
        </p:blipFill>
        <p:spPr>
          <a:xfrm>
            <a:off x="165616" y="321733"/>
            <a:ext cx="11548534" cy="62145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2B22CAE-0B24-6D4B-B11F-CE6F135A6648}"/>
              </a:ext>
            </a:extLst>
          </p:cNvPr>
          <p:cNvSpPr txBox="1"/>
          <p:nvPr/>
        </p:nvSpPr>
        <p:spPr>
          <a:xfrm>
            <a:off x="335280" y="365760"/>
            <a:ext cx="368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Neolitická revoluce</a:t>
            </a:r>
          </a:p>
        </p:txBody>
      </p:sp>
    </p:spTree>
    <p:extLst>
      <p:ext uri="{BB962C8B-B14F-4D97-AF65-F5344CB8AC3E}">
        <p14:creationId xmlns:p14="http://schemas.microsoft.com/office/powerpoint/2010/main" val="378994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C4C8E0-CD30-B34A-B237-CBBA06CEC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2" r="-1" b="1477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tráva, savci&#10;&#10;Popis byl vytvořen automaticky">
            <a:extLst>
              <a:ext uri="{FF2B5EF4-FFF2-40B4-BE49-F238E27FC236}">
                <a16:creationId xmlns:a16="http://schemas.microsoft.com/office/drawing/2014/main" id="{5285BCF4-85D7-AA45-88A2-A9033ED21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8" r="436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149AEB-33E5-C848-A966-8AE71F749931}"/>
              </a:ext>
            </a:extLst>
          </p:cNvPr>
          <p:cNvSpPr txBox="1"/>
          <p:nvPr/>
        </p:nvSpPr>
        <p:spPr>
          <a:xfrm>
            <a:off x="321733" y="321733"/>
            <a:ext cx="405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Zánik megafauny</a:t>
            </a:r>
          </a:p>
        </p:txBody>
      </p:sp>
    </p:spTree>
    <p:extLst>
      <p:ext uri="{BB962C8B-B14F-4D97-AF65-F5344CB8AC3E}">
        <p14:creationId xmlns:p14="http://schemas.microsoft.com/office/powerpoint/2010/main" val="416575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7611D-742B-664C-AC33-DF718BA1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Cambria" panose="02040503050406030204" pitchFamily="18" charset="0"/>
              </a:rPr>
              <a:t>od techno-optimismu k pesimismu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43466-9705-4047-9ACF-55622D4A7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lnSpc>
                <a:spcPct val="150000"/>
              </a:lnSpc>
            </a:pPr>
            <a:r>
              <a:rPr lang="cs-CZ" dirty="0">
                <a:latin typeface="Cambria" panose="02040503050406030204" pitchFamily="18" charset="0"/>
              </a:rPr>
              <a:t>Člověk ovládne přírodní děje ve svůj prospěch</a:t>
            </a:r>
          </a:p>
          <a:p>
            <a:pPr lvl="1" algn="just">
              <a:lnSpc>
                <a:spcPct val="150000"/>
              </a:lnSpc>
            </a:pPr>
            <a:r>
              <a:rPr lang="cs-CZ" dirty="0">
                <a:latin typeface="Cambria" panose="02040503050406030204" pitchFamily="18" charset="0"/>
              </a:rPr>
              <a:t>Člověk přemůže přírodu a nastolí </a:t>
            </a:r>
            <a:r>
              <a:rPr lang="cs-CZ" dirty="0" err="1">
                <a:latin typeface="Cambria" panose="02040503050406030204" pitchFamily="18" charset="0"/>
              </a:rPr>
              <a:t>technosféru</a:t>
            </a:r>
            <a:endParaRPr lang="cs-CZ" dirty="0">
              <a:latin typeface="Cambria" panose="020405030504060302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cs-CZ" dirty="0">
                <a:latin typeface="Cambria" panose="02040503050406030204" pitchFamily="18" charset="0"/>
              </a:rPr>
              <a:t>Člověk bojuje s přírodou</a:t>
            </a:r>
          </a:p>
          <a:p>
            <a:pPr lvl="1" algn="just">
              <a:lnSpc>
                <a:spcPct val="150000"/>
              </a:lnSpc>
            </a:pPr>
            <a:r>
              <a:rPr lang="cs-CZ" b="1" dirty="0">
                <a:latin typeface="Cambria" panose="02040503050406030204" pitchFamily="18" charset="0"/>
              </a:rPr>
              <a:t>Člověk ničí přírodu, nakonec ji zlikviduje a zničí sám sebe</a:t>
            </a:r>
          </a:p>
          <a:p>
            <a:pPr lvl="1" algn="just">
              <a:lnSpc>
                <a:spcPct val="150000"/>
              </a:lnSpc>
            </a:pPr>
            <a:r>
              <a:rPr lang="cs-CZ" dirty="0">
                <a:latin typeface="Cambria" panose="02040503050406030204" pitchFamily="18" charset="0"/>
              </a:rPr>
              <a:t>Země se nakonec člověka zbaví jako nepříjemného viru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36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železnice&#10;&#10;Popis byl vytvořen automaticky">
            <a:extLst>
              <a:ext uri="{FF2B5EF4-FFF2-40B4-BE49-F238E27FC236}">
                <a16:creationId xmlns:a16="http://schemas.microsoft.com/office/drawing/2014/main" id="{17A3B22B-A408-6B44-AE41-6B7787C1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88" y="0"/>
            <a:ext cx="10065224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5C1C539-C937-C94D-A618-290406A325AA}"/>
              </a:ext>
            </a:extLst>
          </p:cNvPr>
          <p:cNvSpPr txBox="1"/>
          <p:nvPr/>
        </p:nvSpPr>
        <p:spPr>
          <a:xfrm>
            <a:off x="1112520" y="0"/>
            <a:ext cx="458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Nová divočina</a:t>
            </a:r>
          </a:p>
        </p:txBody>
      </p:sp>
    </p:spTree>
    <p:extLst>
      <p:ext uri="{BB962C8B-B14F-4D97-AF65-F5344CB8AC3E}">
        <p14:creationId xmlns:p14="http://schemas.microsoft.com/office/powerpoint/2010/main" val="47641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objekt v exteriéru, hvězda, tmavé&#10;&#10;Popis byl vytvořen automaticky">
            <a:extLst>
              <a:ext uri="{FF2B5EF4-FFF2-40B4-BE49-F238E27FC236}">
                <a16:creationId xmlns:a16="http://schemas.microsoft.com/office/drawing/2014/main" id="{D6225A2F-E630-7D4D-BF0C-15D108F16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8" r="34106" b="-1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3" name="Obrázek 2" descr="Obsah obrázku porcelán, sklo&#10;&#10;Popis byl vytvořen automaticky">
            <a:extLst>
              <a:ext uri="{FF2B5EF4-FFF2-40B4-BE49-F238E27FC236}">
                <a16:creationId xmlns:a16="http://schemas.microsoft.com/office/drawing/2014/main" id="{DD5844A3-A260-8749-B335-071BBD885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26" r="14726"/>
          <a:stretch/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3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atro&#10;&#10;Popis byl vytvořen automaticky">
            <a:extLst>
              <a:ext uri="{FF2B5EF4-FFF2-40B4-BE49-F238E27FC236}">
                <a16:creationId xmlns:a16="http://schemas.microsoft.com/office/drawing/2014/main" id="{3D7155AB-11E1-984B-89D7-27D714EB1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17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      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/>
        </p:blipFill>
        <p:spPr>
          <a:xfrm>
            <a:off x="320040" y="429373"/>
            <a:ext cx="5455917" cy="3754353"/>
          </a:xfrm>
          <a:prstGeom prst="rect">
            <a:avLst/>
          </a:prstGeom>
        </p:spPr>
      </p:pic>
      <p:pic>
        <p:nvPicPr>
          <p:cNvPr id="3" name="Obrázek 2" descr="Obsah obrázku obloha, exteriér, země, savci&#10;&#10;Popis byl vytvořen automaticky">
            <a:extLst>
              <a:ext uri="{FF2B5EF4-FFF2-40B4-BE49-F238E27FC236}">
                <a16:creationId xmlns:a16="http://schemas.microsoft.com/office/drawing/2014/main" id="{1B190620-DA1F-9348-B11E-F285CF97A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5" r="1677" b="-2"/>
          <a:stretch/>
        </p:blipFill>
        <p:spPr>
          <a:xfrm>
            <a:off x="6416043" y="456381"/>
            <a:ext cx="5455917" cy="370033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3214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1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C91CFC-91BC-8D7C-D50A-1267A0DB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81B79B04-46F3-E309-F24B-6F1CD17E1628}"/>
                  </a:ext>
                </a:extLst>
              </p14:cNvPr>
              <p14:cNvContentPartPr/>
              <p14:nvPr/>
            </p14:nvContentPartPr>
            <p14:xfrm>
              <a:off x="8136551" y="625871"/>
              <a:ext cx="946080" cy="15922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81B79B04-46F3-E309-F24B-6F1CD17E16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00911" y="590231"/>
                <a:ext cx="1017720" cy="166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B3CDB37B-8772-DE21-740A-A9F3C36C698A}"/>
                  </a:ext>
                </a:extLst>
              </p14:cNvPr>
              <p14:cNvContentPartPr/>
              <p14:nvPr/>
            </p14:nvContentPartPr>
            <p14:xfrm>
              <a:off x="8519231" y="2803151"/>
              <a:ext cx="21600" cy="4428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B3CDB37B-8772-DE21-740A-A9F3C36C69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3231" y="2767511"/>
                <a:ext cx="9324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1875A830-4D0F-25BD-DC2E-3317A368B618}"/>
                  </a:ext>
                </a:extLst>
              </p14:cNvPr>
              <p14:cNvContentPartPr/>
              <p14:nvPr/>
            </p14:nvContentPartPr>
            <p14:xfrm>
              <a:off x="3126071" y="734231"/>
              <a:ext cx="794160" cy="177804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1875A830-4D0F-25BD-DC2E-3317A368B6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90431" y="698231"/>
                <a:ext cx="865800" cy="18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7E95A905-2DE1-718F-B2E5-F7670A2DDA83}"/>
                  </a:ext>
                </a:extLst>
              </p14:cNvPr>
              <p14:cNvContentPartPr/>
              <p14:nvPr/>
            </p14:nvContentPartPr>
            <p14:xfrm>
              <a:off x="3757151" y="3307151"/>
              <a:ext cx="17280" cy="129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7E95A905-2DE1-718F-B2E5-F7670A2DDA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1511" y="3271151"/>
                <a:ext cx="8892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F2FDB2CD-CA96-A613-C5AE-DDDE3C8660B0}"/>
                  </a:ext>
                </a:extLst>
              </p14:cNvPr>
              <p14:cNvContentPartPr/>
              <p14:nvPr/>
            </p14:nvContentPartPr>
            <p14:xfrm>
              <a:off x="9220511" y="374591"/>
              <a:ext cx="360" cy="8053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F2FDB2CD-CA96-A613-C5AE-DDDE3C8660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84511" y="338951"/>
                <a:ext cx="72000" cy="87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8005D8DA-03C6-AFC9-BB31-48370F4DABC6}"/>
                  </a:ext>
                </a:extLst>
              </p14:cNvPr>
              <p14:cNvContentPartPr/>
              <p14:nvPr/>
            </p14:nvContentPartPr>
            <p14:xfrm>
              <a:off x="9237791" y="1743671"/>
              <a:ext cx="17280" cy="2160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8005D8DA-03C6-AFC9-BB31-48370F4DABC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01791" y="1707671"/>
                <a:ext cx="88920" cy="9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96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78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5EABD2-3208-9944-91ED-E3A1726B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Cambria" panose="02040503050406030204" pitchFamily="18" charset="0"/>
              </a:rPr>
              <a:t>Představy konce a interpretace znamení</a:t>
            </a:r>
            <a:endParaRPr lang="en-US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Obrázek 10" descr="Obsah obrázku text, osoba, exteriér, hráč&#10;&#10;Popis byl vytvořen automaticky">
            <a:extLst>
              <a:ext uri="{FF2B5EF4-FFF2-40B4-BE49-F238E27FC236}">
                <a16:creationId xmlns:a16="http://schemas.microsoft.com/office/drawing/2014/main" id="{0E90163A-2C76-2D40-8C86-72A99B7C2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38" b="17453"/>
          <a:stretch/>
        </p:blipFill>
        <p:spPr>
          <a:xfrm>
            <a:off x="327549" y="2454903"/>
            <a:ext cx="3442801" cy="1956816"/>
          </a:xfrm>
          <a:prstGeom prst="rect">
            <a:avLst/>
          </a:prstGeom>
        </p:spPr>
      </p:pic>
      <p:pic>
        <p:nvPicPr>
          <p:cNvPr id="9" name="Obrázek 8" descr="Obsah obrázku exteriér, osoba, země, stoh&#10;&#10;Popis byl vytvořen automaticky">
            <a:extLst>
              <a:ext uri="{FF2B5EF4-FFF2-40B4-BE49-F238E27FC236}">
                <a16:creationId xmlns:a16="http://schemas.microsoft.com/office/drawing/2014/main" id="{EC3D3C4A-E854-6443-A5F5-6B5CA7D55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63"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7" name="Obrázek 6" descr="Obsah obrázku slunce, západ slunce, mraky&#10;&#10;Popis byl vytvořen automaticky">
            <a:extLst>
              <a:ext uri="{FF2B5EF4-FFF2-40B4-BE49-F238E27FC236}">
                <a16:creationId xmlns:a16="http://schemas.microsoft.com/office/drawing/2014/main" id="{9F1C1140-26FF-4B4C-9787-D29E4FD32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74" r="-3" b="14158"/>
          <a:stretch/>
        </p:blipFill>
        <p:spPr>
          <a:xfrm>
            <a:off x="329183" y="4572000"/>
            <a:ext cx="3447288" cy="1956816"/>
          </a:xfrm>
          <a:prstGeom prst="rect">
            <a:avLst/>
          </a:prstGeom>
        </p:spPr>
      </p:pic>
      <p:pic>
        <p:nvPicPr>
          <p:cNvPr id="5" name="Zástupný obsah 4" descr="Obsah obrázku voda, exteriér, led, příroda&#10;&#10;Popis byl vytvořen automaticky">
            <a:extLst>
              <a:ext uri="{FF2B5EF4-FFF2-40B4-BE49-F238E27FC236}">
                <a16:creationId xmlns:a16="http://schemas.microsoft.com/office/drawing/2014/main" id="{B223F92D-4C9A-3349-88D9-6F16E0D63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6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Zástupný obsah 11" descr="Obsah obrázku maska, tmavé, mikrofon&#10;&#10;Popis byl vytvořen automaticky">
            <a:extLst>
              <a:ext uri="{FF2B5EF4-FFF2-40B4-BE49-F238E27FC236}">
                <a16:creationId xmlns:a16="http://schemas.microsoft.com/office/drawing/2014/main" id="{1422B04E-CD1F-E621-F40A-5332F12B8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582563" y="314282"/>
            <a:ext cx="4280254" cy="6214534"/>
          </a:xfrm>
        </p:spPr>
      </p:pic>
    </p:spTree>
    <p:extLst>
      <p:ext uri="{BB962C8B-B14F-4D97-AF65-F5344CB8AC3E}">
        <p14:creationId xmlns:p14="http://schemas.microsoft.com/office/powerpoint/2010/main" val="425429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8543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7ABBCD-0F26-3740-AA4F-F681C6A9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Mýtus o pokroku a úpadku</a:t>
            </a:r>
            <a:endParaRPr lang="cs-CZ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Obrázek 4" descr="Obsah obrázku tráva, tanečník&#10;&#10;Popis byl vytvořen automaticky">
            <a:extLst>
              <a:ext uri="{FF2B5EF4-FFF2-40B4-BE49-F238E27FC236}">
                <a16:creationId xmlns:a16="http://schemas.microsoft.com/office/drawing/2014/main" id="{018A96EE-1EE1-0943-BA26-0BB0CAB7C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23" r="1" b="16948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B998DF-7DF8-584E-91BA-9C511D8A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200" b="1" dirty="0">
                <a:solidFill>
                  <a:srgbClr val="FFFFFF"/>
                </a:solidFill>
                <a:latin typeface="Cambria" panose="02040503050406030204" pitchFamily="18" charset="0"/>
              </a:rPr>
              <a:t>Příběh pokroku</a:t>
            </a:r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: kultura dělá ze zvířete člověka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Titanismus</a:t>
            </a:r>
          </a:p>
          <a:p>
            <a:pPr marL="457200" lvl="1" indent="0">
              <a:buNone/>
            </a:pPr>
            <a:endParaRPr lang="cs-CZ" sz="2200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r>
              <a:rPr lang="cs-CZ" sz="2200" b="1" dirty="0">
                <a:solidFill>
                  <a:srgbClr val="FFFFFF"/>
                </a:solidFill>
                <a:latin typeface="Cambria" panose="02040503050406030204" pitchFamily="18" charset="0"/>
              </a:rPr>
              <a:t>Příběh úpadku</a:t>
            </a:r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: ztracený ráj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„ušlechtilý divoch“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Apokalypsa</a:t>
            </a:r>
          </a:p>
          <a:p>
            <a:pPr marL="457200" lvl="1" indent="0">
              <a:buNone/>
            </a:pPr>
            <a:endParaRPr lang="cs-CZ" sz="20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BE0B040C-9A99-3540-9F14-55100E91286B}"/>
                  </a:ext>
                </a:extLst>
              </p14:cNvPr>
              <p14:cNvContentPartPr/>
              <p14:nvPr/>
            </p14:nvContentPartPr>
            <p14:xfrm>
              <a:off x="2247720" y="4764240"/>
              <a:ext cx="36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BE0B040C-9A99-3540-9F14-55100E9128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8720" y="47556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4764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C3D3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76B44D-73A6-0842-8B92-18C176A1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Křesťanský chiliasmus</a:t>
            </a:r>
            <a:endParaRPr lang="cs-CZ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8A10446-2F68-698D-A1B1-DEA335DA3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62" r="1" b="32994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C4C17-50C2-744C-8690-F95679447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47" y="917724"/>
            <a:ext cx="3744411" cy="5249993"/>
          </a:xfrm>
        </p:spPr>
        <p:txBody>
          <a:bodyPr anchor="ctr">
            <a:normAutofit/>
          </a:bodyPr>
          <a:lstStyle/>
          <a:p>
            <a:r>
              <a:rPr lang="cs-CZ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Rudolfus</a:t>
            </a:r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cs-CZ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Glaber</a:t>
            </a:r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Svět se v roce 1000 „„zbavil svých starých hadrů, aby se oděl v bílé roucho kostelů.“ </a:t>
            </a:r>
          </a:p>
          <a:p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Doba planá </a:t>
            </a:r>
            <a:r>
              <a:rPr lang="cs-CZ" sz="2200" b="1" dirty="0">
                <a:solidFill>
                  <a:srgbClr val="FFFFFF"/>
                </a:solidFill>
                <a:latin typeface="Cambria" panose="02040503050406030204" pitchFamily="18" charset="0"/>
              </a:rPr>
              <a:t>znamení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Vesuv, bazilika sv. Petra, požáry, astronomické jevy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Epidemie, hladomor</a:t>
            </a:r>
          </a:p>
          <a:p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Joachim z </a:t>
            </a:r>
            <a:r>
              <a:rPr lang="cs-CZ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Fiore</a:t>
            </a:r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 (1135‒1202) 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„Výklad Zjevení“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Spirituální františkáni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01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3614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3F047B-5917-8780-4DFF-658D2FA7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sz="3700" b="1">
                <a:solidFill>
                  <a:srgbClr val="FFFFFF"/>
                </a:solidFill>
                <a:latin typeface="Cambria" panose="02040503050406030204" pitchFamily="18" charset="0"/>
              </a:rPr>
              <a:t>Zjevení svatého Jana</a:t>
            </a:r>
            <a:br>
              <a:rPr lang="cs-CZ" sz="3700" b="1">
                <a:solidFill>
                  <a:srgbClr val="FFFFFF"/>
                </a:solidFill>
                <a:latin typeface="Cambria" panose="02040503050406030204" pitchFamily="18" charset="0"/>
              </a:rPr>
            </a:br>
            <a:r>
              <a:rPr lang="cs-CZ" sz="3700" b="1" i="1">
                <a:solidFill>
                  <a:srgbClr val="FFFFFF"/>
                </a:solidFill>
                <a:latin typeface="Cambria" panose="02040503050406030204" pitchFamily="18" charset="0"/>
              </a:rPr>
              <a:t>Apokalypsa</a:t>
            </a:r>
            <a:r>
              <a:rPr lang="cs-CZ" sz="3700" b="1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br>
              <a:rPr lang="cs-CZ" sz="3700">
                <a:solidFill>
                  <a:srgbClr val="FFFFFF"/>
                </a:solidFill>
                <a:latin typeface="Cambria" panose="02040503050406030204" pitchFamily="18" charset="0"/>
              </a:rPr>
            </a:br>
            <a:endParaRPr lang="cs-CZ" sz="3700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text, malování, keramické nádobí, tkanina&#10;&#10;Popis byl vytvořen automaticky">
            <a:extLst>
              <a:ext uri="{FF2B5EF4-FFF2-40B4-BE49-F238E27FC236}">
                <a16:creationId xmlns:a16="http://schemas.microsoft.com/office/drawing/2014/main" id="{2700FAA0-3041-3474-F3FE-04F4CEE3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2" r="1" b="8180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B8574-CE2C-7C43-348A-43A6BED0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491260"/>
            <a:ext cx="4085181" cy="5766105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otevíráno </a:t>
            </a:r>
            <a:r>
              <a:rPr lang="cs-CZ" sz="2200" b="1" dirty="0">
                <a:solidFill>
                  <a:srgbClr val="FFFFFF"/>
                </a:solidFill>
                <a:latin typeface="Cambria" panose="02040503050406030204" pitchFamily="18" charset="0"/>
              </a:rPr>
              <a:t>sedm pečetí</a:t>
            </a:r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, troubení sedmi andělů, </a:t>
            </a:r>
          </a:p>
          <a:p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objevuje </a:t>
            </a:r>
            <a:r>
              <a:rPr lang="cs-CZ" sz="2200" b="1" dirty="0">
                <a:solidFill>
                  <a:srgbClr val="FFFFFF"/>
                </a:solidFill>
                <a:latin typeface="Cambria" panose="02040503050406030204" pitchFamily="18" charset="0"/>
              </a:rPr>
              <a:t>se drak a dvě šelmy</a:t>
            </a:r>
          </a:p>
          <a:p>
            <a:pPr lvl="1"/>
            <a:r>
              <a:rPr lang="cs-CZ" sz="2200" i="1" dirty="0">
                <a:solidFill>
                  <a:srgbClr val="FFFFFF"/>
                </a:solidFill>
                <a:latin typeface="Cambria" panose="02040503050406030204" pitchFamily="18" charset="0"/>
              </a:rPr>
              <a:t>To je třeba pochopit: kdo má rozum, ať sečte číslice té šelmy. To číslo označuje člověka, a je to číslo šest set šedesát šest</a:t>
            </a:r>
            <a:endParaRPr lang="cs-CZ" sz="2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sedm číší Božího hněvu </a:t>
            </a:r>
          </a:p>
          <a:p>
            <a:r>
              <a:rPr lang="cs-CZ" sz="2200" dirty="0">
                <a:solidFill>
                  <a:srgbClr val="FFFFFF"/>
                </a:solidFill>
                <a:latin typeface="Cambria" panose="02040503050406030204" pitchFamily="18" charset="0"/>
              </a:rPr>
              <a:t>Bitva a na planině </a:t>
            </a:r>
            <a:r>
              <a:rPr lang="cs-CZ" sz="2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Armagedon</a:t>
            </a:r>
            <a:endParaRPr lang="cs-CZ" sz="22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8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CE0DCD7E-9A6B-1844-9C46-30136C157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3" r="-1" b="1827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73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budova, továrna, exteriér, den&#10;&#10;Popis byl vytvořen automaticky">
            <a:extLst>
              <a:ext uri="{FF2B5EF4-FFF2-40B4-BE49-F238E27FC236}">
                <a16:creationId xmlns:a16="http://schemas.microsoft.com/office/drawing/2014/main" id="{3BEB3628-9C48-5C56-6235-B91C95A7D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63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1BFDB4-D8E1-8C4D-A7ED-3B27B90B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>
                <a:solidFill>
                  <a:srgbClr val="FFFFFF"/>
                </a:solidFill>
                <a:latin typeface="Cambria" panose="02040503050406030204" pitchFamily="18" charset="0"/>
              </a:rPr>
              <a:t>Antropocén a apokalyptika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EEDFE9-5F37-1449-AFF9-6FAFA661C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340659"/>
            <a:ext cx="5744685" cy="5988423"/>
          </a:xfrm>
        </p:spPr>
        <p:txBody>
          <a:bodyPr anchor="ctr">
            <a:normAutofit/>
          </a:bodyPr>
          <a:lstStyle/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Negativní antropologie </a:t>
            </a:r>
          </a:p>
          <a:p>
            <a:pPr lvl="1"/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Vina</a:t>
            </a:r>
          </a:p>
          <a:p>
            <a:pPr lvl="1"/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Vše dobré pochází z Boha/Přírody</a:t>
            </a:r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endParaRPr lang="cs-CZ" sz="23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Apokalyptické myšlení</a:t>
            </a:r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Velká ekologická katastrofa</a:t>
            </a:r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Titanismus</a:t>
            </a: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Změna paradigmatu</a:t>
            </a:r>
            <a:endParaRPr lang="cs-CZ" sz="2300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Očista</a:t>
            </a:r>
          </a:p>
          <a:p>
            <a:pPr lvl="1"/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Extrémní i umírněné polohy</a:t>
            </a:r>
          </a:p>
          <a:p>
            <a:pPr lvl="1"/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očista křesťanství od „</a:t>
            </a:r>
            <a:r>
              <a:rPr lang="cs-CZ" sz="2300" dirty="0" err="1">
                <a:solidFill>
                  <a:srgbClr val="FFFFFF"/>
                </a:solidFill>
                <a:latin typeface="Cambria" panose="02040503050406030204" pitchFamily="18" charset="0"/>
              </a:rPr>
              <a:t>nálezků</a:t>
            </a:r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 lidských“, </a:t>
            </a: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Askeze </a:t>
            </a:r>
            <a:r>
              <a:rPr lang="cs-CZ" sz="2300" dirty="0">
                <a:solidFill>
                  <a:srgbClr val="FFFFFF"/>
                </a:solidFill>
                <a:latin typeface="Cambria" panose="02040503050406030204" pitchFamily="18" charset="0"/>
              </a:rPr>
              <a:t>jako nástroj změny světa</a:t>
            </a: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Proroci</a:t>
            </a:r>
          </a:p>
          <a:p>
            <a:r>
              <a:rPr lang="cs-CZ" sz="2300" b="1" dirty="0">
                <a:solidFill>
                  <a:srgbClr val="FFFFFF"/>
                </a:solidFill>
                <a:latin typeface="Cambria" panose="02040503050406030204" pitchFamily="18" charset="0"/>
              </a:rPr>
              <a:t>rétorika</a:t>
            </a:r>
            <a:endParaRPr lang="cs-CZ" sz="2300" dirty="0">
              <a:solidFill>
                <a:srgbClr val="FFFFFF"/>
              </a:solidFill>
            </a:endParaRPr>
          </a:p>
          <a:p>
            <a:pPr lvl="1"/>
            <a:endParaRPr lang="cs-CZ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0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přeplněné, chaotické&#10;&#10;Popis byl vytvořen automaticky">
            <a:extLst>
              <a:ext uri="{FF2B5EF4-FFF2-40B4-BE49-F238E27FC236}">
                <a16:creationId xmlns:a16="http://schemas.microsoft.com/office/drawing/2014/main" id="{D4B402A4-AA75-5B46-866F-2F6A2ACE5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715" b="10236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7F9BB84-B5D4-6544-92D4-93CB58FE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Cambria" panose="02040503050406030204" pitchFamily="18" charset="0"/>
              </a:rPr>
              <a:t>Apokalyptika jako žánr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BAEC-F796-0645-BFA6-E62126C57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latin typeface="Cambria" panose="02040503050406030204" pitchFamily="18" charset="0"/>
              </a:rPr>
              <a:t>Nástroj kritiky </a:t>
            </a:r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a </a:t>
            </a:r>
            <a:r>
              <a:rPr lang="cs-CZ" b="1" dirty="0">
                <a:solidFill>
                  <a:srgbClr val="FFFFFF"/>
                </a:solidFill>
                <a:latin typeface="Cambria" panose="02040503050406030204" pitchFamily="18" charset="0"/>
              </a:rPr>
              <a:t>ideologie změny</a:t>
            </a:r>
          </a:p>
          <a:p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Náboženství i věda jsou ze své povahy </a:t>
            </a:r>
            <a:r>
              <a:rPr lang="cs-CZ" b="1" dirty="0">
                <a:solidFill>
                  <a:srgbClr val="FFFFFF"/>
                </a:solidFill>
                <a:latin typeface="Cambria" panose="02040503050406030204" pitchFamily="18" charset="0"/>
              </a:rPr>
              <a:t>politické</a:t>
            </a:r>
          </a:p>
          <a:p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Sdílený kulturní repertoár</a:t>
            </a:r>
          </a:p>
          <a:p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„Je to jen další konec světa“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8B8093-80EB-9612-2CE2-45A75A6FA20D}"/>
              </a:ext>
            </a:extLst>
          </p:cNvPr>
          <p:cNvSpPr txBox="1"/>
          <p:nvPr/>
        </p:nvSpPr>
        <p:spPr>
          <a:xfrm>
            <a:off x="187388" y="6332805"/>
            <a:ext cx="38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Petr Pokorný</a:t>
            </a:r>
          </a:p>
        </p:txBody>
      </p:sp>
    </p:spTree>
    <p:extLst>
      <p:ext uri="{BB962C8B-B14F-4D97-AF65-F5344CB8AC3E}">
        <p14:creationId xmlns:p14="http://schemas.microsoft.com/office/powerpoint/2010/main" val="3683565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598280D-4A1F-DA3D-43B1-049D51E2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03" y="0"/>
            <a:ext cx="484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2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0325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5E0B1C-98D1-984C-938C-3A159CFB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Cambria" panose="02040503050406030204" pitchFamily="18" charset="0"/>
              </a:rPr>
              <a:t>Základní pojmy</a:t>
            </a:r>
          </a:p>
        </p:txBody>
      </p:sp>
      <p:pic>
        <p:nvPicPr>
          <p:cNvPr id="7" name="Obrázek 6" descr="Obsah obrázku text, tkanina, malování, zdobené&#10;&#10;Popis byl vytvořen automaticky">
            <a:extLst>
              <a:ext uri="{FF2B5EF4-FFF2-40B4-BE49-F238E27FC236}">
                <a16:creationId xmlns:a16="http://schemas.microsoft.com/office/drawing/2014/main" id="{4E798095-2893-7F4F-848B-34B0FEBDA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" r="1" b="13214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6629CF8-A268-344D-8017-F09A69734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500" dirty="0">
                <a:solidFill>
                  <a:srgbClr val="FFFFFF"/>
                </a:solidFill>
                <a:latin typeface="Cambria" panose="02040503050406030204" pitchFamily="18" charset="0"/>
              </a:rPr>
              <a:t>eschatologie</a:t>
            </a:r>
          </a:p>
          <a:p>
            <a:r>
              <a:rPr lang="cs-CZ" sz="2500" i="1" dirty="0" err="1">
                <a:solidFill>
                  <a:srgbClr val="FFFFFF"/>
                </a:solidFill>
                <a:latin typeface="Cambria" panose="02040503050406030204" pitchFamily="18" charset="0"/>
              </a:rPr>
              <a:t>apokalypsis</a:t>
            </a:r>
            <a:r>
              <a:rPr lang="cs-CZ" sz="2500" i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cs-CZ" sz="2500" dirty="0">
                <a:solidFill>
                  <a:srgbClr val="FFFFFF"/>
                </a:solidFill>
                <a:latin typeface="Cambria" panose="02040503050406030204" pitchFamily="18" charset="0"/>
              </a:rPr>
              <a:t>Chiliasmus</a:t>
            </a:r>
          </a:p>
          <a:p>
            <a:r>
              <a:rPr lang="cs-CZ" sz="2500" dirty="0" err="1">
                <a:solidFill>
                  <a:srgbClr val="FFFFFF"/>
                </a:solidFill>
                <a:latin typeface="Cambria" panose="02040503050406030204" pitchFamily="18" charset="0"/>
              </a:rPr>
              <a:t>milenarismus</a:t>
            </a:r>
            <a:r>
              <a:rPr lang="cs-CZ" sz="25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cs-CZ" sz="2500" dirty="0" err="1">
                <a:solidFill>
                  <a:srgbClr val="FFFFFF"/>
                </a:solidFill>
                <a:latin typeface="Cambria" panose="02040503050406030204" pitchFamily="18" charset="0"/>
              </a:rPr>
              <a:t>či</a:t>
            </a:r>
            <a:r>
              <a:rPr lang="cs-CZ" sz="25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cs-CZ" sz="2500" dirty="0" err="1">
                <a:solidFill>
                  <a:srgbClr val="FFFFFF"/>
                </a:solidFill>
                <a:latin typeface="Cambria" panose="02040503050406030204" pitchFamily="18" charset="0"/>
              </a:rPr>
              <a:t>milenialismus</a:t>
            </a:r>
            <a:r>
              <a:rPr lang="cs-CZ" sz="25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cs-CZ" sz="2500" dirty="0">
                <a:solidFill>
                  <a:srgbClr val="FFFFFF"/>
                </a:solidFill>
                <a:latin typeface="Cambria" panose="02040503050406030204" pitchFamily="18" charset="0"/>
              </a:rPr>
              <a:t>Zjevení Janovo</a:t>
            </a:r>
          </a:p>
        </p:txBody>
      </p:sp>
    </p:spTree>
    <p:extLst>
      <p:ext uri="{BB962C8B-B14F-4D97-AF65-F5344CB8AC3E}">
        <p14:creationId xmlns:p14="http://schemas.microsoft.com/office/powerpoint/2010/main" val="309601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67C6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5604BE-571E-DF4C-966A-2614FBA7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Antropocén</a:t>
            </a:r>
            <a:endParaRPr 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4C10BE4C-451F-D745-A600-6AB244DD8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92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D1B6B82-C11D-944B-AAA5-82702B3CD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6975" y="321732"/>
            <a:ext cx="4307478" cy="43970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P-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Pokorný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, D. Storch (eds.), </a:t>
            </a:r>
            <a:r>
              <a:rPr lang="en-US" sz="1800" i="1" dirty="0" err="1">
                <a:solidFill>
                  <a:srgbClr val="FFFFFF"/>
                </a:solidFill>
                <a:latin typeface="Cambria" panose="02040503050406030204" pitchFamily="18" charset="0"/>
              </a:rPr>
              <a:t>Antropocén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, Praha: Academia, 2020</a:t>
            </a:r>
          </a:p>
          <a:p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E.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Fulínová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, A.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Kvicalova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 (eds.)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Antopocennopsti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průvodce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světem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</a:rPr>
              <a:t>antropocénu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</a:rPr>
              <a:t>. Praha: Academia, 2024.</a:t>
            </a:r>
          </a:p>
          <a:p>
            <a:endParaRPr lang="en-US" sz="2200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Nová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environmentální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FFFF"/>
                </a:solidFill>
                <a:latin typeface="Cambria" panose="02040503050406030204" pitchFamily="18" charset="0"/>
              </a:rPr>
              <a:t>situace</a:t>
            </a:r>
            <a:endParaRPr lang="en-US" sz="2200" b="1" i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Nová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FFFF"/>
                </a:solidFill>
                <a:latin typeface="Cambria" panose="02040503050406030204" pitchFamily="18" charset="0"/>
              </a:rPr>
              <a:t>reflexe</a:t>
            </a:r>
            <a:r>
              <a:rPr lang="en-US" sz="2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a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pohled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na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vztah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mezi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člověkem</a:t>
            </a: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</a:rPr>
              <a:t> a </a:t>
            </a:r>
            <a:r>
              <a:rPr lang="en-US" sz="2200" dirty="0" err="1">
                <a:solidFill>
                  <a:srgbClr val="FFFFFF"/>
                </a:solidFill>
                <a:latin typeface="Cambria" panose="02040503050406030204" pitchFamily="18" charset="0"/>
              </a:rPr>
              <a:t>přírodou</a:t>
            </a:r>
            <a:endParaRPr lang="en-US" sz="22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text, exteriér&#10;&#10;Popis byl vytvořen automaticky">
            <a:extLst>
              <a:ext uri="{FF2B5EF4-FFF2-40B4-BE49-F238E27FC236}">
                <a16:creationId xmlns:a16="http://schemas.microsoft.com/office/drawing/2014/main" id="{78FBC52E-4600-E323-0083-4DB1F1664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345" y="3995541"/>
            <a:ext cx="1857735" cy="2604334"/>
          </a:xfrm>
          <a:prstGeom prst="rect">
            <a:avLst/>
          </a:prstGeom>
        </p:spPr>
      </p:pic>
      <p:pic>
        <p:nvPicPr>
          <p:cNvPr id="9" name="Obrázek 8" descr="Obsah obrázku text, kresba, skica, savec&#10;&#10;Popis byl vytvořen automaticky">
            <a:extLst>
              <a:ext uri="{FF2B5EF4-FFF2-40B4-BE49-F238E27FC236}">
                <a16:creationId xmlns:a16="http://schemas.microsoft.com/office/drawing/2014/main" id="{1C9B9177-4D4C-A52D-A938-DB3906BBC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572" y="3995541"/>
            <a:ext cx="2125913" cy="247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4" y="3405394"/>
            <a:ext cx="2484034" cy="3452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" y="3431655"/>
            <a:ext cx="2245864" cy="342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03" y="3187004"/>
            <a:ext cx="2761592" cy="367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04" y="0"/>
            <a:ext cx="2475434" cy="3379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03" y="26261"/>
            <a:ext cx="2485485" cy="3379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289765" cy="3431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27" y="0"/>
            <a:ext cx="2521571" cy="3608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98" y="0"/>
            <a:ext cx="2305602" cy="3402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27" y="3402987"/>
            <a:ext cx="2541007" cy="34550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15BA449-20F3-BB63-192C-F586A0862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893" y="3430327"/>
            <a:ext cx="22851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EF7D981-AD1E-FC4D-B43A-5CA2391E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sz="3600" b="1" i="1" dirty="0" err="1">
                <a:latin typeface="Cambria" panose="02040503050406030204" pitchFamily="18" charset="0"/>
              </a:rPr>
              <a:t>Antropocén</a:t>
            </a:r>
            <a:endParaRPr lang="cs-CZ" sz="3600" b="1" i="1" dirty="0">
              <a:latin typeface="Cambria" panose="02040503050406030204" pitchFamily="18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D3B5AC-DBF2-4744-A47B-C2BA05A29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550597" cy="3785419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Cambria" panose="02040503050406030204" pitchFamily="18" charset="0"/>
              </a:rPr>
              <a:t>Paul </a:t>
            </a:r>
            <a:r>
              <a:rPr lang="cs-CZ" sz="2200" dirty="0" err="1">
                <a:latin typeface="Cambria" panose="02040503050406030204" pitchFamily="18" charset="0"/>
              </a:rPr>
              <a:t>Crutzen</a:t>
            </a:r>
            <a:r>
              <a:rPr lang="cs-CZ" sz="2200" dirty="0">
                <a:latin typeface="Cambria" panose="02040503050406030204" pitchFamily="18" charset="0"/>
              </a:rPr>
              <a:t>,  Eugenem F. </a:t>
            </a:r>
            <a:r>
              <a:rPr lang="cs-CZ" sz="2200" dirty="0" err="1">
                <a:latin typeface="Cambria" panose="02040503050406030204" pitchFamily="18" charset="0"/>
              </a:rPr>
              <a:t>Stoermer</a:t>
            </a:r>
            <a:r>
              <a:rPr lang="cs-CZ" sz="2200" dirty="0">
                <a:latin typeface="Cambria" panose="02040503050406030204" pitchFamily="18" charset="0"/>
              </a:rPr>
              <a:t>, r. 2000</a:t>
            </a:r>
          </a:p>
          <a:p>
            <a:r>
              <a:rPr lang="cs-CZ" sz="2200" dirty="0">
                <a:latin typeface="Cambria" panose="02040503050406030204" pitchFamily="18" charset="0"/>
              </a:rPr>
              <a:t>Geologická definice</a:t>
            </a:r>
          </a:p>
          <a:p>
            <a:r>
              <a:rPr lang="cs-CZ" sz="2200" dirty="0">
                <a:latin typeface="Cambria" panose="02040503050406030204" pitchFamily="18" charset="0"/>
              </a:rPr>
              <a:t>Lidská činnost ovlivňuje zemský povrch i procesy</a:t>
            </a:r>
          </a:p>
          <a:p>
            <a:r>
              <a:rPr lang="cs-CZ" sz="2200" b="1" dirty="0">
                <a:latin typeface="Cambria" panose="02040503050406030204" pitchFamily="18" charset="0"/>
              </a:rPr>
              <a:t>Nový diskurz</a:t>
            </a:r>
            <a:r>
              <a:rPr lang="cs-CZ" sz="2200" dirty="0">
                <a:latin typeface="Cambria" panose="02040503050406030204" pitchFamily="18" charset="0"/>
              </a:rPr>
              <a:t>: člověk a příroda nejsou jasně odděleni </a:t>
            </a:r>
          </a:p>
          <a:p>
            <a:r>
              <a:rPr lang="cs-CZ" sz="2200" dirty="0">
                <a:latin typeface="Cambria" panose="02040503050406030204" pitchFamily="18" charset="0"/>
              </a:rPr>
              <a:t>Epistemologický pojem</a:t>
            </a:r>
          </a:p>
          <a:p>
            <a:r>
              <a:rPr lang="cs-CZ" sz="2200" dirty="0" err="1">
                <a:latin typeface="Cambria" panose="02040503050406030204" pitchFamily="18" charset="0"/>
              </a:rPr>
              <a:t>Antropocén</a:t>
            </a:r>
            <a:r>
              <a:rPr lang="cs-CZ" sz="2200" dirty="0">
                <a:latin typeface="Cambria" panose="02040503050406030204" pitchFamily="18" charset="0"/>
              </a:rPr>
              <a:t> jako </a:t>
            </a:r>
            <a:r>
              <a:rPr lang="cs-CZ" sz="2200" b="1" dirty="0">
                <a:latin typeface="Cambria" panose="02040503050406030204" pitchFamily="18" charset="0"/>
              </a:rPr>
              <a:t>zrcadlo</a:t>
            </a:r>
          </a:p>
          <a:p>
            <a:pPr lvl="1"/>
            <a:endParaRPr lang="cs-CZ" sz="1800" dirty="0"/>
          </a:p>
        </p:txBody>
      </p:sp>
      <p:pic>
        <p:nvPicPr>
          <p:cNvPr id="6" name="Obrázek 5" descr="Obsah obrázku oheň, špinavé, staré, zlomené&#10;&#10;Popis byl vytvořen automaticky">
            <a:extLst>
              <a:ext uri="{FF2B5EF4-FFF2-40B4-BE49-F238E27FC236}">
                <a16:creationId xmlns:a16="http://schemas.microsoft.com/office/drawing/2014/main" id="{BEAEDFE7-3A82-8B4D-9C63-3A832B905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2" r="23852" b="2"/>
          <a:stretch/>
        </p:blipFill>
        <p:spPr>
          <a:xfrm>
            <a:off x="5199528" y="10"/>
            <a:ext cx="6992471" cy="6857990"/>
          </a:xfrm>
          <a:prstGeom prst="rect">
            <a:avLst/>
          </a:prstGeom>
          <a:effectLst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0D74F72-C265-B2D8-F555-0EC5A6F8D156}"/>
              </a:ext>
            </a:extLst>
          </p:cNvPr>
          <p:cNvSpPr txBox="1"/>
          <p:nvPr/>
        </p:nvSpPr>
        <p:spPr>
          <a:xfrm>
            <a:off x="5199527" y="0"/>
            <a:ext cx="401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Foto: P. Pokorný</a:t>
            </a:r>
          </a:p>
        </p:txBody>
      </p:sp>
    </p:spTree>
    <p:extLst>
      <p:ext uri="{BB962C8B-B14F-4D97-AF65-F5344CB8AC3E}">
        <p14:creationId xmlns:p14="http://schemas.microsoft.com/office/powerpoint/2010/main" val="100376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výseč&#10;&#10;Popis byl vytvořen automaticky">
            <a:extLst>
              <a:ext uri="{FF2B5EF4-FFF2-40B4-BE49-F238E27FC236}">
                <a16:creationId xmlns:a16="http://schemas.microsoft.com/office/drawing/2014/main" id="{F13C1A6F-BE10-2A4E-A8F0-DF4777A1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656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EDE2E9-DEBA-3777-75F6-2A6860C26375}"/>
              </a:ext>
            </a:extLst>
          </p:cNvPr>
          <p:cNvSpPr txBox="1"/>
          <p:nvPr/>
        </p:nvSpPr>
        <p:spPr>
          <a:xfrm>
            <a:off x="0" y="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Foto: P. Pokorný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58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zebra, exteriér, den&#10;&#10;Popis byl vytvořen automaticky">
            <a:extLst>
              <a:ext uri="{FF2B5EF4-FFF2-40B4-BE49-F238E27FC236}">
                <a16:creationId xmlns:a16="http://schemas.microsoft.com/office/drawing/2014/main" id="{AAE5EC72-E8E2-EA44-8FF6-C6A2238E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29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Obrázek 4" descr="Obsah obrázku kámen, příroda&#10;&#10;Popis byl vytvořen automaticky">
            <a:extLst>
              <a:ext uri="{FF2B5EF4-FFF2-40B4-BE49-F238E27FC236}">
                <a16:creationId xmlns:a16="http://schemas.microsoft.com/office/drawing/2014/main" id="{BDD0DFF6-F871-4C4D-91BC-587B838E4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1" r="5230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Obrázek 2" descr="Obsah obrázku exteriér, skála, kámen, dav&#10;&#10;Popis byl vytvořen automaticky">
            <a:extLst>
              <a:ext uri="{FF2B5EF4-FFF2-40B4-BE49-F238E27FC236}">
                <a16:creationId xmlns:a16="http://schemas.microsoft.com/office/drawing/2014/main" id="{FA5C0DF7-C280-4A48-A42B-D7BDF9A6C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40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4961DE-F9F3-833C-37A3-4654D9319F1F}"/>
              </a:ext>
            </a:extLst>
          </p:cNvPr>
          <p:cNvSpPr txBox="1"/>
          <p:nvPr/>
        </p:nvSpPr>
        <p:spPr>
          <a:xfrm>
            <a:off x="1657350" y="-1"/>
            <a:ext cx="354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Zdroj: E. </a:t>
            </a:r>
            <a:r>
              <a:rPr lang="cs-CZ" b="1" dirty="0" err="1">
                <a:solidFill>
                  <a:schemeClr val="bg1"/>
                </a:solidFill>
                <a:latin typeface="Cambria" panose="02040503050406030204" pitchFamily="18" charset="0"/>
              </a:rPr>
              <a:t>Burtynsky</a:t>
            </a:r>
            <a:endParaRPr lang="cs-CZ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1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5B26F5-2B94-D446-9585-018680D3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965076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FFFFFF"/>
                </a:solidFill>
                <a:latin typeface="Cambria" panose="02040503050406030204" pitchFamily="18" charset="0"/>
              </a:rPr>
              <a:t>Počátek</a:t>
            </a:r>
            <a:r>
              <a:rPr lang="en-US" sz="3600" b="1" kern="1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Cambria" panose="02040503050406030204" pitchFamily="18" charset="0"/>
              </a:rPr>
              <a:t>antropocénu</a:t>
            </a:r>
            <a:endParaRPr lang="en-US" sz="3600" b="1" kern="12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Zástupný obsah 8" descr="Obsah obrázku obloha, oblačno, mraky, exteriér&#10;&#10;Popis byl vytvořen automaticky">
            <a:extLst>
              <a:ext uri="{FF2B5EF4-FFF2-40B4-BE49-F238E27FC236}">
                <a16:creationId xmlns:a16="http://schemas.microsoft.com/office/drawing/2014/main" id="{0E336B19-68FD-5D4B-8A96-5B83AACF1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451" y="643466"/>
            <a:ext cx="384242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4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3886</TotalTime>
  <Words>400</Words>
  <Application>Microsoft Macintosh PowerPoint</Application>
  <PresentationFormat>Širokoúhlá obrazovka</PresentationFormat>
  <Paragraphs>81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Office Theme</vt:lpstr>
      <vt:lpstr>Antropocén, ekologická krize a repertoár křesťanského chiliasmu  RLB666 Konec světa</vt:lpstr>
      <vt:lpstr>Prezentace aplikace PowerPoint</vt:lpstr>
      <vt:lpstr>Základní pojmy</vt:lpstr>
      <vt:lpstr>Antropocén</vt:lpstr>
      <vt:lpstr>Prezentace aplikace PowerPoint</vt:lpstr>
      <vt:lpstr>Antropocén</vt:lpstr>
      <vt:lpstr>Prezentace aplikace PowerPoint</vt:lpstr>
      <vt:lpstr>Prezentace aplikace PowerPoint</vt:lpstr>
      <vt:lpstr>Počátek antropocénu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 techno-optimismu k pesimismu</vt:lpstr>
      <vt:lpstr>Prezentace aplikace PowerPoint</vt:lpstr>
      <vt:lpstr>Prezentace aplikace PowerPoint</vt:lpstr>
      <vt:lpstr>Prezentace aplikace PowerPoint</vt:lpstr>
      <vt:lpstr>      </vt:lpstr>
      <vt:lpstr>Představy konce a interpretace znamení</vt:lpstr>
      <vt:lpstr>Mýtus o pokroku a úpadku</vt:lpstr>
      <vt:lpstr>Křesťanský chiliasmus</vt:lpstr>
      <vt:lpstr>Zjevení svatého Jana Apokalypsa  </vt:lpstr>
      <vt:lpstr>Prezentace aplikace PowerPoint</vt:lpstr>
      <vt:lpstr>Antropocén a apokalyptika</vt:lpstr>
      <vt:lpstr>Apokalyptika jako žánr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LZ4Fe822ti02fzse</dc:creator>
  <cp:lastModifiedBy>Anna Michalík Kvíčalová</cp:lastModifiedBy>
  <cp:revision>53</cp:revision>
  <dcterms:created xsi:type="dcterms:W3CDTF">2019-06-26T12:40:20Z</dcterms:created>
  <dcterms:modified xsi:type="dcterms:W3CDTF">2024-04-08T14:19:27Z</dcterms:modified>
</cp:coreProperties>
</file>