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1" r:id="rId4"/>
    <p:sldId id="282" r:id="rId5"/>
    <p:sldId id="285" r:id="rId6"/>
    <p:sldId id="283" r:id="rId7"/>
    <p:sldId id="284" r:id="rId8"/>
    <p:sldId id="286" r:id="rId9"/>
    <p:sldId id="262" r:id="rId10"/>
    <p:sldId id="289" r:id="rId11"/>
    <p:sldId id="279" r:id="rId12"/>
    <p:sldId id="290" r:id="rId13"/>
    <p:sldId id="270" r:id="rId14"/>
    <p:sldId id="261" r:id="rId15"/>
    <p:sldId id="288" r:id="rId16"/>
    <p:sldId id="287" r:id="rId17"/>
    <p:sldId id="271" r:id="rId18"/>
    <p:sldId id="272" r:id="rId19"/>
    <p:sldId id="276" r:id="rId20"/>
    <p:sldId id="28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B112-EA0A-498C-A1F6-F3DA9958341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23CE624-EAC2-479B-B82C-59738DE3AD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B112-EA0A-498C-A1F6-F3DA9958341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E624-EAC2-479B-B82C-59738DE3AD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B112-EA0A-498C-A1F6-F3DA9958341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E624-EAC2-479B-B82C-59738DE3AD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B112-EA0A-498C-A1F6-F3DA9958341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E624-EAC2-479B-B82C-59738DE3AD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B112-EA0A-498C-A1F6-F3DA9958341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3CE624-EAC2-479B-B82C-59738DE3AD8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B112-EA0A-498C-A1F6-F3DA9958341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E624-EAC2-479B-B82C-59738DE3AD8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B112-EA0A-498C-A1F6-F3DA9958341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E624-EAC2-479B-B82C-59738DE3AD8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B112-EA0A-498C-A1F6-F3DA9958341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E624-EAC2-479B-B82C-59738DE3AD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B112-EA0A-498C-A1F6-F3DA9958341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E624-EAC2-479B-B82C-59738DE3AD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B112-EA0A-498C-A1F6-F3DA9958341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E624-EAC2-479B-B82C-59738DE3AD8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B112-EA0A-498C-A1F6-F3DA9958341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3CE624-EAC2-479B-B82C-59738DE3AD8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F9B112-EA0A-498C-A1F6-F3DA9958341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23CE624-EAC2-479B-B82C-59738DE3AD8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7056784" cy="1152128"/>
          </a:xfrm>
        </p:spPr>
        <p:txBody>
          <a:bodyPr>
            <a:normAutofit/>
          </a:bodyPr>
          <a:lstStyle/>
          <a:p>
            <a:r>
              <a:rPr lang="cs-CZ" sz="2800" b="1" smtClean="0">
                <a:solidFill>
                  <a:schemeClr val="tx1"/>
                </a:solidFill>
                <a:latin typeface="Sylfaen" panose="010A0502050306030303" pitchFamily="18" charset="0"/>
              </a:rPr>
              <a:t>Dalibor Papoušek</a:t>
            </a:r>
          </a:p>
          <a:p>
            <a:r>
              <a:rPr lang="cs-CZ" sz="2400" b="1" smtClean="0">
                <a:solidFill>
                  <a:schemeClr val="tx1"/>
                </a:solidFill>
                <a:latin typeface="Sylfaen" panose="010A0502050306030303" pitchFamily="18" charset="0"/>
              </a:rPr>
              <a:t>Masarykova univerzita, Ústav religionistiky</a:t>
            </a:r>
            <a:endParaRPr lang="cs-CZ" sz="2400" b="1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smtClean="0">
                <a:latin typeface="Sylfaen" panose="010A0502050306030303" pitchFamily="18" charset="0"/>
              </a:rPr>
              <a:t>Aztécká eschatologie </a:t>
            </a:r>
            <a:br>
              <a:rPr lang="cs-CZ" sz="3600" b="1" smtClean="0">
                <a:latin typeface="Sylfaen" panose="010A0502050306030303" pitchFamily="18" charset="0"/>
              </a:rPr>
            </a:br>
            <a:r>
              <a:rPr lang="cs-CZ" sz="3600" b="1" smtClean="0">
                <a:latin typeface="Sylfaen" panose="010A0502050306030303" pitchFamily="18" charset="0"/>
              </a:rPr>
              <a:t>ve Slunečním kameni</a:t>
            </a:r>
            <a:endParaRPr lang="cs-CZ" sz="3600" b="1">
              <a:latin typeface="Sylfaen" panose="010A050205030603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t="5589" b="10329"/>
          <a:stretch/>
        </p:blipFill>
        <p:spPr>
          <a:xfrm>
            <a:off x="3707904" y="4653136"/>
            <a:ext cx="1806065" cy="185178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7891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>
              <a:solidFill>
                <a:schemeClr val="accent1"/>
              </a:solidFill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51520" y="343744"/>
            <a:ext cx="2808312" cy="5996752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400" b="1">
                <a:solidFill>
                  <a:schemeClr val="tx1"/>
                </a:solidFill>
              </a:rPr>
              <a:t>Coyolxauhqui</a:t>
            </a:r>
            <a:endParaRPr lang="cs-CZ" sz="3400" b="1" smtClean="0">
              <a:solidFill>
                <a:schemeClr val="tx1"/>
              </a:solidFill>
            </a:endParaRPr>
          </a:p>
          <a:p>
            <a:pPr marL="360000" indent="-3600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mtClean="0">
                <a:solidFill>
                  <a:schemeClr val="tx1"/>
                </a:solidFill>
              </a:rPr>
              <a:t>Coyolxauhqui </a:t>
            </a:r>
            <a:r>
              <a:rPr lang="cs-CZ">
                <a:solidFill>
                  <a:schemeClr val="tx1"/>
                </a:solidFill>
              </a:rPr>
              <a:t>(„Má na tváři rolničky“), dcera Coatlicue a starší sestra </a:t>
            </a:r>
            <a:r>
              <a:rPr lang="cs-CZ" smtClean="0">
                <a:solidFill>
                  <a:schemeClr val="tx1"/>
                </a:solidFill>
              </a:rPr>
              <a:t>Huitzilopochtliho.</a:t>
            </a:r>
          </a:p>
          <a:p>
            <a:pPr marL="360000" indent="-3600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mtClean="0">
                <a:solidFill>
                  <a:schemeClr val="tx1"/>
                </a:solidFill>
              </a:rPr>
              <a:t>Jako </a:t>
            </a:r>
            <a:r>
              <a:rPr lang="cs-CZ">
                <a:solidFill>
                  <a:schemeClr val="tx1"/>
                </a:solidFill>
              </a:rPr>
              <a:t>bohyně Měsíce byla hlavním protivníkem Hiutzilopochtliho v mytické bitvě na vrchu Coatepec („Hadí vrch“). </a:t>
            </a:r>
            <a:endParaRPr lang="cs-CZ" smtClean="0">
              <a:solidFill>
                <a:schemeClr val="tx1"/>
              </a:solidFill>
            </a:endParaRPr>
          </a:p>
          <a:p>
            <a:pPr marL="360000" indent="-3600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mtClean="0">
                <a:solidFill>
                  <a:schemeClr val="tx1"/>
                </a:solidFill>
              </a:rPr>
              <a:t>Poté</a:t>
            </a:r>
            <a:r>
              <a:rPr lang="cs-CZ">
                <a:solidFill>
                  <a:schemeClr val="tx1"/>
                </a:solidFill>
              </a:rPr>
              <a:t>, co ji Huitzilopochtli </a:t>
            </a:r>
            <a:r>
              <a:rPr lang="cs-CZ" smtClean="0">
                <a:solidFill>
                  <a:schemeClr val="tx1"/>
                </a:solidFill>
              </a:rPr>
              <a:t>zabil</a:t>
            </a:r>
            <a:r>
              <a:rPr lang="cs-CZ">
                <a:solidFill>
                  <a:schemeClr val="tx1"/>
                </a:solidFill>
              </a:rPr>
              <a:t>, usekl jí hlavu, ruce a nohy a svrhl ji z Coatepeku dolů.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2656"/>
            <a:ext cx="5655766" cy="600784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10894" y="6314836"/>
            <a:ext cx="2348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smtClean="0"/>
              <a:t>Zdroj: Sheppoardová 1993, s. 115,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320159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67544" y="4674618"/>
            <a:ext cx="3740138" cy="2043806"/>
          </a:xfrm>
        </p:spPr>
        <p:txBody>
          <a:bodyPr tIns="90000" bIns="90000" anchor="ctr" anchorCtr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>
                <a:solidFill>
                  <a:schemeClr val="tx1"/>
                </a:solidFill>
                <a:latin typeface="Sylfaen" panose="010A0502050306030303" pitchFamily="18" charset="0"/>
              </a:rPr>
              <a:t>Bůh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Huitzilopochtli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(„Kolibřík jihu“)</a:t>
            </a:r>
            <a:endParaRPr lang="cs-CZ" sz="200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algn="l">
              <a:spcBef>
                <a:spcPts val="0"/>
              </a:spcBef>
            </a:pP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Původní kmenový bůh Aztéků spojovaný se sluncem a ohněm.</a:t>
            </a:r>
          </a:p>
          <a:p>
            <a:pPr algn="l">
              <a:spcBef>
                <a:spcPts val="0"/>
              </a:spcBef>
            </a:pPr>
            <a:r>
              <a:rPr lang="cs-CZ" sz="1800" i="1" smtClean="0">
                <a:solidFill>
                  <a:schemeClr val="tx1"/>
                </a:solidFill>
                <a:latin typeface="Sylfaen" panose="010A0502050306030303" pitchFamily="18" charset="0"/>
              </a:rPr>
              <a:t>Codex </a:t>
            </a:r>
            <a:r>
              <a:rPr lang="cs-CZ" sz="1800" i="1">
                <a:solidFill>
                  <a:schemeClr val="tx1"/>
                </a:solidFill>
                <a:latin typeface="Sylfaen" panose="010A0502050306030303" pitchFamily="18" charset="0"/>
              </a:rPr>
              <a:t>Borbonicus  </a:t>
            </a:r>
            <a:r>
              <a:rPr lang="cs-CZ" sz="1800">
                <a:solidFill>
                  <a:schemeClr val="tx1"/>
                </a:solidFill>
                <a:latin typeface="Sylfaen" panose="010A0502050306030303" pitchFamily="18" charset="0"/>
              </a:rPr>
              <a:t>34 (Bibliothèque d</a:t>
            </a:r>
            <a:r>
              <a:rPr lang="en-US" sz="1800">
                <a:solidFill>
                  <a:schemeClr val="tx1"/>
                </a:solidFill>
                <a:latin typeface="Sylfaen" panose="010A0502050306030303" pitchFamily="18" charset="0"/>
              </a:rPr>
              <a:t>’</a:t>
            </a:r>
            <a:r>
              <a:rPr lang="cs-CZ" sz="1800">
                <a:solidFill>
                  <a:schemeClr val="tx1"/>
                </a:solidFill>
                <a:latin typeface="Sylfaen" panose="010A0502050306030303" pitchFamily="18" charset="0"/>
              </a:rPr>
              <a:t>Assemblée nationale, Paříž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).</a:t>
            </a:r>
            <a:endParaRPr lang="cs-CZ" sz="180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740138" cy="406406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79" y="620687"/>
            <a:ext cx="4270751" cy="406406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2142449" y="343689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Gonzáles 1993, s. 183.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72000" y="4736173"/>
            <a:ext cx="4134230" cy="1982251"/>
          </a:xfrm>
          <a:prstGeom prst="rect">
            <a:avLst/>
          </a:prstGeom>
          <a:noFill/>
        </p:spPr>
        <p:txBody>
          <a:bodyPr wrap="square" tIns="90000" bIns="90000" rtlCol="0" anchor="ctr" anchorCtr="0">
            <a:spAutoFit/>
          </a:bodyPr>
          <a:lstStyle/>
          <a:p>
            <a:pPr algn="ctr"/>
            <a:r>
              <a:rPr lang="cs-CZ" sz="2000" b="1" smtClean="0">
                <a:latin typeface="Sylfaen" panose="010A0502050306030303" pitchFamily="18" charset="0"/>
              </a:rPr>
              <a:t>Bůh Tezcatlipoca</a:t>
            </a:r>
          </a:p>
          <a:p>
            <a:pPr algn="ctr">
              <a:spcAft>
                <a:spcPts val="600"/>
              </a:spcAft>
            </a:pPr>
            <a:r>
              <a:rPr lang="cs-CZ" sz="2000" b="1" smtClean="0">
                <a:latin typeface="Sylfaen" panose="010A0502050306030303" pitchFamily="18" charset="0"/>
              </a:rPr>
              <a:t>(„Dýmající zrcadlo“)</a:t>
            </a:r>
          </a:p>
          <a:p>
            <a:r>
              <a:rPr lang="cs-CZ" smtClean="0">
                <a:latin typeface="Sylfaen" panose="010A0502050306030303" pitchFamily="18" charset="0"/>
              </a:rPr>
              <a:t>Proměnlivý </a:t>
            </a:r>
            <a:r>
              <a:rPr lang="cs-CZ">
                <a:latin typeface="Sylfaen" panose="010A0502050306030303" pitchFamily="18" charset="0"/>
              </a:rPr>
              <a:t>bůh noci a </a:t>
            </a:r>
            <a:r>
              <a:rPr lang="cs-CZ" smtClean="0">
                <a:latin typeface="Sylfaen" panose="010A0502050306030303" pitchFamily="18" charset="0"/>
              </a:rPr>
              <a:t>temnot. Jeho </a:t>
            </a:r>
            <a:r>
              <a:rPr lang="cs-CZ">
                <a:latin typeface="Sylfaen" panose="010A0502050306030303" pitchFamily="18" charset="0"/>
              </a:rPr>
              <a:t>atributem je černé obsidiánové </a:t>
            </a:r>
            <a:r>
              <a:rPr lang="cs-CZ" smtClean="0">
                <a:latin typeface="Sylfaen" panose="010A0502050306030303" pitchFamily="18" charset="0"/>
              </a:rPr>
              <a:t>zrcadlo.</a:t>
            </a:r>
          </a:p>
          <a:p>
            <a:r>
              <a:rPr lang="cs-CZ" i="1">
                <a:latin typeface="Sylfaen" panose="010A0502050306030303" pitchFamily="18" charset="0"/>
              </a:rPr>
              <a:t>Codex Borgia</a:t>
            </a:r>
            <a:r>
              <a:rPr lang="cs-CZ">
                <a:latin typeface="Sylfaen" panose="010A0502050306030303" pitchFamily="18" charset="0"/>
              </a:rPr>
              <a:t> (</a:t>
            </a:r>
            <a:r>
              <a:rPr lang="la-Latn">
                <a:latin typeface="Sylfaen" panose="010A0502050306030303" pitchFamily="18" charset="0"/>
              </a:rPr>
              <a:t>Bibliotheca Apostolica Vaticana</a:t>
            </a:r>
            <a:r>
              <a:rPr lang="cs-CZ">
                <a:latin typeface="Sylfaen" panose="010A0502050306030303" pitchFamily="18" charset="0"/>
              </a:rPr>
              <a:t>, Vatikán</a:t>
            </a:r>
            <a:r>
              <a:rPr lang="cs-CZ" smtClean="0">
                <a:latin typeface="Sylfaen" panose="010A0502050306030303" pitchFamily="18" charset="0"/>
              </a:rPr>
              <a:t>).</a:t>
            </a:r>
            <a:endParaRPr lang="cs-CZ" i="1">
              <a:latin typeface="Sylfaen" panose="010A0502050306030303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84523" y="343689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Zdroj: Gonzáles 1993, s. 168.</a:t>
            </a:r>
          </a:p>
        </p:txBody>
      </p:sp>
    </p:spTree>
    <p:extLst>
      <p:ext uri="{BB962C8B-B14F-4D97-AF65-F5344CB8AC3E}">
        <p14:creationId xmlns:p14="http://schemas.microsoft.com/office/powerpoint/2010/main" val="192915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4398004" cy="6289236"/>
          </a:xfrm>
          <a:prstGeom prst="rect">
            <a:avLst/>
          </a:prstGeom>
        </p:spPr>
      </p:pic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95536" y="294314"/>
            <a:ext cx="3744416" cy="6087014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800" b="1">
                <a:solidFill>
                  <a:schemeClr val="tx1"/>
                </a:solidFill>
              </a:rPr>
              <a:t>Coatlicue</a:t>
            </a:r>
            <a:endParaRPr lang="cs-CZ" sz="3800">
              <a:solidFill>
                <a:schemeClr val="tx1"/>
              </a:solidFill>
            </a:endParaRPr>
          </a:p>
          <a:p>
            <a:pPr marL="360000" indent="-3600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3300">
                <a:solidFill>
                  <a:schemeClr val="tx1"/>
                </a:solidFill>
              </a:rPr>
              <a:t>Coatlicue („Ta v hadí sukni“), matka Huitzilopochtliho, Coyolxauhqui a dalších čtyř set bratrů Centzon </a:t>
            </a:r>
            <a:r>
              <a:rPr lang="cs-CZ" sz="3300" smtClean="0">
                <a:solidFill>
                  <a:schemeClr val="tx1"/>
                </a:solidFill>
              </a:rPr>
              <a:t>Huitznahua.</a:t>
            </a:r>
          </a:p>
          <a:p>
            <a:pPr marL="360000" indent="-3600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3300" smtClean="0">
                <a:solidFill>
                  <a:schemeClr val="tx1"/>
                </a:solidFill>
              </a:rPr>
              <a:t>Socha Coatlicue jako </a:t>
            </a:r>
            <a:r>
              <a:rPr lang="cs-CZ" sz="3300" b="1">
                <a:solidFill>
                  <a:schemeClr val="tx1"/>
                </a:solidFill>
              </a:rPr>
              <a:t>hadí monstrum</a:t>
            </a:r>
            <a:r>
              <a:rPr lang="cs-CZ" sz="3300">
                <a:solidFill>
                  <a:schemeClr val="tx1"/>
                </a:solidFill>
              </a:rPr>
              <a:t>. </a:t>
            </a:r>
            <a:endParaRPr lang="cs-CZ" sz="3300" smtClean="0">
              <a:solidFill>
                <a:schemeClr val="tx1"/>
              </a:solidFill>
            </a:endParaRPr>
          </a:p>
          <a:p>
            <a:pPr marL="360000" indent="-3600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3300" smtClean="0">
                <a:solidFill>
                  <a:schemeClr val="tx1"/>
                </a:solidFill>
              </a:rPr>
              <a:t>Stojí </a:t>
            </a:r>
            <a:r>
              <a:rPr lang="cs-CZ" sz="3300">
                <a:solidFill>
                  <a:schemeClr val="tx1"/>
                </a:solidFill>
              </a:rPr>
              <a:t>na mohutných nohách s drápy, oděna jen </a:t>
            </a:r>
            <a:r>
              <a:rPr lang="cs-CZ" sz="3300" b="1">
                <a:solidFill>
                  <a:schemeClr val="tx1"/>
                </a:solidFill>
              </a:rPr>
              <a:t>v sukni spletené z chřestýšů</a:t>
            </a:r>
            <a:r>
              <a:rPr lang="cs-CZ" sz="3300">
                <a:solidFill>
                  <a:schemeClr val="tx1"/>
                </a:solidFill>
              </a:rPr>
              <a:t>. </a:t>
            </a:r>
            <a:endParaRPr lang="cs-CZ" sz="3300" smtClean="0">
              <a:solidFill>
                <a:schemeClr val="tx1"/>
              </a:solidFill>
            </a:endParaRPr>
          </a:p>
          <a:p>
            <a:pPr marL="360000" indent="-3600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3300" smtClean="0">
                <a:solidFill>
                  <a:schemeClr val="tx1"/>
                </a:solidFill>
              </a:rPr>
              <a:t>Povislá </a:t>
            </a:r>
            <a:r>
              <a:rPr lang="cs-CZ" sz="3300">
                <a:solidFill>
                  <a:schemeClr val="tx1"/>
                </a:solidFill>
              </a:rPr>
              <a:t>prsa ji zakrývá náhrdelník s lebkou, na němž se střídají </a:t>
            </a:r>
            <a:r>
              <a:rPr lang="cs-CZ" sz="3300" b="1">
                <a:solidFill>
                  <a:schemeClr val="tx1"/>
                </a:solidFill>
              </a:rPr>
              <a:t>odseknuté ruce a vytržená srdce</a:t>
            </a:r>
            <a:r>
              <a:rPr lang="cs-CZ" sz="3300">
                <a:solidFill>
                  <a:schemeClr val="tx1"/>
                </a:solidFill>
              </a:rPr>
              <a:t>. </a:t>
            </a:r>
            <a:endParaRPr lang="cs-CZ" sz="3300" smtClean="0">
              <a:solidFill>
                <a:schemeClr val="tx1"/>
              </a:solidFill>
            </a:endParaRPr>
          </a:p>
          <a:p>
            <a:pPr marL="360000" indent="-3600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3300" smtClean="0">
                <a:solidFill>
                  <a:schemeClr val="tx1"/>
                </a:solidFill>
              </a:rPr>
              <a:t>Místo </a:t>
            </a:r>
            <a:r>
              <a:rPr lang="cs-CZ" sz="3300">
                <a:solidFill>
                  <a:schemeClr val="tx1"/>
                </a:solidFill>
              </a:rPr>
              <a:t>useknuté hlavy jí z krku vyrůstají </a:t>
            </a:r>
            <a:r>
              <a:rPr lang="cs-CZ" sz="3300" b="1">
                <a:solidFill>
                  <a:schemeClr val="tx1"/>
                </a:solidFill>
              </a:rPr>
              <a:t>dvě hadí hlavy</a:t>
            </a:r>
            <a:r>
              <a:rPr lang="cs-CZ" sz="3300">
                <a:solidFill>
                  <a:schemeClr val="tx1"/>
                </a:solidFill>
              </a:rPr>
              <a:t> otočené navzájem k sobě, takže jejich profily vytvářejí zvláštní </a:t>
            </a:r>
            <a:r>
              <a:rPr lang="cs-CZ" sz="3300" b="1">
                <a:solidFill>
                  <a:schemeClr val="tx1"/>
                </a:solidFill>
              </a:rPr>
              <a:t>obličej</a:t>
            </a:r>
            <a:r>
              <a:rPr lang="cs-CZ" sz="3300">
                <a:solidFill>
                  <a:schemeClr val="tx1"/>
                </a:solidFill>
              </a:rPr>
              <a:t>. </a:t>
            </a:r>
            <a:endParaRPr lang="cs-CZ" sz="3300" smtClean="0">
              <a:solidFill>
                <a:schemeClr val="tx1"/>
              </a:solidFill>
            </a:endParaRPr>
          </a:p>
          <a:p>
            <a:pPr marL="360000" indent="-3600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3300" smtClean="0">
                <a:solidFill>
                  <a:schemeClr val="tx1"/>
                </a:solidFill>
              </a:rPr>
              <a:t>Podobně </a:t>
            </a:r>
            <a:r>
              <a:rPr lang="cs-CZ" sz="3300">
                <a:solidFill>
                  <a:schemeClr val="tx1"/>
                </a:solidFill>
              </a:rPr>
              <a:t>nahrazují hadí hlavy i její ruce.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753980" y="4419216"/>
            <a:ext cx="369332" cy="21230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cs-CZ" sz="1200" smtClean="0"/>
              <a:t>Zdroj: Domenici 2007, s. 185.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175621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5015503" cy="2016224"/>
          </a:xfrm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Lidské oběti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v chrámu na vrcholu pyramidy</a:t>
            </a:r>
            <a:endParaRPr lang="cs-CZ" sz="2000" b="1" dirty="0" smtClean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algn="l">
              <a:spcBef>
                <a:spcPts val="0"/>
              </a:spcBef>
            </a:pP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Oběť byla položena zády na obětní kámen. Kněz </a:t>
            </a:r>
            <a:r>
              <a:rPr lang="cs-CZ" sz="1800">
                <a:solidFill>
                  <a:schemeClr val="tx1"/>
                </a:solidFill>
                <a:latin typeface="Sylfaen" panose="010A0502050306030303" pitchFamily="18" charset="0"/>
              </a:rPr>
              <a:t>rozřízl napjaté tělo oběti pod posledním žebrem, vnořil ruku do útrob a rychlým pohybem vytrhl její 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srdce, které nabídl božstvu. 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cs-CZ" sz="1800" i="1" smtClean="0">
                <a:solidFill>
                  <a:schemeClr val="tx1"/>
                </a:solidFill>
                <a:latin typeface="Sylfaen" panose="010A0502050306030303" pitchFamily="18" charset="0"/>
              </a:rPr>
              <a:t>Codex </a:t>
            </a:r>
            <a:r>
              <a:rPr lang="cs-CZ" sz="1800" i="1" noProof="1" smtClean="0">
                <a:solidFill>
                  <a:schemeClr val="tx1"/>
                </a:solidFill>
                <a:latin typeface="Sylfaen" panose="010A0502050306030303" pitchFamily="18" charset="0"/>
              </a:rPr>
              <a:t>Magliabechiano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 , folio 70r (Biblioteca </a:t>
            </a:r>
            <a:r>
              <a:rPr lang="cs-CZ" sz="1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Nazionale</a:t>
            </a:r>
            <a:r>
              <a:rPr lang="cs-CZ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Centrale</a:t>
            </a:r>
            <a:r>
              <a:rPr lang="cs-CZ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, 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Florencie).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3613"/>
            <a:ext cx="5015503" cy="382353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27" y="818511"/>
            <a:ext cx="2880320" cy="309373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3211271" y="176614"/>
            <a:ext cx="2271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Sheppoardová 1993, s. 86.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17324" y="541512"/>
            <a:ext cx="2029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M</a:t>
            </a:r>
            <a:r>
              <a:rPr lang="de-DE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ü</a:t>
            </a:r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ller – Taube 1993. 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12160" y="65253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847007" y="4277147"/>
            <a:ext cx="30963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smtClean="0">
                <a:latin typeface="Sylfaen" panose="010A0502050306030303" pitchFamily="18" charset="0"/>
              </a:rPr>
              <a:t>Bůh Tonatiuh („Slunce“)</a:t>
            </a:r>
          </a:p>
          <a:p>
            <a:r>
              <a:rPr lang="cs-CZ" smtClean="0">
                <a:latin typeface="Sylfaen" panose="010A0502050306030303" pitchFamily="18" charset="0"/>
              </a:rPr>
              <a:t>Má orlí péřovou pokrývku hlavy a solární disk na štítě i náhrdelníku. </a:t>
            </a:r>
          </a:p>
          <a:p>
            <a:r>
              <a:rPr lang="cs-CZ" i="1" smtClean="0">
                <a:latin typeface="Sylfaen" panose="010A0502050306030303" pitchFamily="18" charset="0"/>
              </a:rPr>
              <a:t>Codex </a:t>
            </a:r>
            <a:r>
              <a:rPr lang="cs-CZ" i="1">
                <a:latin typeface="Sylfaen" panose="010A0502050306030303" pitchFamily="18" charset="0"/>
              </a:rPr>
              <a:t>Borgia</a:t>
            </a:r>
            <a:r>
              <a:rPr lang="cs-CZ">
                <a:latin typeface="Sylfaen" panose="010A0502050306030303" pitchFamily="18" charset="0"/>
              </a:rPr>
              <a:t> (</a:t>
            </a:r>
            <a:r>
              <a:rPr lang="la-Latn">
                <a:latin typeface="Sylfaen" panose="010A0502050306030303" pitchFamily="18" charset="0"/>
              </a:rPr>
              <a:t>Bibliotheca Apostolica Vaticana</a:t>
            </a:r>
            <a:r>
              <a:rPr lang="cs-CZ">
                <a:latin typeface="Sylfaen" panose="010A0502050306030303" pitchFamily="18" charset="0"/>
              </a:rPr>
              <a:t>, Vatikán</a:t>
            </a:r>
            <a:r>
              <a:rPr lang="cs-CZ" smtClean="0">
                <a:latin typeface="Sylfaen" panose="010A0502050306030303" pitchFamily="18" charset="0"/>
              </a:rPr>
              <a:t>).</a:t>
            </a:r>
            <a:endParaRPr lang="cs-CZ" i="1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5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>
              <a:solidFill>
                <a:schemeClr val="accent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309401" y="304755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Domenici 2007, s. 203.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541189" y="5726825"/>
            <a:ext cx="4135268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b="1" smtClean="0">
                <a:latin typeface="Sylfaen" panose="010A0502050306030303" pitchFamily="18" charset="0"/>
              </a:rPr>
              <a:t>Španělé v</a:t>
            </a:r>
            <a:r>
              <a:rPr lang="cs-CZ"/>
              <a:t> </a:t>
            </a:r>
            <a:r>
              <a:rPr lang="cs-CZ" b="1" smtClean="0">
                <a:latin typeface="Sylfaen" panose="010A0502050306030303" pitchFamily="18" charset="0"/>
              </a:rPr>
              <a:t>aztéckém obklíčení </a:t>
            </a:r>
          </a:p>
          <a:p>
            <a:r>
              <a:rPr lang="cs-CZ" sz="1600" i="1" smtClean="0">
                <a:latin typeface="Sylfaen" panose="010A0502050306030303" pitchFamily="18" charset="0"/>
              </a:rPr>
              <a:t>Kodex Durán</a:t>
            </a:r>
            <a:r>
              <a:rPr lang="cs-CZ" sz="1600" smtClean="0">
                <a:latin typeface="Sylfaen" panose="010A0502050306030303" pitchFamily="18" charset="0"/>
              </a:rPr>
              <a:t> (Biblioteca Nacional, Madrid).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7" y="620688"/>
            <a:ext cx="4077455" cy="565685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307173" y="6314836"/>
            <a:ext cx="2395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smtClean="0">
                <a:latin typeface="Sylfaen" panose="010A0502050306030303" pitchFamily="18" charset="0"/>
              </a:rPr>
              <a:t>Zdroj: Sheppoardová 1993, s. 123.</a:t>
            </a:r>
            <a:endParaRPr lang="cs-CZ" sz="1200">
              <a:latin typeface="Sylfaen" panose="010A050205030603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89" y="3299459"/>
            <a:ext cx="4271919" cy="230425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5044550" y="620688"/>
            <a:ext cx="3614744" cy="1477328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l"/>
            <a:r>
              <a:rPr lang="cs-CZ" sz="2000" b="1">
                <a:solidFill>
                  <a:schemeClr val="tx1"/>
                </a:solidFill>
                <a:latin typeface="Sylfaen" panose="010A0502050306030303" pitchFamily="18" charset="0"/>
              </a:rPr>
              <a:t>Bojovník Orlího řádu</a:t>
            </a:r>
          </a:p>
          <a:p>
            <a:pPr algn="l"/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Keramická plastika</a:t>
            </a:r>
          </a:p>
          <a:p>
            <a:pPr algn="l"/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(Museo del Templo Mayor, Ciudad de México). </a:t>
            </a:r>
          </a:p>
        </p:txBody>
      </p:sp>
    </p:spTree>
    <p:extLst>
      <p:ext uri="{BB962C8B-B14F-4D97-AF65-F5344CB8AC3E}">
        <p14:creationId xmlns:p14="http://schemas.microsoft.com/office/powerpoint/2010/main" val="4006863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93156" y="5013176"/>
            <a:ext cx="8540272" cy="1600200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360000" indent="-360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</a:rPr>
              <a:t>Obřad </a:t>
            </a:r>
            <a:r>
              <a:rPr lang="cs-CZ" sz="2000">
                <a:solidFill>
                  <a:schemeClr val="tx1"/>
                </a:solidFill>
              </a:rPr>
              <a:t>Nového </a:t>
            </a:r>
            <a:r>
              <a:rPr lang="cs-CZ" sz="2000" smtClean="0">
                <a:solidFill>
                  <a:schemeClr val="tx1"/>
                </a:solidFill>
              </a:rPr>
              <a:t>ohně ve </a:t>
            </a:r>
            <a:r>
              <a:rPr lang="cs-CZ" sz="2000">
                <a:solidFill>
                  <a:schemeClr val="tx1"/>
                </a:solidFill>
              </a:rPr>
              <a:t>chvíli naplnění </a:t>
            </a:r>
            <a:r>
              <a:rPr lang="cs-CZ" sz="2000" b="1">
                <a:solidFill>
                  <a:schemeClr val="tx1"/>
                </a:solidFill>
              </a:rPr>
              <a:t>kalendářového okruhu 52 let </a:t>
            </a:r>
            <a:r>
              <a:rPr lang="cs-CZ" sz="2000">
                <a:solidFill>
                  <a:schemeClr val="tx1"/>
                </a:solidFill>
              </a:rPr>
              <a:t>(</a:t>
            </a:r>
            <a:r>
              <a:rPr lang="cs-CZ" sz="2000" i="1">
                <a:solidFill>
                  <a:schemeClr val="tx1"/>
                </a:solidFill>
              </a:rPr>
              <a:t>xiuhmolpilli</a:t>
            </a:r>
            <a:r>
              <a:rPr lang="cs-CZ" sz="2000" smtClean="0">
                <a:solidFill>
                  <a:schemeClr val="tx1"/>
                </a:solidFill>
              </a:rPr>
              <a:t>).</a:t>
            </a:r>
          </a:p>
          <a:p>
            <a:pPr marL="360000" indent="-3960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</a:rPr>
              <a:t>Rozdělávání </a:t>
            </a:r>
            <a:r>
              <a:rPr lang="cs-CZ" sz="2000">
                <a:solidFill>
                  <a:schemeClr val="tx1"/>
                </a:solidFill>
              </a:rPr>
              <a:t>Nového ohně třecím dřívkem v pupku boha ohně </a:t>
            </a:r>
            <a:r>
              <a:rPr lang="cs-CZ" sz="2000" b="1">
                <a:solidFill>
                  <a:schemeClr val="tx1"/>
                </a:solidFill>
              </a:rPr>
              <a:t>Xiuhtecuhtliho</a:t>
            </a:r>
            <a:r>
              <a:rPr lang="cs-CZ" sz="200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6997732" cy="448413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79512" y="788511"/>
            <a:ext cx="151216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smtClean="0"/>
              <a:t>Zapálení Nového </a:t>
            </a:r>
            <a:r>
              <a:rPr lang="cs-CZ" sz="2400" b="1"/>
              <a:t>ohně</a:t>
            </a:r>
            <a:endParaRPr lang="cs-CZ" sz="2400"/>
          </a:p>
        </p:txBody>
      </p:sp>
      <p:sp>
        <p:nvSpPr>
          <p:cNvPr id="6" name="TextovéPole 5"/>
          <p:cNvSpPr txBox="1"/>
          <p:nvPr/>
        </p:nvSpPr>
        <p:spPr>
          <a:xfrm>
            <a:off x="180835" y="3614888"/>
            <a:ext cx="165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smtClean="0">
                <a:solidFill>
                  <a:schemeClr val="tx1"/>
                </a:solidFill>
              </a:rPr>
              <a:t>Codex Borgia</a:t>
            </a:r>
            <a:r>
              <a:rPr lang="cs-CZ" smtClean="0">
                <a:solidFill>
                  <a:schemeClr val="tx1"/>
                </a:solidFill>
              </a:rPr>
              <a:t> (</a:t>
            </a:r>
            <a:r>
              <a:rPr lang="la-Latn" smtClean="0">
                <a:latin typeface="Sylfaen" panose="010A0502050306030303" pitchFamily="18" charset="0"/>
              </a:rPr>
              <a:t>Bibliotheca Apostolica Vaticana</a:t>
            </a:r>
            <a:r>
              <a:rPr lang="cs-CZ" smtClean="0">
                <a:latin typeface="Sylfaen" panose="010A0502050306030303" pitchFamily="18" charset="0"/>
              </a:rPr>
              <a:t>)</a:t>
            </a:r>
            <a:r>
              <a:rPr lang="cs-CZ" smtClean="0">
                <a:solidFill>
                  <a:schemeClr val="tx1"/>
                </a:solidFill>
              </a:rPr>
              <a:t>.</a:t>
            </a: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503164" y="3244334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a-Latn" smtClean="0">
                <a:latin typeface="Sylfaen" panose="010A0502050306030303" pitchFamily="18" charset="0"/>
              </a:rPr>
              <a:t>Bibliotheca Apostolica Vaticana</a:t>
            </a:r>
            <a:r>
              <a:rPr lang="cs-CZ" smtClean="0">
                <a:latin typeface="Sylfaen" panose="010A0502050306030303" pitchFamily="18" charset="0"/>
              </a:rPr>
              <a:t>, Vatikán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519974" y="108831"/>
            <a:ext cx="2313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/>
              <a:t>Zdroj: Miller – Taube 1993, s. 87.</a:t>
            </a:r>
          </a:p>
        </p:txBody>
      </p:sp>
    </p:spTree>
    <p:extLst>
      <p:ext uri="{BB962C8B-B14F-4D97-AF65-F5344CB8AC3E}">
        <p14:creationId xmlns:p14="http://schemas.microsoft.com/office/powerpoint/2010/main" val="403017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496944" cy="1212678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360000" indent="-360000" algn="l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</a:rPr>
              <a:t>Zapalování svazků rákosu na znamení nového kalendářového okruhu (</a:t>
            </a:r>
            <a:r>
              <a:rPr lang="cs-CZ" sz="2000" i="1" smtClean="0">
                <a:solidFill>
                  <a:schemeClr val="tx1"/>
                </a:solidFill>
              </a:rPr>
              <a:t>xiuhmolpilli – </a:t>
            </a:r>
            <a:r>
              <a:rPr lang="cs-CZ" sz="2000" smtClean="0">
                <a:solidFill>
                  <a:schemeClr val="tx1"/>
                </a:solidFill>
              </a:rPr>
              <a:t>„svazek let“). </a:t>
            </a:r>
          </a:p>
          <a:p>
            <a:pPr marL="360000" indent="-360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</a:rPr>
              <a:t>Poslední prováděný </a:t>
            </a:r>
            <a:r>
              <a:rPr lang="cs-CZ" sz="2000" b="1" smtClean="0">
                <a:solidFill>
                  <a:schemeClr val="tx1"/>
                </a:solidFill>
              </a:rPr>
              <a:t>Obřad Nového ohně </a:t>
            </a:r>
            <a:r>
              <a:rPr lang="cs-CZ" sz="2000" smtClean="0">
                <a:solidFill>
                  <a:schemeClr val="tx1"/>
                </a:solidFill>
              </a:rPr>
              <a:t>v roce Dvě Třtina (</a:t>
            </a:r>
            <a:r>
              <a:rPr lang="cs-CZ" sz="2000" i="1" smtClean="0">
                <a:solidFill>
                  <a:schemeClr val="tx1"/>
                </a:solidFill>
              </a:rPr>
              <a:t>Ome Acatl</a:t>
            </a:r>
            <a:r>
              <a:rPr lang="cs-CZ" sz="2000" smtClean="0">
                <a:solidFill>
                  <a:schemeClr val="tx1"/>
                </a:solidFill>
              </a:rPr>
              <a:t>, tj. 1507). </a:t>
            </a:r>
            <a:endParaRPr lang="cs-CZ" sz="2000" b="1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19" y="176000"/>
            <a:ext cx="6204932" cy="502939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263115" y="1772816"/>
            <a:ext cx="201622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smtClean="0">
                <a:solidFill>
                  <a:schemeClr val="tx1"/>
                </a:solidFill>
              </a:rPr>
              <a:t>Roznášení Nového ohně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6" y="400506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smtClean="0">
                <a:solidFill>
                  <a:schemeClr val="tx1"/>
                </a:solidFill>
              </a:rPr>
              <a:t>Codex Borbonicus </a:t>
            </a:r>
            <a:r>
              <a:rPr lang="cs-CZ" smtClean="0">
                <a:solidFill>
                  <a:schemeClr val="tx1"/>
                </a:solidFill>
              </a:rPr>
              <a:t>(</a:t>
            </a:r>
            <a:r>
              <a:rPr lang="cs-CZ" smtClean="0">
                <a:solidFill>
                  <a:schemeClr val="tx1"/>
                </a:solidFill>
                <a:latin typeface="Sylfaen" panose="010A0502050306030303" pitchFamily="18" charset="0"/>
              </a:rPr>
              <a:t>Bibliothèque d</a:t>
            </a:r>
            <a:r>
              <a:rPr lang="en-US" smtClean="0">
                <a:solidFill>
                  <a:schemeClr val="tx1"/>
                </a:solidFill>
                <a:latin typeface="Sylfaen" panose="010A0502050306030303" pitchFamily="18" charset="0"/>
              </a:rPr>
              <a:t>’</a:t>
            </a:r>
            <a:r>
              <a:rPr lang="cs-CZ" smtClean="0">
                <a:solidFill>
                  <a:schemeClr val="tx1"/>
                </a:solidFill>
                <a:latin typeface="Sylfaen" panose="010A0502050306030303" pitchFamily="18" charset="0"/>
              </a:rPr>
              <a:t>Assemblée nationale, Paříž)</a:t>
            </a:r>
            <a:r>
              <a:rPr lang="cs-CZ" smtClean="0">
                <a:solidFill>
                  <a:schemeClr val="tx1"/>
                </a:solidFill>
              </a:rPr>
              <a:t>.</a:t>
            </a:r>
            <a:endParaRPr lang="cs-CZ" b="1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732651" y="3220763"/>
            <a:ext cx="369332" cy="19790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 smtClean="0"/>
              <a:t>Zdroj: Domenici 2007, s. 161.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2706980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619672" y="1988840"/>
            <a:ext cx="5603936" cy="664096"/>
          </a:xfrm>
        </p:spPr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922694" y="5805264"/>
            <a:ext cx="5675944" cy="648072"/>
          </a:xfrm>
        </p:spPr>
        <p:txBody>
          <a:bodyPr>
            <a:noAutofit/>
          </a:bodyPr>
          <a:lstStyle/>
          <a:p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Sluneční kámen (</a:t>
            </a:r>
            <a:r>
              <a:rPr lang="cs-CZ" sz="2000" b="1" i="1" smtClean="0">
                <a:solidFill>
                  <a:schemeClr val="tx1"/>
                </a:solidFill>
                <a:latin typeface="Sylfaen" panose="010A0502050306030303" pitchFamily="18" charset="0"/>
              </a:rPr>
              <a:t>Piedra del Sol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), 1479</a:t>
            </a:r>
            <a:b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(Museo Nacional de Antropología, Ciudad de México)</a:t>
            </a:r>
            <a:endParaRPr lang="cs-CZ" sz="180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04" y="366983"/>
            <a:ext cx="5675944" cy="532683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8604448" y="3592258"/>
            <a:ext cx="369332" cy="206723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Longhenová 1998, s. 70.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366983"/>
            <a:ext cx="2376264" cy="57092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>
                <a:latin typeface="Sylfaen" panose="010A0502050306030303" pitchFamily="18" charset="0"/>
              </a:rPr>
              <a:t>Tzv. </a:t>
            </a:r>
            <a:r>
              <a:rPr lang="cs-CZ" smtClean="0">
                <a:latin typeface="Sylfaen" panose="010A0502050306030303" pitchFamily="18" charset="0"/>
              </a:rPr>
              <a:t>Sluneční </a:t>
            </a:r>
            <a:r>
              <a:rPr lang="cs-CZ">
                <a:latin typeface="Sylfaen" panose="010A0502050306030303" pitchFamily="18" charset="0"/>
              </a:rPr>
              <a:t>kámen (průměr 3,51 m; váha 24,5 tuny) nechal zhotovit pro </a:t>
            </a:r>
            <a:r>
              <a:rPr lang="cs-CZ" smtClean="0">
                <a:latin typeface="Sylfaen" panose="010A0502050306030303" pitchFamily="18" charset="0"/>
              </a:rPr>
              <a:t>Velký chrám(</a:t>
            </a:r>
            <a:r>
              <a:rPr lang="cs-CZ" i="1" smtClean="0">
                <a:latin typeface="Sylfaen" panose="010A0502050306030303" pitchFamily="18" charset="0"/>
              </a:rPr>
              <a:t>Templo Mayor) </a:t>
            </a:r>
            <a:r>
              <a:rPr lang="cs-CZ">
                <a:latin typeface="Sylfaen" panose="010A0502050306030303" pitchFamily="18" charset="0"/>
              </a:rPr>
              <a:t>v Tenochtitlánu šestý tlatoani Axayacatl </a:t>
            </a:r>
            <a:r>
              <a:rPr lang="cs-CZ" smtClean="0">
                <a:latin typeface="Sylfaen" panose="010A0502050306030303" pitchFamily="18" charset="0"/>
              </a:rPr>
              <a:t>v</a:t>
            </a:r>
            <a:r>
              <a:rPr lang="cs-CZ">
                <a:latin typeface="Sylfaen" panose="010A0502050306030303" pitchFamily="18" charset="0"/>
              </a:rPr>
              <a:t> </a:t>
            </a:r>
            <a:r>
              <a:rPr lang="cs-CZ" smtClean="0">
                <a:latin typeface="Sylfaen" panose="010A0502050306030303" pitchFamily="18" charset="0"/>
              </a:rPr>
              <a:t>roce </a:t>
            </a:r>
            <a:r>
              <a:rPr lang="cs-CZ">
                <a:latin typeface="Sylfaen" panose="010A0502050306030303" pitchFamily="18" charset="0"/>
              </a:rPr>
              <a:t>1479. </a:t>
            </a:r>
            <a:endParaRPr lang="cs-CZ" smtClean="0">
              <a:latin typeface="Sylfaen" panose="010A0502050306030303" pitchFamily="18" charset="0"/>
            </a:endParaRPr>
          </a:p>
          <a:p>
            <a:r>
              <a:rPr lang="cs-CZ" smtClean="0">
                <a:latin typeface="Sylfaen" panose="010A0502050306030303" pitchFamily="18" charset="0"/>
              </a:rPr>
              <a:t>Poté</a:t>
            </a:r>
            <a:r>
              <a:rPr lang="cs-CZ">
                <a:latin typeface="Sylfaen" panose="010A0502050306030303" pitchFamily="18" charset="0"/>
              </a:rPr>
              <a:t>, co arcibiskup Alonso de Montúfar </a:t>
            </a:r>
            <a:r>
              <a:rPr lang="cs-CZ" smtClean="0">
                <a:latin typeface="Sylfaen" panose="010A0502050306030303" pitchFamily="18" charset="0"/>
              </a:rPr>
              <a:t>nechal </a:t>
            </a:r>
            <a:r>
              <a:rPr lang="cs-CZ">
                <a:latin typeface="Sylfaen" panose="010A0502050306030303" pitchFamily="18" charset="0"/>
              </a:rPr>
              <a:t>kámen záhy po conquistě z piety </a:t>
            </a:r>
            <a:r>
              <a:rPr lang="cs-CZ" smtClean="0">
                <a:latin typeface="Sylfaen" panose="010A0502050306030303" pitchFamily="18" charset="0"/>
              </a:rPr>
              <a:t>k</a:t>
            </a:r>
            <a:r>
              <a:rPr lang="cs-CZ">
                <a:latin typeface="Sylfaen" panose="010A0502050306030303" pitchFamily="18" charset="0"/>
              </a:rPr>
              <a:t> </a:t>
            </a:r>
            <a:r>
              <a:rPr lang="cs-CZ" smtClean="0">
                <a:latin typeface="Sylfaen" panose="010A0502050306030303" pitchFamily="18" charset="0"/>
              </a:rPr>
              <a:t>lidským </a:t>
            </a:r>
            <a:r>
              <a:rPr lang="cs-CZ">
                <a:latin typeface="Sylfaen" panose="010A0502050306030303" pitchFamily="18" charset="0"/>
              </a:rPr>
              <a:t>obětem „pohřbít</a:t>
            </a:r>
            <a:r>
              <a:rPr lang="cs-CZ" smtClean="0">
                <a:latin typeface="Sylfaen" panose="010A0502050306030303" pitchFamily="18" charset="0"/>
              </a:rPr>
              <a:t>“, </a:t>
            </a:r>
            <a:r>
              <a:rPr lang="cs-CZ">
                <a:latin typeface="Sylfaen" panose="010A0502050306030303" pitchFamily="18" charset="0"/>
              </a:rPr>
              <a:t>byl znovuobjeven až </a:t>
            </a:r>
            <a:r>
              <a:rPr lang="cs-CZ" smtClean="0">
                <a:latin typeface="Sylfaen" panose="010A0502050306030303" pitchFamily="18" charset="0"/>
              </a:rPr>
              <a:t>v</a:t>
            </a:r>
            <a:r>
              <a:rPr lang="cs-CZ">
                <a:latin typeface="Sylfaen" panose="010A0502050306030303" pitchFamily="18" charset="0"/>
              </a:rPr>
              <a:t> </a:t>
            </a:r>
            <a:r>
              <a:rPr lang="cs-CZ" smtClean="0">
                <a:latin typeface="Sylfaen" panose="010A0502050306030303" pitchFamily="18" charset="0"/>
              </a:rPr>
              <a:t>roce </a:t>
            </a:r>
            <a:r>
              <a:rPr lang="cs-CZ">
                <a:latin typeface="Sylfaen" panose="010A0502050306030303" pitchFamily="18" charset="0"/>
              </a:rPr>
              <a:t>1790 a v roce 1885 přemístěn do Museo Nacional de </a:t>
            </a:r>
            <a:r>
              <a:rPr lang="cs-CZ" smtClean="0">
                <a:latin typeface="Sylfaen" panose="010A0502050306030303" pitchFamily="18" charset="0"/>
              </a:rPr>
              <a:t>Antropología </a:t>
            </a:r>
            <a:r>
              <a:rPr lang="cs-CZ">
                <a:latin typeface="Sylfaen" panose="010A0502050306030303" pitchFamily="18" charset="0"/>
              </a:rPr>
              <a:t>e </a:t>
            </a:r>
            <a:r>
              <a:rPr lang="cs-CZ" smtClean="0">
                <a:latin typeface="Sylfaen" panose="010A0502050306030303" pitchFamily="18" charset="0"/>
              </a:rPr>
              <a:t>Historia.</a:t>
            </a:r>
            <a:endParaRPr lang="cs-CZ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44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320570" y="4797152"/>
            <a:ext cx="6400800" cy="1600200"/>
          </a:xfrm>
        </p:spPr>
        <p:txBody>
          <a:bodyPr/>
          <a:lstStyle/>
          <a:p>
            <a:r>
              <a:rPr lang="cs-CZ" smtClean="0"/>
              <a:t>Sluneční kámen (</a:t>
            </a:r>
            <a:r>
              <a:rPr lang="cs-CZ" i="1" smtClean="0"/>
              <a:t>Piedra del Sol</a:t>
            </a:r>
            <a:r>
              <a:rPr lang="cs-CZ" smtClean="0"/>
              <a:t>)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863584" y="5805264"/>
            <a:ext cx="5812872" cy="720080"/>
          </a:xfrm>
        </p:spPr>
        <p:txBody>
          <a:bodyPr>
            <a:noAutofit/>
          </a:bodyPr>
          <a:lstStyle/>
          <a:p>
            <a:r>
              <a:rPr lang="cs-CZ" sz="2000" b="1">
                <a:solidFill>
                  <a:schemeClr val="tx1"/>
                </a:solidFill>
                <a:latin typeface="Sylfaen" panose="010A0502050306030303" pitchFamily="18" charset="0"/>
              </a:rPr>
              <a:t>Sluneční kámen (</a:t>
            </a:r>
            <a:r>
              <a:rPr lang="cs-CZ" sz="2000" b="1" i="1">
                <a:solidFill>
                  <a:schemeClr val="tx1"/>
                </a:solidFill>
                <a:latin typeface="Sylfaen" panose="010A0502050306030303" pitchFamily="18" charset="0"/>
              </a:rPr>
              <a:t>Piedra del Sol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), 1479</a:t>
            </a:r>
            <a:r>
              <a:rPr lang="cs-CZ" sz="2000" b="1">
                <a:solidFill>
                  <a:schemeClr val="tx1"/>
                </a:solidFill>
                <a:latin typeface="Sylfaen" panose="010A0502050306030303" pitchFamily="18" charset="0"/>
              </a:rPr>
              <a:t/>
            </a:r>
            <a:br>
              <a:rPr lang="cs-CZ" sz="2000" b="1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cs-CZ" sz="1800">
                <a:solidFill>
                  <a:schemeClr val="tx1"/>
                </a:solidFill>
                <a:latin typeface="Sylfaen" panose="010A0502050306030303" pitchFamily="18" charset="0"/>
              </a:rPr>
              <a:t>(Museo Nacional de Antropología, Ciudad de México)</a:t>
            </a:r>
            <a:endParaRPr lang="cs-CZ" sz="1800" b="1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84" y="372817"/>
            <a:ext cx="5812872" cy="535831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8676456" y="3221467"/>
            <a:ext cx="369332" cy="250966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</a:t>
            </a:r>
            <a:r>
              <a:rPr lang="cs-CZ" sz="1200" i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Aztekenkalender</a:t>
            </a:r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1995, obálka.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372817"/>
            <a:ext cx="2448272" cy="6155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>
                <a:latin typeface="Sylfaen" panose="010A0502050306030303" pitchFamily="18" charset="0"/>
              </a:rPr>
              <a:t>Ve dvou ústředních kruzích je </a:t>
            </a:r>
            <a:r>
              <a:rPr lang="cs-CZ" sz="1600" smtClean="0">
                <a:latin typeface="Sylfaen" panose="010A0502050306030303" pitchFamily="18" charset="0"/>
              </a:rPr>
              <a:t>znázorněn bůh </a:t>
            </a:r>
            <a:r>
              <a:rPr lang="cs-CZ" sz="1600">
                <a:latin typeface="Sylfaen" panose="010A0502050306030303" pitchFamily="18" charset="0"/>
              </a:rPr>
              <a:t>slunce Tonatiuh s jazykem v podobě pazourkového obětního nože (</a:t>
            </a:r>
            <a:r>
              <a:rPr lang="cs-CZ" sz="1600" i="1">
                <a:latin typeface="Sylfaen" panose="010A0502050306030303" pitchFamily="18" charset="0"/>
              </a:rPr>
              <a:t>tecpatl</a:t>
            </a:r>
            <a:r>
              <a:rPr lang="cs-CZ" sz="1600">
                <a:latin typeface="Sylfaen" panose="010A0502050306030303" pitchFamily="18" charset="0"/>
              </a:rPr>
              <a:t>) </a:t>
            </a:r>
            <a:r>
              <a:rPr lang="cs-CZ" sz="1600" smtClean="0">
                <a:latin typeface="Sylfaen" panose="010A0502050306030303" pitchFamily="18" charset="0"/>
              </a:rPr>
              <a:t>a dvěma </a:t>
            </a:r>
            <a:r>
              <a:rPr lang="cs-CZ" sz="1600">
                <a:latin typeface="Sylfaen" panose="010A0502050306030303" pitchFamily="18" charset="0"/>
              </a:rPr>
              <a:t>pařáty po stranách. </a:t>
            </a:r>
            <a:endParaRPr lang="cs-CZ" sz="1600" smtClean="0">
              <a:latin typeface="Sylfaen" panose="010A0502050306030303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600" smtClean="0">
                <a:latin typeface="Sylfaen" panose="010A0502050306030303" pitchFamily="18" charset="0"/>
              </a:rPr>
              <a:t>Třetí </a:t>
            </a:r>
            <a:r>
              <a:rPr lang="cs-CZ" sz="1600">
                <a:latin typeface="Sylfaen" panose="010A0502050306030303" pitchFamily="18" charset="0"/>
              </a:rPr>
              <a:t>kruh nese znamení dvaceti dnů měsíční periody posvátného kalendářového sledu (</a:t>
            </a:r>
            <a:r>
              <a:rPr lang="cs-CZ" sz="1600" i="1">
                <a:latin typeface="Sylfaen" panose="010A0502050306030303" pitchFamily="18" charset="0"/>
              </a:rPr>
              <a:t>tonalpohualli</a:t>
            </a:r>
            <a:r>
              <a:rPr lang="cs-CZ" sz="1600">
                <a:latin typeface="Sylfaen" panose="010A0502050306030303" pitchFamily="18" charset="0"/>
              </a:rPr>
              <a:t>). Je obklopen dalším kruhem </a:t>
            </a:r>
            <a:r>
              <a:rPr lang="cs-CZ" sz="1600" smtClean="0">
                <a:latin typeface="Sylfaen" panose="010A0502050306030303" pitchFamily="18" charset="0"/>
              </a:rPr>
              <a:t>s</a:t>
            </a:r>
            <a:r>
              <a:rPr lang="cs-CZ" sz="1600">
                <a:latin typeface="Sylfaen" panose="010A0502050306030303" pitchFamily="18" charset="0"/>
              </a:rPr>
              <a:t> </a:t>
            </a:r>
            <a:r>
              <a:rPr lang="cs-CZ" sz="1600" smtClean="0">
                <a:latin typeface="Sylfaen" panose="010A0502050306030303" pitchFamily="18" charset="0"/>
              </a:rPr>
              <a:t>přečnívajícími </a:t>
            </a:r>
            <a:r>
              <a:rPr lang="cs-CZ" sz="1600">
                <a:latin typeface="Sylfaen" panose="010A0502050306030303" pitchFamily="18" charset="0"/>
              </a:rPr>
              <a:t>slunečními paprsky.</a:t>
            </a:r>
          </a:p>
          <a:p>
            <a:r>
              <a:rPr lang="cs-CZ" sz="1600">
                <a:latin typeface="Sylfaen" panose="010A0502050306030303" pitchFamily="18" charset="0"/>
              </a:rPr>
              <a:t>Vnější kruh tvoří dva ohniví hadi (</a:t>
            </a:r>
            <a:r>
              <a:rPr lang="cs-CZ" sz="1600" i="1">
                <a:latin typeface="Sylfaen" panose="010A0502050306030303" pitchFamily="18" charset="0"/>
              </a:rPr>
              <a:t>xiuhcóatl</a:t>
            </a:r>
            <a:r>
              <a:rPr lang="cs-CZ" sz="1600">
                <a:latin typeface="Sylfaen" panose="010A0502050306030303" pitchFamily="18" charset="0"/>
              </a:rPr>
              <a:t>), </a:t>
            </a:r>
            <a:r>
              <a:rPr lang="cs-CZ" sz="1600" smtClean="0">
                <a:latin typeface="Sylfaen" panose="010A0502050306030303" pitchFamily="18" charset="0"/>
              </a:rPr>
              <a:t>z</a:t>
            </a:r>
            <a:r>
              <a:rPr lang="cs-CZ" sz="1600">
                <a:latin typeface="Sylfaen" panose="010A0502050306030303" pitchFamily="18" charset="0"/>
              </a:rPr>
              <a:t> </a:t>
            </a:r>
            <a:r>
              <a:rPr lang="cs-CZ" sz="1600" smtClean="0">
                <a:latin typeface="Sylfaen" panose="010A0502050306030303" pitchFamily="18" charset="0"/>
              </a:rPr>
              <a:t>jejichž </a:t>
            </a:r>
            <a:r>
              <a:rPr lang="cs-CZ" sz="1600">
                <a:latin typeface="Sylfaen" panose="010A0502050306030303" pitchFamily="18" charset="0"/>
              </a:rPr>
              <a:t>chřtánů (dole) vystupují Quetzalcóatl jako denní Slunce (Tonatiuh, vpravo) </a:t>
            </a:r>
            <a:r>
              <a:rPr lang="cs-CZ" sz="1600" smtClean="0">
                <a:latin typeface="Sylfaen" panose="010A0502050306030303" pitchFamily="18" charset="0"/>
              </a:rPr>
              <a:t>a Tezcatlipoca </a:t>
            </a:r>
            <a:r>
              <a:rPr lang="cs-CZ" sz="1600">
                <a:latin typeface="Sylfaen" panose="010A0502050306030303" pitchFamily="18" charset="0"/>
              </a:rPr>
              <a:t>jako noční slunce (Xiuhtecuhtli, vlevo).</a:t>
            </a:r>
          </a:p>
        </p:txBody>
      </p:sp>
    </p:spTree>
    <p:extLst>
      <p:ext uri="{BB962C8B-B14F-4D97-AF65-F5344CB8AC3E}">
        <p14:creationId xmlns:p14="http://schemas.microsoft.com/office/powerpoint/2010/main" val="2324267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699792" y="3692725"/>
            <a:ext cx="3816424" cy="2859158"/>
          </a:xfrm>
        </p:spPr>
        <p:txBody>
          <a:bodyPr>
            <a:normAutofit fontScale="32500" lnSpcReduction="20000"/>
          </a:bodyPr>
          <a:lstStyle/>
          <a:p>
            <a:r>
              <a:rPr lang="cs-CZ" sz="5500" b="1" smtClean="0">
                <a:solidFill>
                  <a:schemeClr val="tx1"/>
                </a:solidFill>
                <a:latin typeface="Sylfaen" panose="010A0502050306030303" pitchFamily="18" charset="0"/>
              </a:rPr>
              <a:t>Transfigurace Quetzalcóatla („Opeřeného hada“)</a:t>
            </a:r>
          </a:p>
          <a:p>
            <a:pPr algn="l"/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Podle toltécké tradice byl Quetzalcóatl ztotožněn s vladařem 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nazývaným </a:t>
            </a:r>
            <a:r>
              <a:rPr lang="cs-CZ" sz="4300" b="1">
                <a:solidFill>
                  <a:schemeClr val="tx1"/>
                </a:solidFill>
                <a:latin typeface="Sylfaen" panose="010A0502050306030303" pitchFamily="18" charset="0"/>
              </a:rPr>
              <a:t>Ce Acatl Topiltzin</a:t>
            </a:r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 („Jeden Třtina Náš Pán“), s nímž se pojí legenda o jeho odchodu na východ 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a</a:t>
            </a:r>
            <a:r>
              <a:rPr lang="cs-CZ" sz="1100">
                <a:latin typeface="Sylfaen" panose="010A0502050306030303" pitchFamily="18" charset="0"/>
              </a:rPr>
              <a:t> 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očekávaném </a:t>
            </a:r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návratu, který nastane právě 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v</a:t>
            </a:r>
            <a:r>
              <a:rPr lang="cs-CZ" sz="1100">
                <a:latin typeface="Sylfaen" panose="010A0502050306030303" pitchFamily="18" charset="0"/>
              </a:rPr>
              <a:t> 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roce </a:t>
            </a:r>
            <a:r>
              <a:rPr lang="cs-CZ" sz="4300" i="1">
                <a:solidFill>
                  <a:schemeClr val="tx1"/>
                </a:solidFill>
                <a:latin typeface="Sylfaen" panose="010A0502050306030303" pitchFamily="18" charset="0"/>
              </a:rPr>
              <a:t>ce acatl</a:t>
            </a:r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 („jeden třtina“), kdy Topiltzin Quetzalcóatl převezme zpět svou moc. Moctezuma se patrně cítil osobně propojen 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s</a:t>
            </a:r>
            <a:r>
              <a:rPr lang="cs-CZ" sz="1100">
                <a:latin typeface="Sylfaen" panose="010A0502050306030303" pitchFamily="18" charset="0"/>
              </a:rPr>
              <a:t> 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osudem </a:t>
            </a:r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Topiltzina Quetzalcóatla, neboť se zřejmě narodil v témže roce – </a:t>
            </a:r>
            <a:r>
              <a:rPr lang="cs-CZ" sz="4300" i="1">
                <a:solidFill>
                  <a:schemeClr val="tx1"/>
                </a:solidFill>
                <a:latin typeface="Sylfaen" panose="010A0502050306030303" pitchFamily="18" charset="0"/>
              </a:rPr>
              <a:t>ce acatl</a:t>
            </a:r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, tj. </a:t>
            </a:r>
            <a:r>
              <a:rPr lang="cs-CZ" sz="4300" b="1" smtClean="0">
                <a:solidFill>
                  <a:schemeClr val="tx1"/>
                </a:solidFill>
                <a:latin typeface="Sylfaen" panose="010A0502050306030303" pitchFamily="18" charset="0"/>
              </a:rPr>
              <a:t>1467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, </a:t>
            </a:r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a Cortés se v Mexiku objevil přesně po uplynutí 52-letého cyklu aztéckého kalendáře – opět 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v</a:t>
            </a:r>
            <a:r>
              <a:rPr lang="cs-CZ" sz="1100">
                <a:latin typeface="Sylfaen" panose="010A0502050306030303" pitchFamily="18" charset="0"/>
              </a:rPr>
              <a:t> 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roce </a:t>
            </a:r>
            <a:r>
              <a:rPr lang="cs-CZ" sz="4300" i="1">
                <a:solidFill>
                  <a:schemeClr val="tx1"/>
                </a:solidFill>
                <a:latin typeface="Sylfaen" panose="010A0502050306030303" pitchFamily="18" charset="0"/>
              </a:rPr>
              <a:t>ce acatl</a:t>
            </a:r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, tj. </a:t>
            </a:r>
            <a:r>
              <a:rPr lang="cs-CZ" sz="4300" b="1">
                <a:solidFill>
                  <a:schemeClr val="tx1"/>
                </a:solidFill>
                <a:latin typeface="Sylfaen" panose="010A0502050306030303" pitchFamily="18" charset="0"/>
              </a:rPr>
              <a:t>1519</a:t>
            </a:r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1" y="623893"/>
            <a:ext cx="2073940" cy="295232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97" y="3692725"/>
            <a:ext cx="2018813" cy="250393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1" y="4127948"/>
            <a:ext cx="2090390" cy="200386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3893"/>
            <a:ext cx="2940803" cy="255002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00" y="280355"/>
            <a:ext cx="2018813" cy="289356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330168" y="6196662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latin typeface="Sylfaen" panose="010A0502050306030303" pitchFamily="18" charset="0"/>
              </a:rPr>
              <a:t>Tlahuizcalpantecuhtli</a:t>
            </a:r>
            <a:endParaRPr lang="cs-CZ" b="1">
              <a:latin typeface="Sylfaen" panose="010A0502050306030303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24268" y="3627871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latin typeface="Sylfaen" panose="010A0502050306030303" pitchFamily="18" charset="0"/>
              </a:rPr>
              <a:t>É</a:t>
            </a:r>
            <a:r>
              <a:rPr lang="cs-CZ" b="1" smtClean="0">
                <a:latin typeface="Sylfaen" panose="010A0502050306030303" pitchFamily="18" charset="0"/>
              </a:rPr>
              <a:t>hecatl</a:t>
            </a:r>
            <a:endParaRPr lang="cs-CZ" b="1">
              <a:latin typeface="Sylfaen" panose="010A0502050306030303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055182" y="3199792"/>
            <a:ext cx="30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latin typeface="Sylfaen" panose="010A0502050306030303" pitchFamily="18" charset="0"/>
              </a:rPr>
              <a:t>Mictlantecuhtli / Quetzalcóatl</a:t>
            </a:r>
            <a:endParaRPr lang="cs-CZ" b="1">
              <a:latin typeface="Sylfaen" panose="010A0502050306030303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87707" y="3211925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latin typeface="Sylfaen" panose="010A0502050306030303" pitchFamily="18" charset="0"/>
              </a:rPr>
              <a:t>É</a:t>
            </a:r>
            <a:r>
              <a:rPr lang="cs-CZ" b="1" smtClean="0">
                <a:latin typeface="Sylfaen" panose="010A0502050306030303" pitchFamily="18" charset="0"/>
              </a:rPr>
              <a:t>hecatl</a:t>
            </a:r>
            <a:endParaRPr lang="cs-CZ" b="1">
              <a:latin typeface="Sylfaen" panose="010A0502050306030303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917921" y="6196662"/>
            <a:ext cx="143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latin typeface="Sylfaen" panose="010A0502050306030303" pitchFamily="18" charset="0"/>
              </a:rPr>
              <a:t>Quetzalcóatl</a:t>
            </a:r>
            <a:endParaRPr lang="cs-CZ" b="1">
              <a:latin typeface="Sylfaen" panose="010A05020503060303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644510" y="3668029"/>
            <a:ext cx="369332" cy="19293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Gonzáles 1993, s. 145.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83514" y="343470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Zdroj: Gonzáles 1993, s. </a:t>
            </a:r>
            <a:r>
              <a:rPr lang="cs-CZ" sz="1200" smtClean="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197.</a:t>
            </a:r>
            <a:endParaRPr lang="cs-CZ" sz="1200">
              <a:solidFill>
                <a:schemeClr val="bg2">
                  <a:lumMod val="2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840944" y="343469"/>
            <a:ext cx="3756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Zdroj: Gonzáles 1993, s. </a:t>
            </a:r>
            <a:r>
              <a:rPr lang="cs-CZ" sz="1200" smtClean="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118; Miller </a:t>
            </a:r>
            <a:r>
              <a:rPr lang="cs-CZ" sz="120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– Taube 1993, s. 85.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1477" y="4127948"/>
            <a:ext cx="369332" cy="19293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Zdroj: Gonzáles 1993, s. </a:t>
            </a:r>
            <a:r>
              <a:rPr lang="cs-CZ" sz="1200" smtClean="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172.</a:t>
            </a:r>
            <a:endParaRPr lang="cs-CZ" sz="1200">
              <a:solidFill>
                <a:schemeClr val="bg2">
                  <a:lumMod val="2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2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555776" y="3892700"/>
            <a:ext cx="4032448" cy="1782196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tIns="90000" bIns="90000" anchor="ctr">
            <a:spAutoFit/>
          </a:bodyPr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800" b="1" smtClean="0">
                <a:solidFill>
                  <a:schemeClr val="tx1"/>
                </a:solidFill>
                <a:latin typeface="Sylfaen" panose="010A0502050306030303" pitchFamily="18" charset="0"/>
              </a:rPr>
              <a:t>Dějiny Aztéků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800" b="1" smtClean="0">
                <a:solidFill>
                  <a:schemeClr val="tx1"/>
                </a:solidFill>
                <a:latin typeface="Sylfaen" panose="010A0502050306030303" pitchFamily="18" charset="0"/>
              </a:rPr>
              <a:t>Pojetí prostoru a času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800" b="1" smtClean="0">
                <a:solidFill>
                  <a:schemeClr val="tx1"/>
                </a:solidFill>
                <a:latin typeface="Sylfaen" panose="010A0502050306030303" pitchFamily="18" charset="0"/>
              </a:rPr>
              <a:t>Sluneční kámen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07504" y="1484784"/>
            <a:ext cx="8928992" cy="1470025"/>
          </a:xfrm>
        </p:spPr>
        <p:txBody>
          <a:bodyPr/>
          <a:lstStyle/>
          <a:p>
            <a:r>
              <a:rPr lang="cs-CZ" b="1" smtClean="0">
                <a:latin typeface="Sylfaen" panose="010A0502050306030303" pitchFamily="18" charset="0"/>
              </a:rPr>
              <a:t>Osnova</a:t>
            </a:r>
            <a:endParaRPr lang="cs-CZ" b="1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89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79512" y="3140968"/>
            <a:ext cx="8784976" cy="360040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Použité zdroje:</a:t>
            </a:r>
          </a:p>
          <a:p>
            <a:pPr marL="285750" lvl="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Domenici, Davide (2007): </a:t>
            </a:r>
            <a:r>
              <a:rPr lang="cs-CZ" sz="1600" i="1" smtClean="0">
                <a:solidFill>
                  <a:schemeClr val="tx1"/>
                </a:solidFill>
                <a:latin typeface="Sylfaen" panose="010A0502050306030303" pitchFamily="18" charset="0"/>
              </a:rPr>
              <a:t>Aztékové: Poklady starobylých civilizací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, Praha: Euromedia Group – Knižní klub.</a:t>
            </a:r>
          </a:p>
          <a:p>
            <a:pPr marL="285750" lvl="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González </a:t>
            </a:r>
            <a:r>
              <a:rPr lang="cs-CZ" sz="1600">
                <a:solidFill>
                  <a:schemeClr val="tx1"/>
                </a:solidFill>
                <a:latin typeface="Sylfaen" panose="010A0502050306030303" pitchFamily="18" charset="0"/>
              </a:rPr>
              <a:t>Torrres, Yolotl 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(1993): </a:t>
            </a:r>
            <a:r>
              <a:rPr lang="cs-CZ" sz="1600" i="1">
                <a:solidFill>
                  <a:schemeClr val="tx1"/>
                </a:solidFill>
                <a:latin typeface="Sylfaen" panose="010A0502050306030303" pitchFamily="18" charset="0"/>
              </a:rPr>
              <a:t>Diccionario de Mitología y Religión de Mesoamérica</a:t>
            </a:r>
            <a:r>
              <a:rPr lang="cs-CZ" sz="1600">
                <a:solidFill>
                  <a:schemeClr val="tx1"/>
                </a:solidFill>
                <a:latin typeface="Sylfaen" panose="010A0502050306030303" pitchFamily="18" charset="0"/>
              </a:rPr>
              <a:t>, México: Ediciones Larousse.</a:t>
            </a:r>
          </a:p>
          <a:p>
            <a:pPr marL="285750" lvl="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Hordern, Nicholas (1987): „Bůh, zlato a sláva“, in: Nicholas Hordern – Simon Dresner – Martin Hillman, </a:t>
            </a:r>
            <a:r>
              <a:rPr lang="cs-CZ" sz="1600" i="1" smtClean="0">
                <a:solidFill>
                  <a:schemeClr val="tx1"/>
                </a:solidFill>
                <a:latin typeface="Sylfaen" panose="010A0502050306030303" pitchFamily="18" charset="0"/>
              </a:rPr>
              <a:t>Nový svět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, Praha: Albatros, 4-181.</a:t>
            </a:r>
          </a:p>
          <a:p>
            <a:pPr marL="285750" lvl="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Longhenová</a:t>
            </a:r>
            <a:r>
              <a:rPr lang="cs-CZ" sz="1600">
                <a:solidFill>
                  <a:schemeClr val="tx1"/>
                </a:solidFill>
                <a:latin typeface="Sylfaen" panose="010A0502050306030303" pitchFamily="18" charset="0"/>
              </a:rPr>
              <a:t>, Maria 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(1998): </a:t>
            </a:r>
            <a:r>
              <a:rPr lang="cs-CZ" sz="1600" i="1">
                <a:solidFill>
                  <a:schemeClr val="tx1"/>
                </a:solidFill>
                <a:latin typeface="Sylfaen" panose="010A0502050306030303" pitchFamily="18" charset="0"/>
              </a:rPr>
              <a:t>Mexiko: Dějiny a kultura Mayů, Aztéků a dalších předkolumbovských národů</a:t>
            </a:r>
            <a:r>
              <a:rPr lang="cs-CZ" sz="1600">
                <a:solidFill>
                  <a:schemeClr val="tx1"/>
                </a:solidFill>
                <a:latin typeface="Sylfaen" panose="010A0502050306030303" pitchFamily="18" charset="0"/>
              </a:rPr>
              <a:t>, Praha: REBO Productions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.</a:t>
            </a:r>
          </a:p>
          <a:p>
            <a:pPr marL="28575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>
                <a:solidFill>
                  <a:schemeClr val="tx1"/>
                </a:solidFill>
                <a:latin typeface="Sylfaen" panose="010A0502050306030303" pitchFamily="18" charset="0"/>
              </a:rPr>
              <a:t>Miller, Mary – Karl Taube 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(1993): </a:t>
            </a:r>
            <a:r>
              <a:rPr lang="cs-CZ" sz="1600" i="1">
                <a:solidFill>
                  <a:schemeClr val="tx1"/>
                </a:solidFill>
                <a:latin typeface="Sylfaen" panose="010A0502050306030303" pitchFamily="18" charset="0"/>
              </a:rPr>
              <a:t>An Illustrated Dictionary of The Gods and Symbols of Ancient Mexico and the Maya</a:t>
            </a:r>
            <a:r>
              <a:rPr lang="cs-CZ" sz="1600">
                <a:solidFill>
                  <a:schemeClr val="tx1"/>
                </a:solidFill>
                <a:latin typeface="Sylfaen" panose="010A0502050306030303" pitchFamily="18" charset="0"/>
              </a:rPr>
              <a:t>, London: Thames </a:t>
            </a:r>
            <a:r>
              <a:rPr lang="en-US" sz="1600">
                <a:solidFill>
                  <a:schemeClr val="tx1"/>
                </a:solidFill>
                <a:latin typeface="Sylfaen" panose="010A0502050306030303" pitchFamily="18" charset="0"/>
              </a:rPr>
              <a:t>&amp;</a:t>
            </a:r>
            <a:r>
              <a:rPr lang="cs-CZ" sz="1600">
                <a:solidFill>
                  <a:schemeClr val="tx1"/>
                </a:solidFill>
                <a:latin typeface="Sylfaen" panose="010A0502050306030303" pitchFamily="18" charset="0"/>
              </a:rPr>
              <a:t> Hudson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.</a:t>
            </a:r>
          </a:p>
          <a:p>
            <a:pPr marL="28575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Prescott, William Hickling (1956): </a:t>
            </a:r>
            <a:r>
              <a:rPr lang="cs-CZ" sz="1600" i="1" smtClean="0">
                <a:solidFill>
                  <a:schemeClr val="tx1"/>
                </a:solidFill>
                <a:latin typeface="Sylfaen" panose="010A0502050306030303" pitchFamily="18" charset="0"/>
              </a:rPr>
              <a:t>Dějiny dobytí Mexika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, Praha: Orbis.</a:t>
            </a:r>
          </a:p>
          <a:p>
            <a:pPr marL="28575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Sheppoardová, Barbara (1993): </a:t>
            </a:r>
            <a:r>
              <a:rPr lang="cs-CZ" sz="1600" i="1" smtClean="0">
                <a:solidFill>
                  <a:schemeClr val="tx1"/>
                </a:solidFill>
                <a:latin typeface="Sylfaen" panose="010A0502050306030303" pitchFamily="18" charset="0"/>
              </a:rPr>
              <a:t>Aztékové: Říše krve a lesku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, Bratislava: Gemini.</a:t>
            </a:r>
          </a:p>
          <a:p>
            <a:pPr marL="28575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>
                <a:solidFill>
                  <a:schemeClr val="tx1"/>
                </a:solidFill>
              </a:rPr>
              <a:t>Smith, Michael E</a:t>
            </a:r>
            <a:r>
              <a:rPr lang="cs-CZ" sz="1600" smtClean="0">
                <a:solidFill>
                  <a:schemeClr val="tx1"/>
                </a:solidFill>
              </a:rPr>
              <a:t>. (</a:t>
            </a:r>
            <a:r>
              <a:rPr lang="cs-CZ" sz="1600" baseline="30000" smtClean="0">
                <a:solidFill>
                  <a:schemeClr val="tx1"/>
                </a:solidFill>
              </a:rPr>
              <a:t>2</a:t>
            </a:r>
            <a:r>
              <a:rPr lang="cs-CZ" sz="1600" smtClean="0">
                <a:solidFill>
                  <a:schemeClr val="tx1"/>
                </a:solidFill>
              </a:rPr>
              <a:t>2003): </a:t>
            </a:r>
            <a:r>
              <a:rPr lang="cs-CZ" sz="1600" i="1">
                <a:solidFill>
                  <a:schemeClr val="tx1"/>
                </a:solidFill>
              </a:rPr>
              <a:t>The Aztecs</a:t>
            </a:r>
            <a:r>
              <a:rPr lang="cs-CZ" sz="1600">
                <a:solidFill>
                  <a:schemeClr val="tx1"/>
                </a:solidFill>
              </a:rPr>
              <a:t>, London: </a:t>
            </a:r>
            <a:r>
              <a:rPr lang="cs-CZ" sz="1600" smtClean="0">
                <a:solidFill>
                  <a:schemeClr val="tx1"/>
                </a:solidFill>
              </a:rPr>
              <a:t>Blackwell.</a:t>
            </a:r>
            <a:endParaRPr lang="cs-CZ" sz="1600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>
                <a:latin typeface="Sylfaen" panose="010A0502050306030303" pitchFamily="18" charset="0"/>
              </a:rPr>
              <a:t>Bibliografie</a:t>
            </a:r>
            <a:endParaRPr lang="cs-CZ">
              <a:latin typeface="Sylfaen" panose="010A05020503060303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266165"/>
            <a:ext cx="8712968" cy="10310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smtClean="0">
                <a:latin typeface="Sylfaen" panose="010A0502050306030303" pitchFamily="18" charset="0"/>
              </a:rPr>
              <a:t>Doporučená literatura: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mtClean="0">
                <a:solidFill>
                  <a:schemeClr val="tx1"/>
                </a:solidFill>
              </a:rPr>
              <a:t>Vaillant, George C. (1974):</a:t>
            </a:r>
            <a:r>
              <a:rPr lang="cs-CZ" i="1" smtClean="0">
                <a:solidFill>
                  <a:schemeClr val="tx1"/>
                </a:solidFill>
              </a:rPr>
              <a:t> Aztékové: Původ, vzestup a pád národa  Aztéků</a:t>
            </a:r>
            <a:r>
              <a:rPr lang="cs-CZ" smtClean="0">
                <a:solidFill>
                  <a:schemeClr val="tx1"/>
                </a:solidFill>
              </a:rPr>
              <a:t>, Praha: Orbis.</a:t>
            </a:r>
          </a:p>
        </p:txBody>
      </p:sp>
    </p:spTree>
    <p:extLst>
      <p:ext uri="{BB962C8B-B14F-4D97-AF65-F5344CB8AC3E}">
        <p14:creationId xmlns:p14="http://schemas.microsoft.com/office/powerpoint/2010/main" val="177205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331640" y="6093296"/>
            <a:ext cx="6400800" cy="516632"/>
          </a:xfrm>
        </p:spPr>
        <p:txBody>
          <a:bodyPr/>
          <a:lstStyle/>
          <a:p>
            <a:endParaRPr lang="cs-CZ" b="1">
              <a:solidFill>
                <a:schemeClr val="tx1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008926"/>
              </p:ext>
            </p:extLst>
          </p:nvPr>
        </p:nvGraphicFramePr>
        <p:xfrm>
          <a:off x="323528" y="188640"/>
          <a:ext cx="8496948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6158"/>
                <a:gridCol w="1416158"/>
                <a:gridCol w="1416158"/>
                <a:gridCol w="1416158"/>
                <a:gridCol w="1416158"/>
                <a:gridCol w="1416158"/>
              </a:tblGrid>
              <a:tr h="496064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smtClean="0">
                          <a:solidFill>
                            <a:schemeClr val="bg1"/>
                          </a:solidFill>
                        </a:rPr>
                        <a:t>Období</a:t>
                      </a:r>
                      <a:endParaRPr lang="cs-CZ" sz="20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smtClean="0">
                          <a:solidFill>
                            <a:schemeClr val="bg1"/>
                          </a:solidFill>
                        </a:rPr>
                        <a:t>Střední Mexiko</a:t>
                      </a:r>
                      <a:endParaRPr lang="cs-CZ" sz="18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smtClean="0">
                          <a:solidFill>
                            <a:schemeClr val="bg1"/>
                          </a:solidFill>
                        </a:rPr>
                        <a:t>Oaxaca </a:t>
                      </a:r>
                      <a:endParaRPr lang="cs-CZ" sz="18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smtClean="0">
                          <a:solidFill>
                            <a:schemeClr val="bg1"/>
                          </a:solidFill>
                        </a:rPr>
                        <a:t>Mexický záliv</a:t>
                      </a:r>
                      <a:endParaRPr lang="cs-CZ" sz="18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smtClean="0">
                          <a:solidFill>
                            <a:schemeClr val="bg1"/>
                          </a:solidFill>
                        </a:rPr>
                        <a:t>Mayská oblast</a:t>
                      </a:r>
                      <a:endParaRPr lang="cs-CZ" sz="18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1520</a:t>
                      </a:r>
                    </a:p>
                    <a:p>
                      <a:pPr algn="ctr"/>
                      <a:r>
                        <a:rPr lang="cs-CZ" smtClean="0"/>
                        <a:t>1200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b="1" smtClean="0"/>
                        <a:t>poklasické</a:t>
                      </a:r>
                      <a:endParaRPr lang="cs-CZ" b="1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solidFill>
                            <a:srgbClr val="FF0000"/>
                          </a:solidFill>
                        </a:rPr>
                        <a:t>Aztékové</a:t>
                      </a:r>
                      <a:endParaRPr lang="cs-CZ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Mixtékové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Huastékové</a:t>
                      </a:r>
                    </a:p>
                    <a:p>
                      <a:pPr algn="ctr"/>
                      <a:r>
                        <a:rPr lang="cs-CZ" smtClean="0"/>
                        <a:t>Totonakové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Mayové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cs-CZ" smtClean="0"/>
                    </a:p>
                    <a:p>
                      <a:pPr algn="ctr"/>
                      <a:r>
                        <a:rPr lang="cs-CZ" smtClean="0"/>
                        <a:t>900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Toltékové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Mixtékové</a:t>
                      </a:r>
                    </a:p>
                    <a:p>
                      <a:pPr algn="ctr"/>
                      <a:r>
                        <a:rPr lang="cs-CZ" smtClean="0"/>
                        <a:t>Zapotékové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Huastékové</a:t>
                      </a:r>
                    </a:p>
                    <a:p>
                      <a:pPr algn="ctr"/>
                      <a:r>
                        <a:rPr lang="cs-CZ" smtClean="0"/>
                        <a:t>Totonakové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Mayové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cs-CZ" smtClean="0"/>
                    </a:p>
                    <a:p>
                      <a:pPr algn="ctr"/>
                      <a:r>
                        <a:rPr lang="cs-CZ" smtClean="0"/>
                        <a:t>600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1" smtClean="0"/>
                        <a:t>klasické</a:t>
                      </a:r>
                      <a:endParaRPr lang="cs-CZ" b="1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Teotihuacán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Zapotékové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Totonakové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Mayové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cs-CZ" smtClean="0"/>
                    </a:p>
                    <a:p>
                      <a:pPr algn="ctr"/>
                      <a:r>
                        <a:rPr lang="cs-CZ" smtClean="0"/>
                        <a:t>300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Teotihuacán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Zapotékové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Totonakové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Mayové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cs-CZ" smtClean="0"/>
                    </a:p>
                    <a:p>
                      <a:pPr algn="ctr"/>
                      <a:r>
                        <a:rPr lang="cs-CZ" smtClean="0"/>
                        <a:t>n.l.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Teotihuacán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Zapotékové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Totonakové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Mayové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př.n.l.</a:t>
                      </a:r>
                    </a:p>
                    <a:p>
                      <a:pPr algn="ctr"/>
                      <a:r>
                        <a:rPr lang="cs-CZ" smtClean="0"/>
                        <a:t>300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cs-CZ" b="1" smtClean="0"/>
                        <a:t>předklasické</a:t>
                      </a:r>
                      <a:endParaRPr lang="cs-CZ" b="1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Cuicuilco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Zapotékové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Olmékové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cs-CZ" smtClean="0"/>
                    </a:p>
                    <a:p>
                      <a:pPr algn="ctr"/>
                      <a:r>
                        <a:rPr lang="cs-CZ" smtClean="0"/>
                        <a:t>600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Tlatilco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Zapotékové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Olmékové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cs-CZ" smtClean="0"/>
                    </a:p>
                    <a:p>
                      <a:pPr algn="ctr"/>
                      <a:r>
                        <a:rPr lang="cs-CZ" smtClean="0"/>
                        <a:t>900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Tlatilco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Olmékové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cs-CZ" smtClean="0"/>
                    </a:p>
                    <a:p>
                      <a:pPr algn="ctr"/>
                      <a:r>
                        <a:rPr lang="cs-CZ" smtClean="0"/>
                        <a:t>1500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Olmékové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51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320570" y="4797152"/>
            <a:ext cx="6400800" cy="1600200"/>
          </a:xfrm>
        </p:spPr>
        <p:txBody>
          <a:bodyPr/>
          <a:lstStyle/>
          <a:p>
            <a:r>
              <a:rPr lang="cs-CZ" smtClean="0"/>
              <a:t>Sluneční kámen (</a:t>
            </a:r>
            <a:r>
              <a:rPr lang="cs-CZ" i="1" smtClean="0"/>
              <a:t>Piedra del Sol</a:t>
            </a:r>
            <a:r>
              <a:rPr lang="cs-CZ" smtClean="0"/>
              <a:t>)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483768" y="5773692"/>
            <a:ext cx="4320481" cy="720080"/>
          </a:xfrm>
        </p:spPr>
        <p:txBody>
          <a:bodyPr>
            <a:noAutofit/>
          </a:bodyPr>
          <a:lstStyle/>
          <a:p>
            <a:r>
              <a:rPr lang="cs-CZ" sz="2400" b="1" smtClean="0">
                <a:solidFill>
                  <a:schemeClr val="tx1"/>
                </a:solidFill>
                <a:latin typeface="Sylfaen" panose="010A0502050306030303" pitchFamily="18" charset="0"/>
              </a:rPr>
              <a:t>Územní rozsah Aztécké říše</a:t>
            </a:r>
            <a:endParaRPr lang="cs-CZ" sz="2400" b="1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33635"/>
            <a:ext cx="5616624" cy="534005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7380312" y="3680811"/>
            <a:ext cx="369332" cy="20928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Prescott 1956, map. příl.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1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>
              <a:solidFill>
                <a:schemeClr val="accent1"/>
              </a:solidFill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352928" cy="5832648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2800" b="1" smtClean="0">
                <a:solidFill>
                  <a:schemeClr val="tx1"/>
                </a:solidFill>
              </a:rPr>
              <a:t>Putování z Aztlánu</a:t>
            </a:r>
          </a:p>
          <a:p>
            <a:pPr marL="360000" indent="-360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400">
                <a:solidFill>
                  <a:schemeClr val="tx1"/>
                </a:solidFill>
              </a:rPr>
              <a:t>Eponymní </a:t>
            </a:r>
            <a:r>
              <a:rPr lang="cs-CZ" sz="2400" b="1">
                <a:solidFill>
                  <a:schemeClr val="tx1"/>
                </a:solidFill>
              </a:rPr>
              <a:t>mytická pravlast Aztéků </a:t>
            </a:r>
            <a:r>
              <a:rPr lang="cs-CZ" sz="2400">
                <a:solidFill>
                  <a:schemeClr val="tx1"/>
                </a:solidFill>
              </a:rPr>
              <a:t>se nazývala </a:t>
            </a:r>
            <a:r>
              <a:rPr lang="cs-CZ" sz="2400" b="1">
                <a:solidFill>
                  <a:schemeClr val="tx1"/>
                </a:solidFill>
              </a:rPr>
              <a:t>Aztlán</a:t>
            </a:r>
            <a:r>
              <a:rPr lang="cs-CZ" sz="2400">
                <a:solidFill>
                  <a:schemeClr val="tx1"/>
                </a:solidFill>
              </a:rPr>
              <a:t>. </a:t>
            </a:r>
            <a:endParaRPr lang="cs-CZ" sz="2400" smtClean="0">
              <a:solidFill>
                <a:schemeClr val="tx1"/>
              </a:solidFill>
            </a:endParaRPr>
          </a:p>
          <a:p>
            <a:pPr marL="360000" indent="-360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400" smtClean="0">
                <a:solidFill>
                  <a:schemeClr val="tx1"/>
                </a:solidFill>
              </a:rPr>
              <a:t>Geografická </a:t>
            </a:r>
            <a:r>
              <a:rPr lang="cs-CZ" sz="2400">
                <a:solidFill>
                  <a:schemeClr val="tx1"/>
                </a:solidFill>
              </a:rPr>
              <a:t>lokalizace </a:t>
            </a:r>
            <a:r>
              <a:rPr lang="cs-CZ" sz="2400" smtClean="0">
                <a:solidFill>
                  <a:schemeClr val="tx1"/>
                </a:solidFill>
              </a:rPr>
              <a:t>nejasná</a:t>
            </a:r>
            <a:r>
              <a:rPr lang="cs-CZ" sz="2400">
                <a:solidFill>
                  <a:schemeClr val="tx1"/>
                </a:solidFill>
              </a:rPr>
              <a:t>, stejně jako význam jejího jména („Kraj bílé“, Místo jeřábů“, Místo volavek“). </a:t>
            </a:r>
            <a:endParaRPr lang="cs-CZ" sz="2400" smtClean="0">
              <a:solidFill>
                <a:schemeClr val="tx1"/>
              </a:solidFill>
            </a:endParaRPr>
          </a:p>
          <a:p>
            <a:pPr marL="360000" indent="-360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400" smtClean="0">
                <a:solidFill>
                  <a:schemeClr val="tx1"/>
                </a:solidFill>
              </a:rPr>
              <a:t>Jako </a:t>
            </a:r>
            <a:r>
              <a:rPr lang="cs-CZ" sz="2400">
                <a:solidFill>
                  <a:schemeClr val="tx1"/>
                </a:solidFill>
              </a:rPr>
              <a:t>ostrov uprostřed jezera plní Aztlán funkci mytické předlohy Tenochtitlánu. </a:t>
            </a:r>
            <a:endParaRPr lang="cs-CZ" sz="2400" smtClean="0">
              <a:solidFill>
                <a:schemeClr val="tx1"/>
              </a:solidFill>
            </a:endParaRPr>
          </a:p>
          <a:p>
            <a:pPr marL="360000" indent="-360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400">
                <a:solidFill>
                  <a:schemeClr val="tx1"/>
                </a:solidFill>
              </a:rPr>
              <a:t>Na popud pramatky jménem </a:t>
            </a:r>
            <a:r>
              <a:rPr lang="cs-CZ" sz="2400" b="1">
                <a:solidFill>
                  <a:schemeClr val="tx1"/>
                </a:solidFill>
              </a:rPr>
              <a:t>Chimalma</a:t>
            </a:r>
            <a:r>
              <a:rPr lang="cs-CZ" sz="2400">
                <a:solidFill>
                  <a:schemeClr val="tx1"/>
                </a:solidFill>
              </a:rPr>
              <a:t> („Ležící štít</a:t>
            </a:r>
            <a:r>
              <a:rPr lang="cs-CZ" sz="2400" smtClean="0">
                <a:solidFill>
                  <a:schemeClr val="tx1"/>
                </a:solidFill>
              </a:rPr>
              <a:t>“) </a:t>
            </a:r>
            <a:r>
              <a:rPr lang="cs-CZ" sz="2400">
                <a:solidFill>
                  <a:schemeClr val="tx1"/>
                </a:solidFill>
              </a:rPr>
              <a:t>opustili Aztékové v roce </a:t>
            </a:r>
            <a:r>
              <a:rPr lang="cs-CZ" sz="2400" b="1">
                <a:solidFill>
                  <a:schemeClr val="tx1"/>
                </a:solidFill>
              </a:rPr>
              <a:t>Jeden Pazourek (tj. </a:t>
            </a:r>
            <a:r>
              <a:rPr lang="cs-CZ" sz="2400" b="1" smtClean="0">
                <a:solidFill>
                  <a:schemeClr val="tx1"/>
                </a:solidFill>
              </a:rPr>
              <a:t>1116)</a:t>
            </a:r>
            <a:r>
              <a:rPr lang="cs-CZ" sz="2400" smtClean="0">
                <a:solidFill>
                  <a:schemeClr val="tx1"/>
                </a:solidFill>
              </a:rPr>
              <a:t> </a:t>
            </a:r>
            <a:r>
              <a:rPr lang="cs-CZ" sz="2400">
                <a:solidFill>
                  <a:schemeClr val="tx1"/>
                </a:solidFill>
              </a:rPr>
              <a:t>Aztlán a vydali se na dlouhou pouť (znázorněnou lidskými stopami). </a:t>
            </a:r>
            <a:endParaRPr lang="cs-CZ" sz="2400" smtClean="0">
              <a:solidFill>
                <a:schemeClr val="tx1"/>
              </a:solidFill>
            </a:endParaRPr>
          </a:p>
          <a:p>
            <a:pPr marL="360000" indent="-360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400" smtClean="0">
                <a:solidFill>
                  <a:schemeClr val="tx1"/>
                </a:solidFill>
              </a:rPr>
              <a:t>Jejím </a:t>
            </a:r>
            <a:r>
              <a:rPr lang="cs-CZ" sz="2400">
                <a:solidFill>
                  <a:schemeClr val="tx1"/>
                </a:solidFill>
              </a:rPr>
              <a:t>cílem se po mnoha útrapách a pod spolehlivým vedením kmenového boha </a:t>
            </a:r>
            <a:r>
              <a:rPr lang="cs-CZ" sz="2400" b="1">
                <a:solidFill>
                  <a:schemeClr val="tx1"/>
                </a:solidFill>
              </a:rPr>
              <a:t>Huitzilopochtliho</a:t>
            </a:r>
            <a:r>
              <a:rPr lang="cs-CZ" sz="2400">
                <a:solidFill>
                  <a:schemeClr val="tx1"/>
                </a:solidFill>
              </a:rPr>
              <a:t> stal ostrov </a:t>
            </a:r>
            <a:r>
              <a:rPr lang="cs-CZ" sz="2400" smtClean="0">
                <a:solidFill>
                  <a:schemeClr val="tx1"/>
                </a:solidFill>
              </a:rPr>
              <a:t>v jezeře </a:t>
            </a:r>
            <a:r>
              <a:rPr lang="cs-CZ" sz="2400" b="1">
                <a:solidFill>
                  <a:schemeClr val="tx1"/>
                </a:solidFill>
              </a:rPr>
              <a:t>Texcoco</a:t>
            </a:r>
            <a:r>
              <a:rPr lang="cs-CZ" sz="2400">
                <a:solidFill>
                  <a:schemeClr val="tx1"/>
                </a:solidFill>
              </a:rPr>
              <a:t>, kde založili město </a:t>
            </a:r>
            <a:r>
              <a:rPr lang="cs-CZ" sz="2400" b="1">
                <a:solidFill>
                  <a:schemeClr val="tx1"/>
                </a:solidFill>
              </a:rPr>
              <a:t>Tenochtitlán</a:t>
            </a:r>
            <a:r>
              <a:rPr lang="cs-CZ" sz="2400" smtClean="0">
                <a:solidFill>
                  <a:schemeClr val="tx1"/>
                </a:solidFill>
              </a:rPr>
              <a:t>.</a:t>
            </a:r>
          </a:p>
          <a:p>
            <a:pPr marL="360000" indent="-360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400" smtClean="0">
                <a:solidFill>
                  <a:schemeClr val="tx1"/>
                </a:solidFill>
              </a:rPr>
              <a:t>Mytické putování zachyceno na 4,5 m dlouhém pásu z březové kůry nazývaném </a:t>
            </a:r>
            <a:r>
              <a:rPr lang="cs-CZ" sz="2400" b="1" i="1" smtClean="0">
                <a:solidFill>
                  <a:schemeClr val="tx1"/>
                </a:solidFill>
              </a:rPr>
              <a:t>Codex Boturini </a:t>
            </a:r>
            <a:r>
              <a:rPr lang="cs-CZ" sz="2400" smtClean="0">
                <a:solidFill>
                  <a:schemeClr val="tx1"/>
                </a:solidFill>
              </a:rPr>
              <a:t>.</a:t>
            </a:r>
            <a:endParaRPr lang="cs-CZ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3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18101" y="5661248"/>
            <a:ext cx="7704856" cy="1044887"/>
          </a:xfrm>
        </p:spPr>
        <p:txBody>
          <a:bodyPr>
            <a:normAutofit fontScale="92500"/>
          </a:bodyPr>
          <a:lstStyle/>
          <a:p>
            <a:r>
              <a:rPr lang="cs-CZ" b="1" smtClean="0">
                <a:solidFill>
                  <a:schemeClr val="tx1"/>
                </a:solidFill>
              </a:rPr>
              <a:t>Putování z Aztlánu</a:t>
            </a:r>
          </a:p>
          <a:p>
            <a:pPr algn="l"/>
            <a:r>
              <a:rPr lang="cs-CZ" sz="2200" i="1" smtClean="0">
                <a:solidFill>
                  <a:schemeClr val="tx1"/>
                </a:solidFill>
              </a:rPr>
              <a:t>Codex Boturini</a:t>
            </a:r>
            <a:r>
              <a:rPr lang="cs-CZ" sz="2200" smtClean="0">
                <a:solidFill>
                  <a:schemeClr val="tx1"/>
                </a:solidFill>
              </a:rPr>
              <a:t> (Museo Nacional de Antropología, Ciudad de México)</a:t>
            </a:r>
            <a:endParaRPr lang="cs-CZ" sz="2200" i="1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86" y="332656"/>
            <a:ext cx="6755852" cy="52096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077738" y="193375"/>
            <a:ext cx="369332" cy="405816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 smtClean="0"/>
              <a:t>Zdroj: Sheppoardová 1993, s. 36; srov. Domenici 2007, s. 144. 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396079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55576" y="5517232"/>
            <a:ext cx="7632847" cy="1028791"/>
          </a:xfrm>
        </p:spPr>
        <p:txBody>
          <a:bodyPr>
            <a:normAutofit/>
          </a:bodyPr>
          <a:lstStyle/>
          <a:p>
            <a:r>
              <a:rPr lang="cs-CZ" sz="2400" b="1">
                <a:solidFill>
                  <a:schemeClr val="tx1"/>
                </a:solidFill>
              </a:rPr>
              <a:t>Putování z Aztlánu</a:t>
            </a:r>
          </a:p>
          <a:p>
            <a:pPr algn="l"/>
            <a:r>
              <a:rPr lang="cs-CZ" sz="2000" i="1">
                <a:solidFill>
                  <a:schemeClr val="tx1"/>
                </a:solidFill>
              </a:rPr>
              <a:t>Codex Boturini</a:t>
            </a:r>
            <a:r>
              <a:rPr lang="cs-CZ" sz="2000">
                <a:solidFill>
                  <a:schemeClr val="tx1"/>
                </a:solidFill>
              </a:rPr>
              <a:t> (Museo Nacional de </a:t>
            </a:r>
            <a:r>
              <a:rPr lang="cs-CZ" sz="2000" smtClean="0">
                <a:solidFill>
                  <a:schemeClr val="tx1"/>
                </a:solidFill>
              </a:rPr>
              <a:t>Antropología</a:t>
            </a:r>
            <a:r>
              <a:rPr lang="cs-CZ" sz="2000">
                <a:solidFill>
                  <a:schemeClr val="tx1"/>
                </a:solidFill>
              </a:rPr>
              <a:t>, Ciudad de México</a:t>
            </a:r>
            <a:r>
              <a:rPr lang="cs-CZ" sz="2000" smtClean="0">
                <a:solidFill>
                  <a:schemeClr val="tx1"/>
                </a:solidFill>
              </a:rPr>
              <a:t>)</a:t>
            </a:r>
            <a:endParaRPr lang="cs-CZ" sz="2000" i="1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80" y="277995"/>
            <a:ext cx="6570041" cy="50603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7885850" y="277995"/>
            <a:ext cx="369332" cy="405816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 smtClean="0"/>
              <a:t>Zdroj: Sheppoardová 1993, s. 37; srov. Domenici 2007, s. 145. </a:t>
            </a:r>
          </a:p>
        </p:txBody>
      </p:sp>
    </p:spTree>
    <p:extLst>
      <p:ext uri="{BB962C8B-B14F-4D97-AF65-F5344CB8AC3E}">
        <p14:creationId xmlns:p14="http://schemas.microsoft.com/office/powerpoint/2010/main" val="51420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94" y="404664"/>
            <a:ext cx="4370765" cy="62373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8" y="402858"/>
            <a:ext cx="3960440" cy="5402406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smtClean="0">
                <a:solidFill>
                  <a:schemeClr val="tx1"/>
                </a:solidFill>
              </a:rPr>
              <a:t>Vzestup Tenochtitlánu</a:t>
            </a:r>
          </a:p>
          <a:p>
            <a:pPr marL="360000" indent="-360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</a:rPr>
              <a:t>Zakládající otcové vzdávají poctu znaku města – </a:t>
            </a:r>
            <a:r>
              <a:rPr lang="cs-CZ" sz="2000" b="1" smtClean="0">
                <a:solidFill>
                  <a:schemeClr val="tx1"/>
                </a:solidFill>
              </a:rPr>
              <a:t>orlovi na opuncii</a:t>
            </a:r>
            <a:r>
              <a:rPr lang="cs-CZ" sz="2000" smtClean="0">
                <a:solidFill>
                  <a:schemeClr val="tx1"/>
                </a:solidFill>
              </a:rPr>
              <a:t>.</a:t>
            </a:r>
          </a:p>
          <a:p>
            <a:pPr marL="360000" indent="-360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</a:rPr>
              <a:t>Orel umístěn na </a:t>
            </a:r>
            <a:r>
              <a:rPr lang="cs-CZ" sz="2000" b="1" smtClean="0">
                <a:solidFill>
                  <a:schemeClr val="tx1"/>
                </a:solidFill>
              </a:rPr>
              <a:t>svazku kopí se štítem</a:t>
            </a:r>
            <a:r>
              <a:rPr lang="cs-CZ" sz="2000" smtClean="0">
                <a:solidFill>
                  <a:schemeClr val="tx1"/>
                </a:solidFill>
              </a:rPr>
              <a:t> ozdobeným prachovým peřím.</a:t>
            </a:r>
          </a:p>
          <a:p>
            <a:pPr marL="360000" indent="-360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b="1" smtClean="0">
                <a:solidFill>
                  <a:schemeClr val="tx1"/>
                </a:solidFill>
              </a:rPr>
              <a:t>Modré zkřížené linie</a:t>
            </a:r>
            <a:r>
              <a:rPr lang="cs-CZ" sz="2000" smtClean="0">
                <a:solidFill>
                  <a:schemeClr val="tx1"/>
                </a:solidFill>
              </a:rPr>
              <a:t> představují kanály, kterými je město rozděleno na čtyři kvadranty.</a:t>
            </a:r>
          </a:p>
          <a:p>
            <a:pPr marL="360000" indent="-360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</a:rPr>
              <a:t>Pod čtvercem kanálů dva </a:t>
            </a:r>
            <a:r>
              <a:rPr lang="cs-CZ" sz="2000" b="1" smtClean="0">
                <a:solidFill>
                  <a:schemeClr val="tx1"/>
                </a:solidFill>
              </a:rPr>
              <a:t>glyfy dobytí</a:t>
            </a:r>
            <a:r>
              <a:rPr lang="cs-CZ" sz="2000" smtClean="0">
                <a:solidFill>
                  <a:schemeClr val="tx1"/>
                </a:solidFill>
              </a:rPr>
              <a:t> (pobořený a hořící chrám) </a:t>
            </a:r>
          </a:p>
          <a:p>
            <a:pPr marL="360000" indent="-360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</a:rPr>
              <a:t>Kalendářový údaj v levém horním rohu Dva Dům </a:t>
            </a:r>
            <a:r>
              <a:rPr lang="cs-CZ" sz="2000" i="1" smtClean="0">
                <a:solidFill>
                  <a:schemeClr val="tx1"/>
                </a:solidFill>
              </a:rPr>
              <a:t>(Ome Calli)</a:t>
            </a:r>
            <a:r>
              <a:rPr lang="cs-CZ" sz="2000" smtClean="0">
                <a:solidFill>
                  <a:schemeClr val="tx1"/>
                </a:solidFill>
              </a:rPr>
              <a:t> je </a:t>
            </a:r>
            <a:r>
              <a:rPr lang="cs-CZ" sz="2000" b="1" smtClean="0">
                <a:solidFill>
                  <a:schemeClr val="tx1"/>
                </a:solidFill>
              </a:rPr>
              <a:t>datem založení Tenochtitlánu (1325).</a:t>
            </a:r>
          </a:p>
          <a:p>
            <a:pPr marL="360000" indent="-360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s-CZ" sz="200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7164" y="125859"/>
            <a:ext cx="4150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smtClean="0"/>
              <a:t>Zdroj: Sheppoardová 1993, s. 40; srov. Domenici 2007, s. 147.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367254" y="599564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Frontispis </a:t>
            </a:r>
            <a:r>
              <a:rPr lang="cs-CZ" i="1" smtClean="0"/>
              <a:t>Kodexu Mendoza</a:t>
            </a:r>
            <a:r>
              <a:rPr lang="cs-CZ" smtClean="0"/>
              <a:t> (Bodleian Library, Oxford)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01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45878" y="5777942"/>
            <a:ext cx="3830501" cy="954561"/>
          </a:xfrm>
          <a:noFill/>
          <a:ln w="19050">
            <a:noFill/>
          </a:ln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1800" b="1" smtClean="0">
                <a:solidFill>
                  <a:schemeClr val="tx1"/>
                </a:solidFill>
                <a:latin typeface="Sylfaen" panose="010A0502050306030303" pitchFamily="18" charset="0"/>
              </a:rPr>
              <a:t>Dobová mapa </a:t>
            </a:r>
            <a:r>
              <a:rPr lang="cs-CZ" sz="1800" b="1">
                <a:solidFill>
                  <a:schemeClr val="tx1"/>
                </a:solidFill>
                <a:latin typeface="Sylfaen" panose="010A0502050306030303" pitchFamily="18" charset="0"/>
              </a:rPr>
              <a:t>Tenochtitlánu</a:t>
            </a:r>
          </a:p>
          <a:p>
            <a:pPr algn="l">
              <a:spcBef>
                <a:spcPts val="0"/>
              </a:spcBef>
            </a:pP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Původně</a:t>
            </a:r>
            <a:r>
              <a:rPr lang="cs-CZ" sz="1600">
                <a:solidFill>
                  <a:schemeClr val="tx1"/>
                </a:solidFill>
                <a:latin typeface="Sylfaen" panose="010A0502050306030303" pitchFamily="18" charset="0"/>
              </a:rPr>
              <a:t> přiložena 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ke Cortésově </a:t>
            </a:r>
            <a:r>
              <a:rPr lang="cs-CZ" sz="1600">
                <a:solidFill>
                  <a:schemeClr val="tx1"/>
                </a:solidFill>
                <a:latin typeface="Sylfaen" panose="010A0502050306030303" pitchFamily="18" charset="0"/>
              </a:rPr>
              <a:t>dopisu Karlu V. (Museo de la Ciudad de 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México).</a:t>
            </a:r>
            <a:endParaRPr lang="cs-CZ" sz="160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07" y="452146"/>
            <a:ext cx="4453590" cy="607075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6892053" y="170714"/>
            <a:ext cx="1917513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Hordern 1987, s. 78.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0909" y="447713"/>
            <a:ext cx="3960440" cy="1692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smtClean="0">
                <a:latin typeface="Sylfaen" panose="010A0502050306030303" pitchFamily="18" charset="0"/>
              </a:rPr>
              <a:t>Aztécká metropole Tenochtitlán</a:t>
            </a:r>
          </a:p>
          <a:p>
            <a:pPr marL="360000" indent="-360000">
              <a:spcAft>
                <a:spcPts val="60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v"/>
            </a:pPr>
            <a:r>
              <a:rPr lang="cs-CZ" smtClean="0">
                <a:latin typeface="Sylfaen" panose="010A0502050306030303" pitchFamily="18" charset="0"/>
              </a:rPr>
              <a:t>Město bylo obklopeno soustavou slaných a sladkých jezer. </a:t>
            </a:r>
          </a:p>
          <a:p>
            <a:pPr marL="360000" indent="-360000">
              <a:spcAft>
                <a:spcPts val="60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v"/>
            </a:pPr>
            <a:r>
              <a:rPr lang="cs-CZ" smtClean="0">
                <a:latin typeface="Sylfaen" panose="010A0502050306030303" pitchFamily="18" charset="0"/>
              </a:rPr>
              <a:t>Červené linie vyznačují pohyby španělského vojska (1519-1521). </a:t>
            </a:r>
            <a:endParaRPr lang="cs-CZ">
              <a:latin typeface="Sylfaen" panose="010A0502050306030303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32186"/>
            <a:ext cx="3021724" cy="354575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3705292" y="3798874"/>
            <a:ext cx="369332" cy="19790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 smtClean="0">
                <a:latin typeface="Sylfaen" panose="010A0502050306030303" pitchFamily="18" charset="0"/>
              </a:rPr>
              <a:t>Zdroj: Domenici 2007, s. 194.</a:t>
            </a:r>
          </a:p>
        </p:txBody>
      </p:sp>
    </p:spTree>
    <p:extLst>
      <p:ext uri="{BB962C8B-B14F-4D97-AF65-F5344CB8AC3E}">
        <p14:creationId xmlns:p14="http://schemas.microsoft.com/office/powerpoint/2010/main" val="4239214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lastní 3">
      <a:majorFont>
        <a:latin typeface="Sylfaen"/>
        <a:ea typeface=""/>
        <a:cs typeface=""/>
      </a:majorFont>
      <a:minorFont>
        <a:latin typeface="Sylfaen"/>
        <a:ea typeface=""/>
        <a:cs typeface="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1167</Words>
  <Application>Microsoft Office PowerPoint</Application>
  <PresentationFormat>Předvádění na obrazovce (4:3)</PresentationFormat>
  <Paragraphs>178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Jmění</vt:lpstr>
      <vt:lpstr>Aztécká eschatologie  ve Slunečním kameni</vt:lpstr>
      <vt:lpstr>Osnova</vt:lpstr>
      <vt:lpstr>Prezentace aplikace PowerPoint</vt:lpstr>
      <vt:lpstr>Územní rozsah Aztécké říše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Sluneční kámen (Piedra del Sol), 1479 (Museo Nacional de Antropología, Ciudad de México)</vt:lpstr>
      <vt:lpstr>Sluneční kámen (Piedra del Sol), 1479 (Museo Nacional de Antropología, Ciudad de México)</vt:lpstr>
      <vt:lpstr>Prezentace aplikace PowerPoint</vt:lpstr>
      <vt:lpstr>Bibliografie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Cortés a Moctezuma: Křesťanský impakt na americký kontinent</dc:title>
  <dc:creator>Dalibor Papoušek</dc:creator>
  <cp:lastModifiedBy>Dalibor Papoušek</cp:lastModifiedBy>
  <cp:revision>32</cp:revision>
  <dcterms:created xsi:type="dcterms:W3CDTF">2021-03-29T08:59:42Z</dcterms:created>
  <dcterms:modified xsi:type="dcterms:W3CDTF">2023-04-04T07:28:48Z</dcterms:modified>
</cp:coreProperties>
</file>