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04" r:id="rId4"/>
    <p:sldId id="306" r:id="rId5"/>
    <p:sldId id="307" r:id="rId6"/>
    <p:sldId id="308" r:id="rId7"/>
    <p:sldId id="309" r:id="rId8"/>
    <p:sldId id="311" r:id="rId9"/>
    <p:sldId id="310"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5" r:id="rId33"/>
    <p:sldId id="305" r:id="rId34"/>
    <p:sldId id="334" r:id="rId35"/>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Lucida Sans Unicode" pitchFamily="34" charset="0"/>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mn-cs"/>
      </a:defRPr>
    </a:lvl2pPr>
    <a:lvl3pPr marL="914400" algn="l" rtl="0" fontAlgn="base">
      <a:spcBef>
        <a:spcPct val="0"/>
      </a:spcBef>
      <a:spcAft>
        <a:spcPct val="0"/>
      </a:spcAft>
      <a:defRPr kern="1200">
        <a:solidFill>
          <a:schemeClr val="tx1"/>
        </a:solidFill>
        <a:latin typeface="Lucida Sans Unicode" pitchFamily="34" charset="0"/>
        <a:ea typeface="+mn-ea"/>
        <a:cs typeface="+mn-cs"/>
      </a:defRPr>
    </a:lvl3pPr>
    <a:lvl4pPr marL="1371600" algn="l" rtl="0" fontAlgn="base">
      <a:spcBef>
        <a:spcPct val="0"/>
      </a:spcBef>
      <a:spcAft>
        <a:spcPct val="0"/>
      </a:spcAft>
      <a:defRPr kern="1200">
        <a:solidFill>
          <a:schemeClr val="tx1"/>
        </a:solidFill>
        <a:latin typeface="Lucida Sans Unicode" pitchFamily="34" charset="0"/>
        <a:ea typeface="+mn-ea"/>
        <a:cs typeface="+mn-cs"/>
      </a:defRPr>
    </a:lvl4pPr>
    <a:lvl5pPr marL="1828800" algn="l" rtl="0" fontAlgn="base">
      <a:spcBef>
        <a:spcPct val="0"/>
      </a:spcBef>
      <a:spcAft>
        <a:spcPct val="0"/>
      </a:spcAft>
      <a:defRPr kern="1200">
        <a:solidFill>
          <a:schemeClr val="tx1"/>
        </a:solidFill>
        <a:latin typeface="Lucida Sans Unicode" pitchFamily="34" charset="0"/>
        <a:ea typeface="+mn-ea"/>
        <a:cs typeface="+mn-cs"/>
      </a:defRPr>
    </a:lvl5pPr>
    <a:lvl6pPr marL="2286000" algn="l" defTabSz="914400" rtl="0" eaLnBrk="1" latinLnBrk="0" hangingPunct="1">
      <a:defRPr kern="1200">
        <a:solidFill>
          <a:schemeClr val="tx1"/>
        </a:solidFill>
        <a:latin typeface="Lucida Sans Unicode" pitchFamily="34" charset="0"/>
        <a:ea typeface="+mn-ea"/>
        <a:cs typeface="+mn-cs"/>
      </a:defRPr>
    </a:lvl6pPr>
    <a:lvl7pPr marL="2743200" algn="l" defTabSz="914400" rtl="0" eaLnBrk="1" latinLnBrk="0" hangingPunct="1">
      <a:defRPr kern="1200">
        <a:solidFill>
          <a:schemeClr val="tx1"/>
        </a:solidFill>
        <a:latin typeface="Lucida Sans Unicode" pitchFamily="34" charset="0"/>
        <a:ea typeface="+mn-ea"/>
        <a:cs typeface="+mn-cs"/>
      </a:defRPr>
    </a:lvl7pPr>
    <a:lvl8pPr marL="3200400" algn="l" defTabSz="914400" rtl="0" eaLnBrk="1" latinLnBrk="0" hangingPunct="1">
      <a:defRPr kern="1200">
        <a:solidFill>
          <a:schemeClr val="tx1"/>
        </a:solidFill>
        <a:latin typeface="Lucida Sans Unicode" pitchFamily="34" charset="0"/>
        <a:ea typeface="+mn-ea"/>
        <a:cs typeface="+mn-cs"/>
      </a:defRPr>
    </a:lvl8pPr>
    <a:lvl9pPr marL="3657600" algn="l" defTabSz="914400" rtl="0" eaLnBrk="1" latinLnBrk="0" hangingPunct="1">
      <a:defRPr kern="1200">
        <a:solidFill>
          <a:schemeClr val="tx1"/>
        </a:solidFill>
        <a:latin typeface="Lucida Sans Unicod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12" autoAdjust="0"/>
  </p:normalViewPr>
  <p:slideViewPr>
    <p:cSldViewPr>
      <p:cViewPr varScale="1">
        <p:scale>
          <a:sx n="84" d="100"/>
          <a:sy n="84" d="100"/>
        </p:scale>
        <p:origin x="-147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Pravoúhlý trojúhelník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Skupina 15"/>
          <p:cNvGrpSpPr>
            <a:grpSpLocks/>
          </p:cNvGrpSpPr>
          <p:nvPr/>
        </p:nvGrpSpPr>
        <p:grpSpPr bwMode="auto">
          <a:xfrm>
            <a:off x="-3175" y="4953000"/>
            <a:ext cx="9147175" cy="1911350"/>
            <a:chOff x="-3765" y="4832896"/>
            <a:chExt cx="9147765" cy="2032192"/>
          </a:xfrm>
        </p:grpSpPr>
        <p:sp>
          <p:nvSpPr>
            <p:cNvPr id="6" name="Volný tvar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Volný tvar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1330642500 h 528"/>
                <a:gd name="T6" fmla="*/ 12003212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cs-CZ"/>
            </a:p>
          </p:txBody>
        </p:sp>
        <p:sp>
          <p:nvSpPr>
            <p:cNvPr id="8" name="Volný tvar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Přímá spojnice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Nadpis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cs-CZ" smtClean="0"/>
              <a:t>Kliknutím lze upravit styl.</a:t>
            </a:r>
            <a:endParaRPr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cs-CZ" smtClean="0"/>
              <a:t>Kliknutím lze upravit styl předlohy.</a:t>
            </a:r>
            <a:endParaRPr lang="en-US"/>
          </a:p>
        </p:txBody>
      </p:sp>
      <p:sp>
        <p:nvSpPr>
          <p:cNvPr id="11" name="Zástupný symbol pro datum 29"/>
          <p:cNvSpPr>
            <a:spLocks noGrp="1"/>
          </p:cNvSpPr>
          <p:nvPr>
            <p:ph type="dt" sz="half" idx="10"/>
          </p:nvPr>
        </p:nvSpPr>
        <p:spPr/>
        <p:txBody>
          <a:bodyPr/>
          <a:lstStyle>
            <a:lvl1pPr>
              <a:defRPr>
                <a:solidFill>
                  <a:srgbClr val="FFFFFF"/>
                </a:solidFill>
              </a:defRPr>
            </a:lvl1pPr>
            <a:extLst/>
          </a:lstStyle>
          <a:p>
            <a:pPr>
              <a:defRPr/>
            </a:pPr>
            <a:fld id="{C5A88B43-443C-46DA-B2B4-436C155C2560}" type="datetimeFigureOut">
              <a:rPr lang="cs-CZ"/>
              <a:pPr>
                <a:defRPr/>
              </a:pPr>
              <a:t>22.03.2021</a:t>
            </a:fld>
            <a:endParaRPr lang="cs-CZ"/>
          </a:p>
        </p:txBody>
      </p:sp>
      <p:sp>
        <p:nvSpPr>
          <p:cNvPr id="12" name="Zástupný symbol pro zápatí 18"/>
          <p:cNvSpPr>
            <a:spLocks noGrp="1"/>
          </p:cNvSpPr>
          <p:nvPr>
            <p:ph type="ftr" sz="quarter" idx="11"/>
          </p:nvPr>
        </p:nvSpPr>
        <p:spPr/>
        <p:txBody>
          <a:bodyPr/>
          <a:lstStyle>
            <a:lvl1pPr>
              <a:defRPr>
                <a:solidFill>
                  <a:schemeClr val="accent1">
                    <a:tint val="20000"/>
                  </a:schemeClr>
                </a:solidFill>
              </a:defRPr>
            </a:lvl1pPr>
            <a:extLst/>
          </a:lstStyle>
          <a:p>
            <a:pPr>
              <a:defRPr/>
            </a:pPr>
            <a:endParaRPr lang="cs-CZ"/>
          </a:p>
        </p:txBody>
      </p:sp>
      <p:sp>
        <p:nvSpPr>
          <p:cNvPr id="13" name="Zástupný symbol pro číslo snímku 26"/>
          <p:cNvSpPr>
            <a:spLocks noGrp="1"/>
          </p:cNvSpPr>
          <p:nvPr>
            <p:ph type="sldNum" sz="quarter" idx="12"/>
          </p:nvPr>
        </p:nvSpPr>
        <p:spPr/>
        <p:txBody>
          <a:bodyPr/>
          <a:lstStyle>
            <a:lvl1pPr>
              <a:defRPr>
                <a:solidFill>
                  <a:srgbClr val="FFFFFF"/>
                </a:solidFill>
              </a:defRPr>
            </a:lvl1pPr>
            <a:extLst/>
          </a:lstStyle>
          <a:p>
            <a:pPr>
              <a:defRPr/>
            </a:pPr>
            <a:fld id="{4E2198B3-24E7-4FCF-9649-0F0503A27F1F}" type="slidenum">
              <a:rPr lang="cs-CZ"/>
              <a:pPr>
                <a:defRPr/>
              </a:pPr>
              <a:t>‹#›</a:t>
            </a:fld>
            <a:endParaRPr lang="cs-CZ"/>
          </a:p>
        </p:txBody>
      </p:sp>
    </p:spTree>
    <p:extLst>
      <p:ext uri="{BB962C8B-B14F-4D97-AF65-F5344CB8AC3E}">
        <p14:creationId xmlns:p14="http://schemas.microsoft.com/office/powerpoint/2010/main" val="306687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extLs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fld id="{4EB4919E-68A4-40EC-AA86-2E6567EF34AB}" type="datetimeFigureOut">
              <a:rPr lang="cs-CZ"/>
              <a:pPr>
                <a:defRPr/>
              </a:pPr>
              <a:t>22.03.2021</a:t>
            </a:fld>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AB4F145C-B027-48A1-81DC-608A9CBEF92B}" type="slidenum">
              <a:rPr lang="cs-CZ"/>
              <a:pPr>
                <a:defRPr/>
              </a:pPr>
              <a:t>‹#›</a:t>
            </a:fld>
            <a:endParaRPr lang="cs-CZ"/>
          </a:p>
        </p:txBody>
      </p:sp>
    </p:spTree>
    <p:extLst>
      <p:ext uri="{BB962C8B-B14F-4D97-AF65-F5344CB8AC3E}">
        <p14:creationId xmlns:p14="http://schemas.microsoft.com/office/powerpoint/2010/main" val="41521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extLs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extLs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fld id="{F48660D3-474C-4988-B2DD-795FAFF23AA4}" type="datetimeFigureOut">
              <a:rPr lang="cs-CZ"/>
              <a:pPr>
                <a:defRPr/>
              </a:pPr>
              <a:t>22.03.2021</a:t>
            </a:fld>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283DF000-8DEB-452F-97E3-324556A2A0CB}" type="slidenum">
              <a:rPr lang="cs-CZ"/>
              <a:pPr>
                <a:defRPr/>
              </a:pPr>
              <a:t>‹#›</a:t>
            </a:fld>
            <a:endParaRPr lang="cs-CZ"/>
          </a:p>
        </p:txBody>
      </p:sp>
    </p:spTree>
    <p:extLst>
      <p:ext uri="{BB962C8B-B14F-4D97-AF65-F5344CB8AC3E}">
        <p14:creationId xmlns:p14="http://schemas.microsoft.com/office/powerpoint/2010/main" val="395766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extLs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Nadpis 6"/>
          <p:cNvSpPr>
            <a:spLocks noGrp="1"/>
          </p:cNvSpPr>
          <p:nvPr>
            <p:ph type="title"/>
          </p:nvPr>
        </p:nvSpPr>
        <p:spPr/>
        <p:txBody>
          <a:bodyPr rtlCol="0"/>
          <a:lstStyle>
            <a:extLst/>
          </a:lstStyle>
          <a:p>
            <a:r>
              <a:rPr lang="cs-CZ" smtClean="0"/>
              <a:t>Kliknutím lze upravit styl.</a:t>
            </a:r>
            <a:endParaRPr lang="en-US"/>
          </a:p>
        </p:txBody>
      </p:sp>
      <p:sp>
        <p:nvSpPr>
          <p:cNvPr id="4" name="Zástupný symbol pro datum 9"/>
          <p:cNvSpPr>
            <a:spLocks noGrp="1"/>
          </p:cNvSpPr>
          <p:nvPr>
            <p:ph type="dt" sz="half" idx="10"/>
          </p:nvPr>
        </p:nvSpPr>
        <p:spPr/>
        <p:txBody>
          <a:bodyPr/>
          <a:lstStyle>
            <a:lvl1pPr>
              <a:defRPr/>
            </a:lvl1pPr>
          </a:lstStyle>
          <a:p>
            <a:pPr>
              <a:defRPr/>
            </a:pPr>
            <a:fld id="{F50EBD67-7184-40E7-8E41-1405A51A5C28}" type="datetimeFigureOut">
              <a:rPr lang="cs-CZ"/>
              <a:pPr>
                <a:defRPr/>
              </a:pPr>
              <a:t>22.03.2021</a:t>
            </a:fld>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2EE0BD4F-B436-4FA7-90E5-6489B82E2315}" type="slidenum">
              <a:rPr lang="cs-CZ"/>
              <a:pPr>
                <a:defRPr/>
              </a:pPr>
              <a:t>‹#›</a:t>
            </a:fld>
            <a:endParaRPr lang="cs-CZ"/>
          </a:p>
        </p:txBody>
      </p:sp>
    </p:spTree>
    <p:extLst>
      <p:ext uri="{BB962C8B-B14F-4D97-AF65-F5344CB8AC3E}">
        <p14:creationId xmlns:p14="http://schemas.microsoft.com/office/powerpoint/2010/main" val="109293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Dvojitá šipka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Dvojitá šipka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Nadpis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cs-CZ" smtClean="0"/>
              <a:t>Kliknutím lze upravit styl.</a:t>
            </a:r>
            <a:endParaRPr lang="en-US"/>
          </a:p>
        </p:txBody>
      </p:sp>
      <p:sp>
        <p:nvSpPr>
          <p:cNvPr id="3" name="Zástupný symbol pro text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cs-CZ" smtClean="0"/>
              <a:t>Kliknutím lze upravit styly předlohy textu.</a:t>
            </a:r>
          </a:p>
        </p:txBody>
      </p:sp>
      <p:sp>
        <p:nvSpPr>
          <p:cNvPr id="6" name="Zástupný symbol pro datum 3"/>
          <p:cNvSpPr>
            <a:spLocks noGrp="1"/>
          </p:cNvSpPr>
          <p:nvPr>
            <p:ph type="dt" sz="half" idx="10"/>
          </p:nvPr>
        </p:nvSpPr>
        <p:spPr/>
        <p:txBody>
          <a:bodyPr/>
          <a:lstStyle>
            <a:lvl1pPr>
              <a:defRPr/>
            </a:lvl1pPr>
            <a:extLst/>
          </a:lstStyle>
          <a:p>
            <a:pPr>
              <a:defRPr/>
            </a:pPr>
            <a:fld id="{D0BE4095-6B58-4A25-9D96-F0C8543AAEB6}" type="datetimeFigureOut">
              <a:rPr lang="cs-CZ"/>
              <a:pPr>
                <a:defRPr/>
              </a:pPr>
              <a:t>22.03.2021</a:t>
            </a:fld>
            <a:endParaRPr lang="cs-CZ"/>
          </a:p>
        </p:txBody>
      </p:sp>
      <p:sp>
        <p:nvSpPr>
          <p:cNvPr id="7" name="Zástupný symbol pro zápatí 4"/>
          <p:cNvSpPr>
            <a:spLocks noGrp="1"/>
          </p:cNvSpPr>
          <p:nvPr>
            <p:ph type="ftr" sz="quarter" idx="11"/>
          </p:nvPr>
        </p:nvSpPr>
        <p:spPr/>
        <p:txBody>
          <a:bodyPr/>
          <a:lstStyle>
            <a:lvl1pPr>
              <a:defRPr/>
            </a:lvl1pPr>
            <a:extLst/>
          </a:lstStyle>
          <a:p>
            <a:pPr>
              <a:defRPr/>
            </a:pPr>
            <a:endParaRPr lang="cs-CZ"/>
          </a:p>
        </p:txBody>
      </p:sp>
      <p:sp>
        <p:nvSpPr>
          <p:cNvPr id="8" name="Zástupný symbol pro číslo snímku 5"/>
          <p:cNvSpPr>
            <a:spLocks noGrp="1"/>
          </p:cNvSpPr>
          <p:nvPr>
            <p:ph type="sldNum" sz="quarter" idx="12"/>
          </p:nvPr>
        </p:nvSpPr>
        <p:spPr/>
        <p:txBody>
          <a:bodyPr/>
          <a:lstStyle>
            <a:lvl1pPr>
              <a:defRPr/>
            </a:lvl1pPr>
            <a:extLst/>
          </a:lstStyle>
          <a:p>
            <a:pPr>
              <a:defRPr/>
            </a:pPr>
            <a:fld id="{6CCEFF25-0F55-4530-AA27-762AC6C019F2}" type="slidenum">
              <a:rPr lang="cs-CZ"/>
              <a:pPr>
                <a:defRPr/>
              </a:pPr>
              <a:t>‹#›</a:t>
            </a:fld>
            <a:endParaRPr lang="cs-CZ"/>
          </a:p>
        </p:txBody>
      </p:sp>
    </p:spTree>
    <p:extLst>
      <p:ext uri="{BB962C8B-B14F-4D97-AF65-F5344CB8AC3E}">
        <p14:creationId xmlns:p14="http://schemas.microsoft.com/office/powerpoint/2010/main" val="37655928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Nadpis 7"/>
          <p:cNvSpPr>
            <a:spLocks noGrp="1"/>
          </p:cNvSpPr>
          <p:nvPr>
            <p:ph type="title"/>
          </p:nvPr>
        </p:nvSpPr>
        <p:spPr/>
        <p:txBody>
          <a:bodyPr rtlCol="0"/>
          <a:lstStyle>
            <a:extLst/>
          </a:lstStyle>
          <a:p>
            <a:r>
              <a:rPr lang="cs-CZ" smtClean="0"/>
              <a:t>Kliknutím lze upravit styl.</a:t>
            </a:r>
            <a:endParaRPr lang="en-US"/>
          </a:p>
        </p:txBody>
      </p:sp>
      <p:sp>
        <p:nvSpPr>
          <p:cNvPr id="5" name="Zástupný symbol pro datum 4"/>
          <p:cNvSpPr>
            <a:spLocks noGrp="1"/>
          </p:cNvSpPr>
          <p:nvPr>
            <p:ph type="dt" sz="half" idx="10"/>
          </p:nvPr>
        </p:nvSpPr>
        <p:spPr/>
        <p:txBody>
          <a:bodyPr/>
          <a:lstStyle>
            <a:lvl1pPr>
              <a:defRPr/>
            </a:lvl1pPr>
            <a:extLst/>
          </a:lstStyle>
          <a:p>
            <a:pPr>
              <a:defRPr/>
            </a:pPr>
            <a:fld id="{1491D1B7-42E2-4457-A377-FADBBD9FE857}" type="datetimeFigureOut">
              <a:rPr lang="cs-CZ"/>
              <a:pPr>
                <a:defRPr/>
              </a:pPr>
              <a:t>22.03.2021</a:t>
            </a:fld>
            <a:endParaRPr lang="cs-CZ"/>
          </a:p>
        </p:txBody>
      </p:sp>
      <p:sp>
        <p:nvSpPr>
          <p:cNvPr id="6" name="Zástupný symbol pro zápatí 5"/>
          <p:cNvSpPr>
            <a:spLocks noGrp="1"/>
          </p:cNvSpPr>
          <p:nvPr>
            <p:ph type="ftr" sz="quarter" idx="11"/>
          </p:nvPr>
        </p:nvSpPr>
        <p:spPr/>
        <p:txBody>
          <a:bodyPr/>
          <a:lstStyle>
            <a:lvl1pPr>
              <a:defRPr/>
            </a:lvl1pPr>
            <a:extLst/>
          </a:lstStyle>
          <a:p>
            <a:pPr>
              <a:defRPr/>
            </a:pPr>
            <a:endParaRPr lang="cs-CZ"/>
          </a:p>
        </p:txBody>
      </p:sp>
      <p:sp>
        <p:nvSpPr>
          <p:cNvPr id="7" name="Zástupný symbol pro číslo snímku 6"/>
          <p:cNvSpPr>
            <a:spLocks noGrp="1"/>
          </p:cNvSpPr>
          <p:nvPr>
            <p:ph type="sldNum" sz="quarter" idx="12"/>
          </p:nvPr>
        </p:nvSpPr>
        <p:spPr/>
        <p:txBody>
          <a:bodyPr/>
          <a:lstStyle>
            <a:lvl1pPr>
              <a:defRPr/>
            </a:lvl1pPr>
            <a:extLst/>
          </a:lstStyle>
          <a:p>
            <a:pPr>
              <a:defRPr/>
            </a:pPr>
            <a:fld id="{B17A02E1-1F46-4D23-A746-76E534626943}" type="slidenum">
              <a:rPr lang="cs-CZ"/>
              <a:pPr>
                <a:defRPr/>
              </a:pPr>
              <a:t>‹#›</a:t>
            </a:fld>
            <a:endParaRPr lang="cs-CZ"/>
          </a:p>
        </p:txBody>
      </p:sp>
    </p:spTree>
    <p:extLst>
      <p:ext uri="{BB962C8B-B14F-4D97-AF65-F5344CB8AC3E}">
        <p14:creationId xmlns:p14="http://schemas.microsoft.com/office/powerpoint/2010/main" val="135668207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lstStyle>
            <a:lvl1pPr>
              <a:defRPr/>
            </a:lvl1pPr>
            <a:extLst/>
          </a:lstStyle>
          <a:p>
            <a:r>
              <a:rPr lang="cs-CZ" smtClean="0"/>
              <a:t>Kliknutím lze upravit styl.</a:t>
            </a:r>
            <a:endParaRPr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cs-CZ" smtClean="0"/>
              <a:t>Kliknutím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cs-CZ" smtClean="0"/>
              <a:t>Kliknutím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lvl1pPr>
              <a:defRPr/>
            </a:lvl1pPr>
            <a:extLst/>
          </a:lstStyle>
          <a:p>
            <a:pPr>
              <a:defRPr/>
            </a:pPr>
            <a:fld id="{D706AB77-8A6A-49B6-A03F-A938AA7B2759}" type="datetimeFigureOut">
              <a:rPr lang="cs-CZ"/>
              <a:pPr>
                <a:defRPr/>
              </a:pPr>
              <a:t>22.03.2021</a:t>
            </a:fld>
            <a:endParaRPr lang="cs-CZ"/>
          </a:p>
        </p:txBody>
      </p:sp>
      <p:sp>
        <p:nvSpPr>
          <p:cNvPr id="8" name="Zástupný symbol pro zápatí 7"/>
          <p:cNvSpPr>
            <a:spLocks noGrp="1"/>
          </p:cNvSpPr>
          <p:nvPr>
            <p:ph type="ftr" sz="quarter" idx="11"/>
          </p:nvPr>
        </p:nvSpPr>
        <p:spPr/>
        <p:txBody>
          <a:bodyPr/>
          <a:lstStyle>
            <a:lvl1pPr>
              <a:defRPr/>
            </a:lvl1pPr>
            <a:extLst/>
          </a:lstStyle>
          <a:p>
            <a:pPr>
              <a:defRPr/>
            </a:pPr>
            <a:endParaRPr lang="cs-CZ"/>
          </a:p>
        </p:txBody>
      </p:sp>
      <p:sp>
        <p:nvSpPr>
          <p:cNvPr id="9" name="Zástupný symbol pro číslo snímku 8"/>
          <p:cNvSpPr>
            <a:spLocks noGrp="1"/>
          </p:cNvSpPr>
          <p:nvPr>
            <p:ph type="sldNum" sz="quarter" idx="12"/>
          </p:nvPr>
        </p:nvSpPr>
        <p:spPr/>
        <p:txBody>
          <a:bodyPr/>
          <a:lstStyle>
            <a:lvl1pPr>
              <a:defRPr/>
            </a:lvl1pPr>
            <a:extLst/>
          </a:lstStyle>
          <a:p>
            <a:pPr>
              <a:defRPr/>
            </a:pPr>
            <a:fld id="{B65E5302-668D-4AF0-A2B4-63FBCDEE02C0}" type="slidenum">
              <a:rPr lang="cs-CZ"/>
              <a:pPr>
                <a:defRPr/>
              </a:pPr>
              <a:t>‹#›</a:t>
            </a:fld>
            <a:endParaRPr lang="cs-CZ"/>
          </a:p>
        </p:txBody>
      </p:sp>
    </p:spTree>
    <p:extLst>
      <p:ext uri="{BB962C8B-B14F-4D97-AF65-F5344CB8AC3E}">
        <p14:creationId xmlns:p14="http://schemas.microsoft.com/office/powerpoint/2010/main" val="14470757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Nadpis 5"/>
          <p:cNvSpPr>
            <a:spLocks noGrp="1"/>
          </p:cNvSpPr>
          <p:nvPr>
            <p:ph type="title"/>
          </p:nvPr>
        </p:nvSpPr>
        <p:spPr/>
        <p:txBody>
          <a:bodyPr rtlCol="0"/>
          <a:lstStyle>
            <a:extLst/>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lvl1pPr>
              <a:defRPr/>
            </a:lvl1pPr>
            <a:extLst/>
          </a:lstStyle>
          <a:p>
            <a:pPr>
              <a:defRPr/>
            </a:pPr>
            <a:fld id="{B6979AFB-20FE-4654-B53B-F5D0B7258218}" type="datetimeFigureOut">
              <a:rPr lang="cs-CZ"/>
              <a:pPr>
                <a:defRPr/>
              </a:pPr>
              <a:t>22.03.2021</a:t>
            </a:fld>
            <a:endParaRPr lang="cs-CZ"/>
          </a:p>
        </p:txBody>
      </p:sp>
      <p:sp>
        <p:nvSpPr>
          <p:cNvPr id="4" name="Zástupný symbol pro zápatí 3"/>
          <p:cNvSpPr>
            <a:spLocks noGrp="1"/>
          </p:cNvSpPr>
          <p:nvPr>
            <p:ph type="ftr" sz="quarter" idx="11"/>
          </p:nvPr>
        </p:nvSpPr>
        <p:spPr/>
        <p:txBody>
          <a:bodyPr/>
          <a:lstStyle>
            <a:lvl1pPr>
              <a:defRPr/>
            </a:lvl1pPr>
            <a:extLst/>
          </a:lstStyle>
          <a:p>
            <a:pPr>
              <a:defRPr/>
            </a:pPr>
            <a:endParaRPr lang="cs-CZ"/>
          </a:p>
        </p:txBody>
      </p:sp>
      <p:sp>
        <p:nvSpPr>
          <p:cNvPr id="5" name="Zástupný symbol pro číslo snímku 4"/>
          <p:cNvSpPr>
            <a:spLocks noGrp="1"/>
          </p:cNvSpPr>
          <p:nvPr>
            <p:ph type="sldNum" sz="quarter" idx="12"/>
          </p:nvPr>
        </p:nvSpPr>
        <p:spPr/>
        <p:txBody>
          <a:bodyPr/>
          <a:lstStyle>
            <a:lvl1pPr>
              <a:defRPr/>
            </a:lvl1pPr>
            <a:extLst/>
          </a:lstStyle>
          <a:p>
            <a:pPr>
              <a:defRPr/>
            </a:pPr>
            <a:fld id="{5334D593-80A0-4C23-AEF5-629C4EF13C91}" type="slidenum">
              <a:rPr lang="cs-CZ"/>
              <a:pPr>
                <a:defRPr/>
              </a:pPr>
              <a:t>‹#›</a:t>
            </a:fld>
            <a:endParaRPr lang="cs-CZ"/>
          </a:p>
        </p:txBody>
      </p:sp>
    </p:spTree>
    <p:extLst>
      <p:ext uri="{BB962C8B-B14F-4D97-AF65-F5344CB8AC3E}">
        <p14:creationId xmlns:p14="http://schemas.microsoft.com/office/powerpoint/2010/main" val="6053877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9"/>
          <p:cNvSpPr>
            <a:spLocks noGrp="1"/>
          </p:cNvSpPr>
          <p:nvPr>
            <p:ph type="dt" sz="half" idx="10"/>
          </p:nvPr>
        </p:nvSpPr>
        <p:spPr/>
        <p:txBody>
          <a:bodyPr/>
          <a:lstStyle>
            <a:lvl1pPr>
              <a:defRPr/>
            </a:lvl1pPr>
          </a:lstStyle>
          <a:p>
            <a:pPr>
              <a:defRPr/>
            </a:pPr>
            <a:fld id="{D33558C2-80F1-4D27-9E9A-47AD5E47EC90}" type="datetimeFigureOut">
              <a:rPr lang="cs-CZ"/>
              <a:pPr>
                <a:defRPr/>
              </a:pPr>
              <a:t>22.03.2021</a:t>
            </a:fld>
            <a:endParaRPr lang="cs-CZ"/>
          </a:p>
        </p:txBody>
      </p:sp>
      <p:sp>
        <p:nvSpPr>
          <p:cNvPr id="3" name="Zástupný symbol pro zápatí 21"/>
          <p:cNvSpPr>
            <a:spLocks noGrp="1"/>
          </p:cNvSpPr>
          <p:nvPr>
            <p:ph type="ftr" sz="quarter" idx="11"/>
          </p:nvPr>
        </p:nvSpPr>
        <p:spPr/>
        <p:txBody>
          <a:bodyPr/>
          <a:lstStyle>
            <a:lvl1pPr>
              <a:defRPr/>
            </a:lvl1pPr>
          </a:lstStyle>
          <a:p>
            <a:pPr>
              <a:defRPr/>
            </a:pPr>
            <a:endParaRPr lang="cs-CZ"/>
          </a:p>
        </p:txBody>
      </p:sp>
      <p:sp>
        <p:nvSpPr>
          <p:cNvPr id="4" name="Zástupný symbol pro číslo snímku 17"/>
          <p:cNvSpPr>
            <a:spLocks noGrp="1"/>
          </p:cNvSpPr>
          <p:nvPr>
            <p:ph type="sldNum" sz="quarter" idx="12"/>
          </p:nvPr>
        </p:nvSpPr>
        <p:spPr/>
        <p:txBody>
          <a:bodyPr/>
          <a:lstStyle>
            <a:lvl1pPr>
              <a:defRPr/>
            </a:lvl1pPr>
          </a:lstStyle>
          <a:p>
            <a:pPr>
              <a:defRPr/>
            </a:pPr>
            <a:fld id="{65D1E3B1-E68A-42E6-9A7C-99D3E600E877}" type="slidenum">
              <a:rPr lang="cs-CZ"/>
              <a:pPr>
                <a:defRPr/>
              </a:pPr>
              <a:t>‹#›</a:t>
            </a:fld>
            <a:endParaRPr lang="cs-CZ"/>
          </a:p>
        </p:txBody>
      </p:sp>
    </p:spTree>
    <p:extLst>
      <p:ext uri="{BB962C8B-B14F-4D97-AF65-F5344CB8AC3E}">
        <p14:creationId xmlns:p14="http://schemas.microsoft.com/office/powerpoint/2010/main" val="94482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cs-CZ" smtClean="0"/>
              <a:t>Kliknutím lze upravit styl.</a:t>
            </a:r>
            <a:endParaRPr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cs-CZ" smtClean="0"/>
              <a:t>Kliknutím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lvl1pPr>
              <a:defRPr/>
            </a:lvl1pPr>
            <a:extLst/>
          </a:lstStyle>
          <a:p>
            <a:pPr>
              <a:defRPr/>
            </a:pPr>
            <a:fld id="{A485392B-9F09-43C0-90E1-2208C5AA4C38}" type="datetimeFigureOut">
              <a:rPr lang="cs-CZ"/>
              <a:pPr>
                <a:defRPr/>
              </a:pPr>
              <a:t>22.03.2021</a:t>
            </a:fld>
            <a:endParaRPr lang="cs-CZ"/>
          </a:p>
        </p:txBody>
      </p:sp>
      <p:sp>
        <p:nvSpPr>
          <p:cNvPr id="6" name="Zástupný symbol pro zápatí 5"/>
          <p:cNvSpPr>
            <a:spLocks noGrp="1"/>
          </p:cNvSpPr>
          <p:nvPr>
            <p:ph type="ftr" sz="quarter" idx="11"/>
          </p:nvPr>
        </p:nvSpPr>
        <p:spPr/>
        <p:txBody>
          <a:bodyPr/>
          <a:lstStyle>
            <a:lvl1pPr>
              <a:defRPr/>
            </a:lvl1pPr>
            <a:extLst/>
          </a:lstStyle>
          <a:p>
            <a:pPr>
              <a:defRPr/>
            </a:pPr>
            <a:endParaRPr lang="cs-CZ"/>
          </a:p>
        </p:txBody>
      </p:sp>
      <p:sp>
        <p:nvSpPr>
          <p:cNvPr id="7" name="Zástupný symbol pro číslo snímku 6"/>
          <p:cNvSpPr>
            <a:spLocks noGrp="1"/>
          </p:cNvSpPr>
          <p:nvPr>
            <p:ph type="sldNum" sz="quarter" idx="12"/>
          </p:nvPr>
        </p:nvSpPr>
        <p:spPr/>
        <p:txBody>
          <a:bodyPr/>
          <a:lstStyle>
            <a:lvl1pPr>
              <a:defRPr/>
            </a:lvl1pPr>
            <a:extLst/>
          </a:lstStyle>
          <a:p>
            <a:pPr>
              <a:defRPr/>
            </a:pPr>
            <a:fld id="{67DB061A-E25E-413B-9D31-BEC5CDFE2005}" type="slidenum">
              <a:rPr lang="cs-CZ"/>
              <a:pPr>
                <a:defRPr/>
              </a:pPr>
              <a:t>‹#›</a:t>
            </a:fld>
            <a:endParaRPr lang="cs-CZ"/>
          </a:p>
        </p:txBody>
      </p:sp>
    </p:spTree>
    <p:extLst>
      <p:ext uri="{BB962C8B-B14F-4D97-AF65-F5344CB8AC3E}">
        <p14:creationId xmlns:p14="http://schemas.microsoft.com/office/powerpoint/2010/main" val="30043005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Volný tvar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Volný tvar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cs-CZ"/>
          </a:p>
        </p:txBody>
      </p:sp>
      <p:sp>
        <p:nvSpPr>
          <p:cNvPr id="7" name="Pravoúhlý trojúhelník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Přímá spojnice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Dvojitá šipka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Dvojitá šipka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Zástupný symbol pro text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cs-CZ" smtClean="0"/>
              <a:t>Kliknutím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cs-CZ" noProof="0" smtClean="0"/>
              <a:t>Kliknutím na ikonu přidáte obrázek.</a:t>
            </a:r>
            <a:endParaRPr lang="en-US" noProof="0" dirty="0"/>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cs-CZ" smtClean="0"/>
              <a:t>Kliknutím lze upravit styl.</a:t>
            </a:r>
            <a:endParaRPr lang="en-US"/>
          </a:p>
        </p:txBody>
      </p:sp>
      <p:sp>
        <p:nvSpPr>
          <p:cNvPr id="11" name="Zástupný symbol pro datum 4"/>
          <p:cNvSpPr>
            <a:spLocks noGrp="1"/>
          </p:cNvSpPr>
          <p:nvPr>
            <p:ph type="dt" sz="half" idx="10"/>
          </p:nvPr>
        </p:nvSpPr>
        <p:spPr/>
        <p:txBody>
          <a:bodyPr/>
          <a:lstStyle>
            <a:lvl1pPr>
              <a:defRPr>
                <a:solidFill>
                  <a:schemeClr val="tx1"/>
                </a:solidFill>
              </a:defRPr>
            </a:lvl1pPr>
            <a:extLst/>
          </a:lstStyle>
          <a:p>
            <a:pPr>
              <a:defRPr/>
            </a:pPr>
            <a:fld id="{41ED05A2-7043-49FB-9099-1EC3412C835F}" type="datetimeFigureOut">
              <a:rPr lang="cs-CZ"/>
              <a:pPr>
                <a:defRPr/>
              </a:pPr>
              <a:t>22.03.2021</a:t>
            </a:fld>
            <a:endParaRPr lang="cs-CZ"/>
          </a:p>
        </p:txBody>
      </p:sp>
      <p:sp>
        <p:nvSpPr>
          <p:cNvPr id="12" name="Zástupný symbol pro zápatí 5"/>
          <p:cNvSpPr>
            <a:spLocks noGrp="1"/>
          </p:cNvSpPr>
          <p:nvPr>
            <p:ph type="ftr" sz="quarter" idx="11"/>
          </p:nvPr>
        </p:nvSpPr>
        <p:spPr/>
        <p:txBody>
          <a:bodyPr/>
          <a:lstStyle>
            <a:lvl1pPr>
              <a:defRPr>
                <a:solidFill>
                  <a:schemeClr val="tx1"/>
                </a:solidFill>
              </a:defRPr>
            </a:lvl1pPr>
            <a:extLst/>
          </a:lstStyle>
          <a:p>
            <a:pPr>
              <a:defRPr/>
            </a:pPr>
            <a:endParaRPr lang="cs-CZ"/>
          </a:p>
        </p:txBody>
      </p:sp>
      <p:sp>
        <p:nvSpPr>
          <p:cNvPr id="13" name="Zástupný symbol pro číslo snímku 6"/>
          <p:cNvSpPr>
            <a:spLocks noGrp="1"/>
          </p:cNvSpPr>
          <p:nvPr>
            <p:ph type="sldNum" sz="quarter" idx="12"/>
          </p:nvPr>
        </p:nvSpPr>
        <p:spPr/>
        <p:txBody>
          <a:bodyPr/>
          <a:lstStyle>
            <a:lvl1pPr>
              <a:defRPr>
                <a:solidFill>
                  <a:schemeClr val="tx1"/>
                </a:solidFill>
              </a:defRPr>
            </a:lvl1pPr>
            <a:extLst/>
          </a:lstStyle>
          <a:p>
            <a:pPr>
              <a:defRPr/>
            </a:pPr>
            <a:fld id="{37D5FAF0-C99C-4049-903A-C880A4DFBBBD}" type="slidenum">
              <a:rPr lang="cs-CZ"/>
              <a:pPr>
                <a:defRPr/>
              </a:pPr>
              <a:t>‹#›</a:t>
            </a:fld>
            <a:endParaRPr lang="cs-CZ"/>
          </a:p>
        </p:txBody>
      </p:sp>
    </p:spTree>
    <p:extLst>
      <p:ext uri="{BB962C8B-B14F-4D97-AF65-F5344CB8AC3E}">
        <p14:creationId xmlns:p14="http://schemas.microsoft.com/office/powerpoint/2010/main" val="56255942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Volný tvar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27" name="Volný tvar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cs-CZ"/>
          </a:p>
        </p:txBody>
      </p:sp>
      <p:sp>
        <p:nvSpPr>
          <p:cNvPr id="14" name="Pravoúhlý trojúhelní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Přímá spojnice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cs-CZ" smtClean="0"/>
              <a:t>Kliknutím lze upravit styl.</a:t>
            </a:r>
            <a:endParaRPr lang="en-US"/>
          </a:p>
        </p:txBody>
      </p:sp>
      <p:sp>
        <p:nvSpPr>
          <p:cNvPr id="1033" name="Zástupný symbol pro text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datum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18CF0921-59CC-4700-AEDF-C54F6A2F1ABC}" type="datetimeFigureOut">
              <a:rPr lang="cs-CZ"/>
              <a:pPr>
                <a:defRPr/>
              </a:pPr>
              <a:t>22.03.2021</a:t>
            </a:fld>
            <a:endParaRPr lang="cs-CZ"/>
          </a:p>
        </p:txBody>
      </p:sp>
      <p:sp>
        <p:nvSpPr>
          <p:cNvPr id="22" name="Zástupný symbol pro zápatí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cs-CZ"/>
          </a:p>
        </p:txBody>
      </p:sp>
      <p:sp>
        <p:nvSpPr>
          <p:cNvPr id="18" name="Zástupný symbol pro číslo snímku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8DC484E3-1D0C-4C8D-B04D-1980E0DD5838}"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22" r:id="rId5"/>
    <p:sldLayoutId id="2147483723" r:id="rId6"/>
    <p:sldLayoutId id="2147483716" r:id="rId7"/>
    <p:sldLayoutId id="2147483724" r:id="rId8"/>
    <p:sldLayoutId id="2147483725" r:id="rId9"/>
    <p:sldLayoutId id="2147483717" r:id="rId10"/>
    <p:sldLayoutId id="214748371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mbria" pitchFamily="18" charset="0"/>
        </a:defRPr>
      </a:lvl2pPr>
      <a:lvl3pPr algn="l" rtl="0" eaLnBrk="0" fontAlgn="base" hangingPunct="0">
        <a:spcBef>
          <a:spcPct val="0"/>
        </a:spcBef>
        <a:spcAft>
          <a:spcPct val="0"/>
        </a:spcAft>
        <a:defRPr sz="4100" b="1">
          <a:solidFill>
            <a:schemeClr val="tx2"/>
          </a:solidFill>
          <a:latin typeface="Cambria" pitchFamily="18" charset="0"/>
        </a:defRPr>
      </a:lvl3pPr>
      <a:lvl4pPr algn="l" rtl="0" eaLnBrk="0" fontAlgn="base" hangingPunct="0">
        <a:spcBef>
          <a:spcPct val="0"/>
        </a:spcBef>
        <a:spcAft>
          <a:spcPct val="0"/>
        </a:spcAft>
        <a:defRPr sz="4100" b="1">
          <a:solidFill>
            <a:schemeClr val="tx2"/>
          </a:solidFill>
          <a:latin typeface="Cambria" pitchFamily="18" charset="0"/>
        </a:defRPr>
      </a:lvl4pPr>
      <a:lvl5pPr algn="l" rtl="0" eaLnBrk="0" fontAlgn="base" hangingPunct="0">
        <a:spcBef>
          <a:spcPct val="0"/>
        </a:spcBef>
        <a:spcAft>
          <a:spcPct val="0"/>
        </a:spcAft>
        <a:defRPr sz="4100" b="1">
          <a:solidFill>
            <a:schemeClr val="tx2"/>
          </a:solidFill>
          <a:latin typeface="Cambria" pitchFamily="18"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124744"/>
            <a:ext cx="7772400" cy="1541729"/>
          </a:xfrm>
        </p:spPr>
        <p:txBody>
          <a:bodyPr>
            <a:normAutofit/>
          </a:bodyPr>
          <a:lstStyle/>
          <a:p>
            <a:pPr algn="l" eaLnBrk="1" fontAlgn="auto" hangingPunct="1">
              <a:spcAft>
                <a:spcPts val="0"/>
              </a:spcAft>
              <a:defRPr/>
            </a:pPr>
            <a:r>
              <a:rPr lang="cs-CZ" sz="4400" dirty="0">
                <a:solidFill>
                  <a:srgbClr val="C00000"/>
                </a:solidFill>
                <a:effectLst>
                  <a:outerShdw blurRad="38100" dist="38100" dir="2700000" algn="tl">
                    <a:srgbClr val="000000">
                      <a:alpha val="43137"/>
                    </a:srgbClr>
                  </a:outerShdw>
                </a:effectLst>
              </a:rPr>
              <a:t>Pád Jeruzalémského </a:t>
            </a:r>
            <a:r>
              <a:rPr lang="cs-CZ" sz="4400" dirty="0" smtClean="0">
                <a:solidFill>
                  <a:srgbClr val="C00000"/>
                </a:solidFill>
                <a:effectLst>
                  <a:outerShdw blurRad="38100" dist="38100" dir="2700000" algn="tl">
                    <a:srgbClr val="000000">
                      <a:alpha val="43137"/>
                    </a:srgbClr>
                  </a:outerShdw>
                </a:effectLst>
              </a:rPr>
              <a:t>chrámu</a:t>
            </a:r>
            <a:br>
              <a:rPr lang="cs-CZ" sz="4400" dirty="0" smtClean="0">
                <a:solidFill>
                  <a:srgbClr val="C00000"/>
                </a:solidFill>
                <a:effectLst>
                  <a:outerShdw blurRad="38100" dist="38100" dir="2700000" algn="tl">
                    <a:srgbClr val="000000">
                      <a:alpha val="43137"/>
                    </a:srgbClr>
                  </a:outerShdw>
                </a:effectLst>
              </a:rPr>
            </a:br>
            <a:r>
              <a:rPr lang="cs-CZ" sz="4400" dirty="0" smtClean="0">
                <a:solidFill>
                  <a:srgbClr val="C00000"/>
                </a:solidFill>
                <a:effectLst>
                  <a:outerShdw blurRad="38100" dist="38100" dir="2700000" algn="tl">
                    <a:srgbClr val="000000">
                      <a:alpha val="43137"/>
                    </a:srgbClr>
                  </a:outerShdw>
                </a:effectLst>
              </a:rPr>
              <a:t>a konec </a:t>
            </a:r>
            <a:r>
              <a:rPr lang="cs-CZ" sz="4400" dirty="0">
                <a:solidFill>
                  <a:srgbClr val="C00000"/>
                </a:solidFill>
                <a:effectLst>
                  <a:outerShdw blurRad="38100" dist="38100" dir="2700000" algn="tl">
                    <a:srgbClr val="000000">
                      <a:alpha val="43137"/>
                    </a:srgbClr>
                  </a:outerShdw>
                </a:effectLst>
              </a:rPr>
              <a:t>světa </a:t>
            </a:r>
          </a:p>
        </p:txBody>
      </p:sp>
      <p:sp>
        <p:nvSpPr>
          <p:cNvPr id="9219" name="Podnadpis 2"/>
          <p:cNvSpPr>
            <a:spLocks noGrp="1"/>
          </p:cNvSpPr>
          <p:nvPr>
            <p:ph type="subTitle" idx="1"/>
          </p:nvPr>
        </p:nvSpPr>
        <p:spPr>
          <a:xfrm>
            <a:off x="1259632" y="3501008"/>
            <a:ext cx="7414593" cy="1041574"/>
          </a:xfrm>
        </p:spPr>
        <p:txBody>
          <a:bodyPr/>
          <a:lstStyle/>
          <a:p>
            <a:pPr marR="0" eaLnBrk="1" hangingPunct="1"/>
            <a:r>
              <a:rPr lang="cs-CZ" altLang="cs-CZ" sz="2800" b="1" smtClean="0"/>
              <a:t>Dalibor Papoušek</a:t>
            </a:r>
          </a:p>
          <a:p>
            <a:pPr marR="0" eaLnBrk="1" hangingPunct="1"/>
            <a:r>
              <a:rPr lang="cs-CZ" sz="2400">
                <a:latin typeface="Cambria" panose="02040503050406030204" pitchFamily="18" charset="0"/>
                <a:ea typeface="Cambria" panose="02040503050406030204" pitchFamily="18" charset="0"/>
              </a:rPr>
              <a:t>Masarykova Univerzita, Ústav </a:t>
            </a:r>
            <a:r>
              <a:rPr lang="cs-CZ" sz="2400" smtClean="0">
                <a:latin typeface="Cambria" panose="02040503050406030204" pitchFamily="18" charset="0"/>
                <a:ea typeface="Cambria" panose="02040503050406030204" pitchFamily="18" charset="0"/>
              </a:rPr>
              <a:t>religionistiky</a:t>
            </a:r>
            <a:endParaRPr lang="cs-CZ" sz="240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9512" y="1484784"/>
            <a:ext cx="3096344" cy="4247317"/>
          </a:xfrm>
          <a:prstGeom prst="rect">
            <a:avLst/>
          </a:prstGeom>
          <a:noFill/>
        </p:spPr>
        <p:txBody>
          <a:bodyPr wrap="square" rtlCol="0">
            <a:spAutoFit/>
          </a:bodyPr>
          <a:lstStyle/>
          <a:p>
            <a:pPr marL="360000" indent="-360000">
              <a:spcAft>
                <a:spcPts val="600"/>
              </a:spcAft>
              <a:buClr>
                <a:srgbClr val="C00000"/>
              </a:buClr>
              <a:buSzPct val="85000"/>
              <a:buFont typeface="Wingdings" panose="05000000000000000000" pitchFamily="2" charset="2"/>
              <a:buChar char="v"/>
            </a:pPr>
            <a:r>
              <a:rPr lang="cs-CZ" sz="2000" smtClean="0">
                <a:latin typeface="+mn-lt"/>
              </a:rPr>
              <a:t>Za </a:t>
            </a:r>
            <a:r>
              <a:rPr lang="cs-CZ" sz="2000">
                <a:latin typeface="+mn-lt"/>
              </a:rPr>
              <a:t>vlády </a:t>
            </a:r>
            <a:r>
              <a:rPr lang="cs-CZ" sz="2000" b="1">
                <a:latin typeface="+mn-lt"/>
              </a:rPr>
              <a:t>Nabukadnezara II.</a:t>
            </a:r>
            <a:r>
              <a:rPr lang="cs-CZ" sz="2000">
                <a:latin typeface="+mn-lt"/>
              </a:rPr>
              <a:t> (604-562 př.n.l.) dobyli Babylóňané dvakrát za sebou Jeruzalém. </a:t>
            </a:r>
          </a:p>
          <a:p>
            <a:pPr marL="360000" indent="-360000">
              <a:spcAft>
                <a:spcPts val="600"/>
              </a:spcAft>
              <a:buClr>
                <a:srgbClr val="C00000"/>
              </a:buClr>
              <a:buSzPct val="85000"/>
              <a:buFont typeface="Wingdings" panose="05000000000000000000" pitchFamily="2" charset="2"/>
              <a:buChar char="v"/>
            </a:pPr>
            <a:r>
              <a:rPr lang="cs-CZ" sz="2000">
                <a:latin typeface="+mn-lt"/>
              </a:rPr>
              <a:t>Při druhém tažení </a:t>
            </a:r>
            <a:r>
              <a:rPr lang="cs-CZ" sz="2000" b="1">
                <a:latin typeface="+mn-lt"/>
              </a:rPr>
              <a:t>586 př.n.l. </a:t>
            </a:r>
            <a:r>
              <a:rPr lang="cs-CZ" sz="2000" b="1" smtClean="0">
                <a:latin typeface="+mn-lt"/>
              </a:rPr>
              <a:t>rozbořili </a:t>
            </a:r>
            <a:r>
              <a:rPr lang="cs-CZ" sz="2000" b="1">
                <a:latin typeface="+mn-lt"/>
              </a:rPr>
              <a:t>Jeruzalémský chrám</a:t>
            </a:r>
            <a:r>
              <a:rPr lang="cs-CZ" sz="2000">
                <a:latin typeface="+mn-lt"/>
              </a:rPr>
              <a:t> a judské elity </a:t>
            </a:r>
            <a:r>
              <a:rPr lang="cs-CZ" sz="2000" b="1">
                <a:latin typeface="+mn-lt"/>
              </a:rPr>
              <a:t>deportovali do Babylónie</a:t>
            </a:r>
            <a:r>
              <a:rPr lang="cs-CZ" sz="2000">
                <a:latin typeface="+mn-lt"/>
              </a:rPr>
              <a:t>. </a:t>
            </a:r>
          </a:p>
          <a:p>
            <a:pPr marL="360000" indent="-360000">
              <a:spcAft>
                <a:spcPts val="600"/>
              </a:spcAft>
              <a:buClr>
                <a:srgbClr val="C00000"/>
              </a:buClr>
              <a:buSzPct val="85000"/>
              <a:buFont typeface="Wingdings" panose="05000000000000000000" pitchFamily="2" charset="2"/>
              <a:buChar char="v"/>
            </a:pPr>
            <a:r>
              <a:rPr lang="cs-CZ" sz="2000" b="1">
                <a:latin typeface="+mn-lt"/>
              </a:rPr>
              <a:t>Judské království zaniklo</a:t>
            </a:r>
            <a:r>
              <a:rPr lang="cs-CZ" sz="2000" b="1" smtClean="0">
                <a:latin typeface="+mn-lt"/>
              </a:rPr>
              <a:t>.</a:t>
            </a:r>
            <a:endParaRPr lang="cs-CZ" sz="2000" b="1">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1772816"/>
            <a:ext cx="5594057" cy="4392488"/>
          </a:xfrm>
          <a:prstGeom prst="rect">
            <a:avLst/>
          </a:prstGeom>
          <a:ln w="19050">
            <a:solidFill>
              <a:schemeClr val="tx1"/>
            </a:solidFill>
          </a:ln>
        </p:spPr>
      </p:pic>
      <p:sp>
        <p:nvSpPr>
          <p:cNvPr id="4" name="TextovéPole 3"/>
          <p:cNvSpPr txBox="1"/>
          <p:nvPr/>
        </p:nvSpPr>
        <p:spPr>
          <a:xfrm>
            <a:off x="7043763" y="6231868"/>
            <a:ext cx="1897827" cy="276999"/>
          </a:xfrm>
          <a:prstGeom prst="rect">
            <a:avLst/>
          </a:prstGeom>
          <a:noFill/>
        </p:spPr>
        <p:txBody>
          <a:bodyPr wrap="none" rtlCol="0">
            <a:spAutoFit/>
          </a:bodyPr>
          <a:lstStyle/>
          <a:p>
            <a:pPr algn="r"/>
            <a:r>
              <a:rPr lang="cs-CZ" sz="1200">
                <a:latin typeface="+mn-lt"/>
              </a:rPr>
              <a:t>Zdroj: Barnavi 1995, s. 25</a:t>
            </a:r>
            <a:r>
              <a:rPr lang="cs-CZ" sz="1200" smtClean="0">
                <a:latin typeface="+mn-lt"/>
              </a:rPr>
              <a:t>.</a:t>
            </a:r>
            <a:endParaRPr lang="cs-CZ" sz="1200">
              <a:latin typeface="+mn-lt"/>
            </a:endParaRPr>
          </a:p>
        </p:txBody>
      </p:sp>
      <p:sp>
        <p:nvSpPr>
          <p:cNvPr id="5" name="TextovéPole 4"/>
          <p:cNvSpPr txBox="1"/>
          <p:nvPr/>
        </p:nvSpPr>
        <p:spPr>
          <a:xfrm>
            <a:off x="179182" y="315356"/>
            <a:ext cx="8762408" cy="1231106"/>
          </a:xfrm>
          <a:prstGeom prst="rect">
            <a:avLst/>
          </a:prstGeom>
          <a:noFill/>
        </p:spPr>
        <p:txBody>
          <a:bodyPr wrap="square" rtlCol="0">
            <a:spAutoFit/>
          </a:bodyPr>
          <a:lstStyle/>
          <a:p>
            <a:pPr>
              <a:spcAft>
                <a:spcPts val="1200"/>
              </a:spcAft>
            </a:pPr>
            <a:r>
              <a:rPr lang="cs-CZ" sz="2400" b="1">
                <a:solidFill>
                  <a:srgbClr val="C00000"/>
                </a:solidFill>
                <a:latin typeface="+mn-lt"/>
              </a:rPr>
              <a:t>Vzestup Babylónie</a:t>
            </a:r>
          </a:p>
          <a:p>
            <a:pPr marL="360000" indent="-360000">
              <a:spcAft>
                <a:spcPts val="600"/>
              </a:spcAft>
              <a:buClr>
                <a:srgbClr val="C00000"/>
              </a:buClr>
              <a:buSzPct val="85000"/>
              <a:buFont typeface="Wingdings" panose="05000000000000000000" pitchFamily="2" charset="2"/>
              <a:buChar char="v"/>
            </a:pPr>
            <a:r>
              <a:rPr lang="cs-CZ" sz="2000">
                <a:latin typeface="+mn-lt"/>
              </a:rPr>
              <a:t>Po pádu Asýrie 612 př.n.l. se </a:t>
            </a:r>
            <a:r>
              <a:rPr lang="cs-CZ" sz="2000" b="1">
                <a:latin typeface="+mn-lt"/>
              </a:rPr>
              <a:t>Novobabylónská říše</a:t>
            </a:r>
            <a:r>
              <a:rPr lang="cs-CZ" sz="2000">
                <a:latin typeface="+mn-lt"/>
              </a:rPr>
              <a:t> postupně zmocnila velké části Předního východu. </a:t>
            </a:r>
          </a:p>
        </p:txBody>
      </p:sp>
    </p:spTree>
    <p:extLst>
      <p:ext uri="{BB962C8B-B14F-4D97-AF65-F5344CB8AC3E}">
        <p14:creationId xmlns:p14="http://schemas.microsoft.com/office/powerpoint/2010/main" val="28897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51521" y="404664"/>
            <a:ext cx="8712968" cy="461665"/>
          </a:xfrm>
          <a:prstGeom prst="rect">
            <a:avLst/>
          </a:prstGeom>
          <a:noFill/>
        </p:spPr>
        <p:txBody>
          <a:bodyPr wrap="square" rtlCol="0">
            <a:spAutoFit/>
          </a:bodyPr>
          <a:lstStyle/>
          <a:p>
            <a:pPr>
              <a:spcAft>
                <a:spcPts val="1200"/>
              </a:spcAft>
            </a:pPr>
            <a:r>
              <a:rPr lang="cs-CZ" sz="2400" b="1">
                <a:solidFill>
                  <a:srgbClr val="C00000"/>
                </a:solidFill>
                <a:latin typeface="+mn-lt"/>
              </a:rPr>
              <a:t>Babylónský exil (586-539 př.n.l</a:t>
            </a:r>
            <a:r>
              <a:rPr lang="cs-CZ" sz="2400" b="1" smtClean="0">
                <a:solidFill>
                  <a:srgbClr val="C00000"/>
                </a:solidFill>
                <a:latin typeface="+mn-lt"/>
              </a:rPr>
              <a:t>.)</a:t>
            </a:r>
            <a:endParaRPr lang="cs-CZ" sz="2400" b="1">
              <a:solidFill>
                <a:srgbClr val="C00000"/>
              </a:solidFill>
              <a:latin typeface="+mn-lt"/>
            </a:endParaRPr>
          </a:p>
        </p:txBody>
      </p:sp>
      <p:graphicFrame>
        <p:nvGraphicFramePr>
          <p:cNvPr id="3" name="Tabulka 2"/>
          <p:cNvGraphicFramePr>
            <a:graphicFrameLocks noGrp="1"/>
          </p:cNvGraphicFramePr>
          <p:nvPr>
            <p:extLst>
              <p:ext uri="{D42A27DB-BD31-4B8C-83A1-F6EECF244321}">
                <p14:modId xmlns:p14="http://schemas.microsoft.com/office/powerpoint/2010/main" val="53457351"/>
              </p:ext>
            </p:extLst>
          </p:nvPr>
        </p:nvGraphicFramePr>
        <p:xfrm>
          <a:off x="215516" y="1268760"/>
          <a:ext cx="8784976" cy="2250440"/>
        </p:xfrm>
        <a:graphic>
          <a:graphicData uri="http://schemas.openxmlformats.org/drawingml/2006/table">
            <a:tbl>
              <a:tblPr firstRow="1" bandRow="1">
                <a:tableStyleId>{85BE263C-DBD7-4A20-BB59-AAB30ACAA65A}</a:tableStyleId>
              </a:tblPr>
              <a:tblGrid>
                <a:gridCol w="4032448"/>
                <a:gridCol w="4752528"/>
              </a:tblGrid>
              <a:tr h="370840">
                <a:tc>
                  <a:txBody>
                    <a:bodyPr/>
                    <a:lstStyle/>
                    <a:p>
                      <a:r>
                        <a:rPr lang="cs-CZ" altLang="cs-CZ" sz="2000" smtClean="0"/>
                        <a:t>Důsledky babylónského vpádu</a:t>
                      </a:r>
                      <a:endParaRPr lang="cs-CZ" sz="20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ltLang="cs-CZ" sz="2000" smtClean="0"/>
                        <a:t>Proměny judského náboženství v exilu</a:t>
                      </a:r>
                      <a:endParaRPr lang="cs-CZ" sz="20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cs-CZ" altLang="cs-CZ" sz="1800" smtClean="0"/>
                        <a:t>Zánik Judského království</a:t>
                      </a:r>
                      <a:endParaRPr lang="cs-CZ"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800" smtClean="0"/>
                        <a:t>Protosynagogální forma bohoslužby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70840">
                <a:tc>
                  <a:txBody>
                    <a:bodyPr/>
                    <a:lstStyle/>
                    <a:p>
                      <a:r>
                        <a:rPr lang="cs-CZ" altLang="cs-CZ" sz="1800" smtClean="0"/>
                        <a:t>Zničení Jeruzalémského chrámu</a:t>
                      </a:r>
                      <a:endParaRPr lang="cs-CZ"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800" smtClean="0"/>
                        <a:t>Písemná fixace náboženských tradic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a:txBody>
                    <a:bodyPr/>
                    <a:lstStyle/>
                    <a:p>
                      <a:r>
                        <a:rPr lang="cs-CZ" altLang="cs-CZ" sz="1800" smtClean="0"/>
                        <a:t>Přerušení chrámových obětí</a:t>
                      </a:r>
                      <a:endParaRPr lang="cs-CZ"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800" smtClean="0"/>
                        <a:t>Idea nebeského chrámu (</a:t>
                      </a:r>
                      <a:r>
                        <a:rPr lang="cs-CZ" altLang="cs-CZ" sz="1800" i="1" smtClean="0"/>
                        <a:t>Ezechiel</a:t>
                      </a:r>
                      <a:r>
                        <a:rPr lang="cs-CZ" altLang="cs-CZ" sz="180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70840">
                <a:tc>
                  <a:txBody>
                    <a:bodyPr/>
                    <a:lstStyle/>
                    <a:p>
                      <a:r>
                        <a:rPr lang="cs-CZ" altLang="cs-CZ" sz="1800" smtClean="0"/>
                        <a:t>Deportace judských elit do Babylónie</a:t>
                      </a:r>
                      <a:endParaRPr lang="cs-CZ"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800" smtClean="0"/>
                        <a:t>Důraz na odlišnost a rituální čistotu.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a:txBody>
                    <a:bodyPr/>
                    <a:lstStyle/>
                    <a:p>
                      <a:r>
                        <a:rPr lang="cs-CZ" sz="1800" smtClean="0"/>
                        <a:t>Nucený pobyt v doméně cizích božstev</a:t>
                      </a:r>
                      <a:endParaRPr lang="cs-CZ"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800" smtClean="0"/>
                        <a:t>Exkluzívní monoteismus (</a:t>
                      </a:r>
                      <a:r>
                        <a:rPr lang="cs-CZ" altLang="cs-CZ" sz="1800" i="1" smtClean="0"/>
                        <a:t>Deuteroizajáš</a:t>
                      </a:r>
                      <a:r>
                        <a:rPr lang="cs-CZ" altLang="cs-CZ" sz="180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4" name="TextovéPole 3"/>
          <p:cNvSpPr txBox="1"/>
          <p:nvPr/>
        </p:nvSpPr>
        <p:spPr>
          <a:xfrm>
            <a:off x="251521" y="3861048"/>
            <a:ext cx="8712968" cy="1708160"/>
          </a:xfrm>
          <a:prstGeom prst="rect">
            <a:avLst/>
          </a:prstGeom>
          <a:noFill/>
        </p:spPr>
        <p:txBody>
          <a:bodyPr wrap="square" rtlCol="0">
            <a:spAutoFit/>
          </a:bodyPr>
          <a:lstStyle/>
          <a:p>
            <a:pPr marL="360000" indent="-360000">
              <a:spcAft>
                <a:spcPts val="600"/>
              </a:spcAft>
              <a:buClr>
                <a:srgbClr val="C00000"/>
              </a:buClr>
              <a:buSzPct val="85000"/>
              <a:buFont typeface="Wingdings" panose="05000000000000000000" pitchFamily="2" charset="2"/>
              <a:buChar char="v"/>
            </a:pPr>
            <a:r>
              <a:rPr lang="cs-CZ" sz="2000">
                <a:latin typeface="+mn-lt"/>
              </a:rPr>
              <a:t>Roku </a:t>
            </a:r>
            <a:r>
              <a:rPr lang="cs-CZ" sz="2000" b="1">
                <a:latin typeface="+mn-lt"/>
              </a:rPr>
              <a:t>539 př.n.l.</a:t>
            </a:r>
            <a:r>
              <a:rPr lang="cs-CZ" sz="2000">
                <a:latin typeface="+mn-lt"/>
              </a:rPr>
              <a:t> dobyl Babylón </a:t>
            </a:r>
            <a:r>
              <a:rPr lang="cs-CZ" sz="2000" b="1">
                <a:latin typeface="+mn-lt"/>
              </a:rPr>
              <a:t>perský král Kýros II. </a:t>
            </a:r>
            <a:r>
              <a:rPr lang="cs-CZ" sz="2000">
                <a:latin typeface="+mn-lt"/>
              </a:rPr>
              <a:t>(559-530 př.n.l.) </a:t>
            </a:r>
            <a:r>
              <a:rPr lang="cs-CZ" sz="2000" smtClean="0">
                <a:latin typeface="+mn-lt"/>
              </a:rPr>
              <a:t>a</a:t>
            </a:r>
            <a:r>
              <a:rPr lang="cs-CZ" sz="2000">
                <a:latin typeface="+mn-lt"/>
              </a:rPr>
              <a:t> </a:t>
            </a:r>
            <a:r>
              <a:rPr lang="cs-CZ" sz="2000" smtClean="0">
                <a:latin typeface="+mn-lt"/>
              </a:rPr>
              <a:t>ukončil </a:t>
            </a:r>
            <a:r>
              <a:rPr lang="cs-CZ" sz="2000">
                <a:latin typeface="+mn-lt"/>
              </a:rPr>
              <a:t>existenci </a:t>
            </a:r>
            <a:r>
              <a:rPr lang="cs-CZ" sz="2000" b="1">
                <a:latin typeface="+mn-lt"/>
              </a:rPr>
              <a:t>Novobabylonské říše</a:t>
            </a:r>
            <a:r>
              <a:rPr lang="cs-CZ" sz="2000">
                <a:latin typeface="+mn-lt"/>
              </a:rPr>
              <a:t>, zmítané za vlády </a:t>
            </a:r>
            <a:r>
              <a:rPr lang="cs-CZ" sz="2000" b="1">
                <a:latin typeface="+mn-lt"/>
              </a:rPr>
              <a:t>posledního </a:t>
            </a:r>
            <a:r>
              <a:rPr lang="cs-CZ" sz="2000" b="1" smtClean="0">
                <a:latin typeface="+mn-lt"/>
              </a:rPr>
              <a:t>babylónského </a:t>
            </a:r>
            <a:r>
              <a:rPr lang="cs-CZ" sz="2000" b="1">
                <a:latin typeface="+mn-lt"/>
              </a:rPr>
              <a:t>krále Nabonida</a:t>
            </a:r>
            <a:r>
              <a:rPr lang="cs-CZ" sz="2000">
                <a:latin typeface="+mn-lt"/>
              </a:rPr>
              <a:t> (555-539 př.n.l.) vnitřními rozpory. </a:t>
            </a:r>
          </a:p>
          <a:p>
            <a:pPr marL="360000" indent="-360000">
              <a:spcAft>
                <a:spcPts val="600"/>
              </a:spcAft>
              <a:buClr>
                <a:srgbClr val="C00000"/>
              </a:buClr>
              <a:buSzPct val="85000"/>
              <a:buFont typeface="Wingdings" panose="05000000000000000000" pitchFamily="2" charset="2"/>
              <a:buChar char="v"/>
            </a:pPr>
            <a:r>
              <a:rPr lang="cs-CZ" sz="2000">
                <a:latin typeface="+mn-lt"/>
              </a:rPr>
              <a:t>Připojením Babylónie se </a:t>
            </a:r>
            <a:r>
              <a:rPr lang="cs-CZ" sz="2000" b="1">
                <a:latin typeface="+mn-lt"/>
              </a:rPr>
              <a:t>Perská říše </a:t>
            </a:r>
            <a:r>
              <a:rPr lang="cs-CZ" sz="2000">
                <a:latin typeface="+mn-lt"/>
              </a:rPr>
              <a:t>stala největším státním útvarem, jaký byl dosud znám</a:t>
            </a:r>
            <a:r>
              <a:rPr lang="cs-CZ" sz="2000" smtClean="0">
                <a:latin typeface="+mn-lt"/>
              </a:rPr>
              <a:t>.</a:t>
            </a:r>
            <a:endParaRPr lang="cs-CZ" sz="2000">
              <a:latin typeface="+mn-lt"/>
            </a:endParaRPr>
          </a:p>
        </p:txBody>
      </p:sp>
    </p:spTree>
    <p:extLst>
      <p:ext uri="{BB962C8B-B14F-4D97-AF65-F5344CB8AC3E}">
        <p14:creationId xmlns:p14="http://schemas.microsoft.com/office/powerpoint/2010/main" val="94937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692696"/>
            <a:ext cx="8136904" cy="5047536"/>
          </a:xfrm>
          <a:prstGeom prst="rect">
            <a:avLst/>
          </a:prstGeom>
          <a:noFill/>
        </p:spPr>
        <p:txBody>
          <a:bodyPr wrap="square" rtlCol="0">
            <a:spAutoFit/>
          </a:bodyPr>
          <a:lstStyle/>
          <a:p>
            <a:pPr indent="0" eaLnBrk="1" fontAlgn="auto" hangingPunct="1">
              <a:spcAft>
                <a:spcPts val="1200"/>
              </a:spcAft>
              <a:buFont typeface="Wingdings 3"/>
              <a:buNone/>
              <a:defRPr/>
            </a:pPr>
            <a:r>
              <a:rPr lang="cs-CZ" sz="3200" b="1" noProof="1">
                <a:solidFill>
                  <a:srgbClr val="C00000"/>
                </a:solidFill>
                <a:effectLst>
                  <a:outerShdw blurRad="38100" dist="38100" dir="2700000" algn="tl">
                    <a:srgbClr val="000000">
                      <a:alpha val="43137"/>
                    </a:srgbClr>
                  </a:outerShdw>
                </a:effectLst>
                <a:latin typeface="+mn-lt"/>
              </a:rPr>
              <a:t>Ezechielův chrám (</a:t>
            </a:r>
            <a:r>
              <a:rPr lang="cs-CZ" sz="3200" b="1" i="1" noProof="1">
                <a:solidFill>
                  <a:srgbClr val="C00000"/>
                </a:solidFill>
                <a:effectLst>
                  <a:outerShdw blurRad="38100" dist="38100" dir="2700000" algn="tl">
                    <a:srgbClr val="000000">
                      <a:alpha val="43137"/>
                    </a:srgbClr>
                  </a:outerShdw>
                </a:effectLst>
                <a:latin typeface="+mn-lt"/>
              </a:rPr>
              <a:t>Ez</a:t>
            </a:r>
            <a:r>
              <a:rPr lang="cs-CZ" sz="3200" b="1" noProof="1">
                <a:solidFill>
                  <a:srgbClr val="C00000"/>
                </a:solidFill>
                <a:effectLst>
                  <a:outerShdw blurRad="38100" dist="38100" dir="2700000" algn="tl">
                    <a:srgbClr val="000000">
                      <a:alpha val="43137"/>
                    </a:srgbClr>
                  </a:outerShdw>
                </a:effectLst>
                <a:latin typeface="+mn-lt"/>
              </a:rPr>
              <a:t> 40-48)</a:t>
            </a:r>
          </a:p>
          <a:p>
            <a:pPr indent="0" eaLnBrk="1" fontAlgn="auto" hangingPunct="1">
              <a:spcAft>
                <a:spcPts val="600"/>
              </a:spcAft>
              <a:buFont typeface="Wingdings 3"/>
              <a:buNone/>
              <a:defRPr/>
            </a:pPr>
            <a:r>
              <a:rPr lang="cs-CZ" sz="2400" b="1" noProof="1" smtClean="0">
                <a:latin typeface="+mn-lt"/>
              </a:rPr>
              <a:t>Ezechiel </a:t>
            </a:r>
            <a:r>
              <a:rPr lang="cs-CZ" sz="2400" noProof="1">
                <a:latin typeface="+mn-lt"/>
              </a:rPr>
              <a:t>(hebr. </a:t>
            </a:r>
            <a:r>
              <a:rPr lang="cs-CZ" sz="2400" i="1" noProof="1">
                <a:latin typeface="+mn-lt"/>
              </a:rPr>
              <a:t>Jechezkel</a:t>
            </a:r>
            <a:r>
              <a:rPr lang="cs-CZ" sz="2400" noProof="1">
                <a:latin typeface="+mn-lt"/>
              </a:rPr>
              <a:t> – „silný je Bůh“)</a:t>
            </a:r>
          </a:p>
          <a:p>
            <a:pPr marL="360000" indent="-360000" eaLnBrk="1" fontAlgn="auto" hangingPunct="1">
              <a:spcAft>
                <a:spcPts val="600"/>
              </a:spcAft>
              <a:buClr>
                <a:srgbClr val="C00000"/>
              </a:buClr>
              <a:buSzPct val="85000"/>
              <a:buFont typeface="Wingdings" panose="05000000000000000000" pitchFamily="2" charset="2"/>
              <a:buChar char="v"/>
              <a:defRPr/>
            </a:pPr>
            <a:r>
              <a:rPr lang="cs-CZ" sz="2400" noProof="1" smtClean="0">
                <a:latin typeface="+mn-lt"/>
              </a:rPr>
              <a:t>Judský </a:t>
            </a:r>
            <a:r>
              <a:rPr lang="cs-CZ" sz="2400" noProof="1">
                <a:latin typeface="+mn-lt"/>
              </a:rPr>
              <a:t>prorok, odvlečený do exilu již 597 př.n.l.</a:t>
            </a:r>
          </a:p>
          <a:p>
            <a:pPr marL="360000" indent="-360000" eaLnBrk="1" fontAlgn="auto" hangingPunct="1">
              <a:spcAft>
                <a:spcPts val="1200"/>
              </a:spcAft>
              <a:buClr>
                <a:srgbClr val="C00000"/>
              </a:buClr>
              <a:buSzPct val="85000"/>
              <a:buFont typeface="Wingdings" panose="05000000000000000000" pitchFamily="2" charset="2"/>
              <a:buChar char="v"/>
              <a:defRPr/>
            </a:pPr>
            <a:r>
              <a:rPr lang="cs-CZ" sz="2400" noProof="1" smtClean="0">
                <a:latin typeface="+mn-lt"/>
              </a:rPr>
              <a:t>V </a:t>
            </a:r>
            <a:r>
              <a:rPr lang="cs-CZ" sz="2400" noProof="1">
                <a:latin typeface="+mn-lt"/>
              </a:rPr>
              <a:t>Babylónii 592 př.n.l. vystoupil jako prorok a působil zde přes dvacet </a:t>
            </a:r>
            <a:r>
              <a:rPr lang="cs-CZ" sz="2400" noProof="1" smtClean="0">
                <a:latin typeface="+mn-lt"/>
              </a:rPr>
              <a:t>let.</a:t>
            </a:r>
            <a:endParaRPr lang="cs-CZ" sz="2400" noProof="1">
              <a:latin typeface="+mn-lt"/>
            </a:endParaRPr>
          </a:p>
          <a:p>
            <a:pPr indent="0" eaLnBrk="1" fontAlgn="auto" hangingPunct="1">
              <a:spcAft>
                <a:spcPts val="600"/>
              </a:spcAft>
              <a:buFont typeface="Wingdings 3"/>
              <a:buNone/>
              <a:defRPr/>
            </a:pPr>
            <a:r>
              <a:rPr lang="cs-CZ" sz="2400" b="1" noProof="1" smtClean="0">
                <a:latin typeface="+mn-lt"/>
              </a:rPr>
              <a:t>Ezechielova </a:t>
            </a:r>
            <a:r>
              <a:rPr lang="cs-CZ" sz="2400" b="1" noProof="1">
                <a:solidFill>
                  <a:srgbClr val="FF0000"/>
                </a:solidFill>
                <a:latin typeface="+mn-lt"/>
              </a:rPr>
              <a:t>utopická</a:t>
            </a:r>
            <a:r>
              <a:rPr lang="cs-CZ" sz="2400" b="1" noProof="1">
                <a:latin typeface="+mn-lt"/>
              </a:rPr>
              <a:t> chrámová vize</a:t>
            </a:r>
          </a:p>
          <a:p>
            <a:pPr marL="360000" indent="-360000" eaLnBrk="1" fontAlgn="auto" hangingPunct="1">
              <a:spcAft>
                <a:spcPts val="600"/>
              </a:spcAft>
              <a:buClr>
                <a:srgbClr val="C00000"/>
              </a:buClr>
              <a:buSzPct val="85000"/>
              <a:buFont typeface="Wingdings" panose="05000000000000000000" pitchFamily="2" charset="2"/>
              <a:buChar char="v"/>
              <a:defRPr/>
            </a:pPr>
            <a:r>
              <a:rPr lang="cs-CZ" sz="2400" noProof="1" smtClean="0">
                <a:latin typeface="+mn-lt"/>
              </a:rPr>
              <a:t>Architektura </a:t>
            </a:r>
            <a:r>
              <a:rPr lang="cs-CZ" sz="2400" noProof="1">
                <a:latin typeface="+mn-lt"/>
              </a:rPr>
              <a:t>chrámu se odráží v hierarchicky určeném prostorovém rozmístění aktérů kultu:</a:t>
            </a:r>
          </a:p>
          <a:p>
            <a:pPr marL="720000" indent="-360000" eaLnBrk="1" fontAlgn="auto" hangingPunct="1">
              <a:spcAft>
                <a:spcPts val="600"/>
              </a:spcAft>
              <a:buClr>
                <a:srgbClr val="C00000"/>
              </a:buClr>
              <a:buSzPct val="85000"/>
              <a:buFont typeface="Wingdings" panose="05000000000000000000" pitchFamily="2" charset="2"/>
              <a:buChar char="Ø"/>
              <a:defRPr/>
            </a:pPr>
            <a:r>
              <a:rPr lang="cs-CZ" sz="2400" noProof="1">
                <a:latin typeface="+mn-lt"/>
              </a:rPr>
              <a:t>(1) </a:t>
            </a:r>
            <a:r>
              <a:rPr lang="cs-CZ" sz="2400" b="1" noProof="1">
                <a:latin typeface="+mn-lt"/>
              </a:rPr>
              <a:t>sádokovci</a:t>
            </a:r>
            <a:r>
              <a:rPr lang="cs-CZ" sz="2400" noProof="1">
                <a:latin typeface="+mn-lt"/>
              </a:rPr>
              <a:t> (sádokovští kněží</a:t>
            </a:r>
            <a:r>
              <a:rPr lang="cs-CZ" sz="2400" noProof="1" smtClean="0">
                <a:latin typeface="+mn-lt"/>
              </a:rPr>
              <a:t>);</a:t>
            </a:r>
            <a:endParaRPr lang="cs-CZ" sz="2400" noProof="1">
              <a:latin typeface="+mn-lt"/>
            </a:endParaRPr>
          </a:p>
          <a:p>
            <a:pPr marL="720000" indent="-360000" eaLnBrk="1" fontAlgn="auto" hangingPunct="1">
              <a:spcAft>
                <a:spcPts val="600"/>
              </a:spcAft>
              <a:buClr>
                <a:srgbClr val="C00000"/>
              </a:buClr>
              <a:buSzPct val="85000"/>
              <a:buFont typeface="Wingdings" panose="05000000000000000000" pitchFamily="2" charset="2"/>
              <a:buChar char="Ø"/>
              <a:defRPr/>
            </a:pPr>
            <a:r>
              <a:rPr lang="cs-CZ" sz="2400" noProof="1">
                <a:latin typeface="+mn-lt"/>
              </a:rPr>
              <a:t>(2) </a:t>
            </a:r>
            <a:r>
              <a:rPr lang="cs-CZ" sz="2400" b="1" noProof="1">
                <a:latin typeface="+mn-lt"/>
              </a:rPr>
              <a:t>levité</a:t>
            </a:r>
            <a:r>
              <a:rPr lang="cs-CZ" sz="2400" noProof="1">
                <a:latin typeface="+mn-lt"/>
              </a:rPr>
              <a:t> (nižší kněží</a:t>
            </a:r>
            <a:r>
              <a:rPr lang="cs-CZ" sz="2400" noProof="1" smtClean="0">
                <a:latin typeface="+mn-lt"/>
              </a:rPr>
              <a:t>);</a:t>
            </a:r>
            <a:endParaRPr lang="cs-CZ" sz="2400" noProof="1">
              <a:latin typeface="+mn-lt"/>
            </a:endParaRPr>
          </a:p>
          <a:p>
            <a:pPr marL="720000" indent="-360000" eaLnBrk="1" fontAlgn="auto" hangingPunct="1">
              <a:spcAft>
                <a:spcPts val="600"/>
              </a:spcAft>
              <a:buClr>
                <a:srgbClr val="C00000"/>
              </a:buClr>
              <a:buSzPct val="85000"/>
              <a:buFont typeface="Wingdings" panose="05000000000000000000" pitchFamily="2" charset="2"/>
              <a:buChar char="Ø"/>
              <a:defRPr/>
            </a:pPr>
            <a:r>
              <a:rPr lang="cs-CZ" sz="2400" noProof="1">
                <a:latin typeface="+mn-lt"/>
              </a:rPr>
              <a:t>(3) </a:t>
            </a:r>
            <a:r>
              <a:rPr lang="cs-CZ" sz="2400" b="1" noProof="1">
                <a:latin typeface="+mn-lt"/>
              </a:rPr>
              <a:t>lid </a:t>
            </a:r>
            <a:r>
              <a:rPr lang="cs-CZ" sz="2400" b="1" noProof="1" smtClean="0">
                <a:latin typeface="+mn-lt"/>
              </a:rPr>
              <a:t>Izraele;</a:t>
            </a:r>
            <a:endParaRPr lang="cs-CZ" sz="2400" b="1" noProof="1">
              <a:latin typeface="+mn-lt"/>
            </a:endParaRPr>
          </a:p>
        </p:txBody>
      </p:sp>
    </p:spTree>
    <p:extLst>
      <p:ext uri="{BB962C8B-B14F-4D97-AF65-F5344CB8AC3E}">
        <p14:creationId xmlns:p14="http://schemas.microsoft.com/office/powerpoint/2010/main" val="202078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33375"/>
            <a:ext cx="5313362" cy="51593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283968" y="5733256"/>
            <a:ext cx="4207626" cy="846386"/>
          </a:xfrm>
          <a:prstGeom prst="rect">
            <a:avLst/>
          </a:prstGeom>
          <a:noFill/>
        </p:spPr>
        <p:txBody>
          <a:bodyPr wrap="none" rtlCol="0">
            <a:spAutoFit/>
          </a:bodyPr>
          <a:lstStyle/>
          <a:p>
            <a:pPr algn="r">
              <a:spcAft>
                <a:spcPts val="600"/>
              </a:spcAft>
            </a:pPr>
            <a:r>
              <a:rPr lang="cs-CZ" sz="2400" b="1" smtClean="0">
                <a:solidFill>
                  <a:srgbClr val="C00000"/>
                </a:solidFill>
                <a:latin typeface="+mn-lt"/>
              </a:rPr>
              <a:t>Ezechielův chrám (</a:t>
            </a:r>
            <a:r>
              <a:rPr lang="cs-CZ" sz="2400" b="1" i="1" smtClean="0">
                <a:solidFill>
                  <a:srgbClr val="C00000"/>
                </a:solidFill>
                <a:latin typeface="+mn-lt"/>
              </a:rPr>
              <a:t>Ez</a:t>
            </a:r>
            <a:r>
              <a:rPr lang="cs-CZ" sz="2400" b="1" smtClean="0">
                <a:solidFill>
                  <a:srgbClr val="C00000"/>
                </a:solidFill>
                <a:latin typeface="+mn-lt"/>
              </a:rPr>
              <a:t> 40-48)</a:t>
            </a:r>
          </a:p>
          <a:p>
            <a:pPr algn="r"/>
            <a:r>
              <a:rPr lang="cs-CZ" sz="2000" smtClean="0">
                <a:latin typeface="+mn-lt"/>
              </a:rPr>
              <a:t>Celkový půdorys.</a:t>
            </a:r>
            <a:endParaRPr lang="cs-CZ" sz="2000">
              <a:latin typeface="+mn-lt"/>
            </a:endParaRPr>
          </a:p>
        </p:txBody>
      </p:sp>
      <p:sp>
        <p:nvSpPr>
          <p:cNvPr id="4" name="TextovéPole 3"/>
          <p:cNvSpPr txBox="1"/>
          <p:nvPr/>
        </p:nvSpPr>
        <p:spPr>
          <a:xfrm>
            <a:off x="7296049" y="333375"/>
            <a:ext cx="369332" cy="1744387"/>
          </a:xfrm>
          <a:prstGeom prst="rect">
            <a:avLst/>
          </a:prstGeom>
          <a:noFill/>
        </p:spPr>
        <p:txBody>
          <a:bodyPr vert="vert270" wrap="none" rtlCol="0">
            <a:spAutoFit/>
          </a:bodyPr>
          <a:lstStyle/>
          <a:p>
            <a:pPr algn="r"/>
            <a:r>
              <a:rPr lang="cs-CZ" sz="1200" smtClean="0">
                <a:latin typeface="+mn-lt"/>
              </a:rPr>
              <a:t>Zdroj: Maier </a:t>
            </a:r>
            <a:r>
              <a:rPr lang="cs-CZ" sz="1200" baseline="30000" smtClean="0">
                <a:latin typeface="+mn-lt"/>
              </a:rPr>
              <a:t>3</a:t>
            </a:r>
            <a:r>
              <a:rPr lang="cs-CZ" sz="1200" smtClean="0">
                <a:latin typeface="+mn-lt"/>
              </a:rPr>
              <a:t>1997, s. LII.</a:t>
            </a:r>
            <a:endParaRPr lang="cs-CZ" sz="1200">
              <a:latin typeface="+mn-lt"/>
            </a:endParaRPr>
          </a:p>
        </p:txBody>
      </p:sp>
    </p:spTree>
    <p:extLst>
      <p:ext uri="{BB962C8B-B14F-4D97-AF65-F5344CB8AC3E}">
        <p14:creationId xmlns:p14="http://schemas.microsoft.com/office/powerpoint/2010/main" val="393058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48680"/>
            <a:ext cx="8559800" cy="45354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4603750" y="5445224"/>
            <a:ext cx="4207626" cy="846386"/>
          </a:xfrm>
          <a:prstGeom prst="rect">
            <a:avLst/>
          </a:prstGeom>
          <a:noFill/>
        </p:spPr>
        <p:txBody>
          <a:bodyPr wrap="none" rtlCol="0">
            <a:spAutoFit/>
          </a:bodyPr>
          <a:lstStyle/>
          <a:p>
            <a:pPr algn="r">
              <a:spcAft>
                <a:spcPts val="600"/>
              </a:spcAft>
            </a:pPr>
            <a:r>
              <a:rPr lang="cs-CZ" sz="2400" b="1">
                <a:solidFill>
                  <a:srgbClr val="C00000"/>
                </a:solidFill>
                <a:latin typeface="+mn-lt"/>
              </a:rPr>
              <a:t>Ezechielův chrám (</a:t>
            </a:r>
            <a:r>
              <a:rPr lang="cs-CZ" sz="2400" b="1" i="1">
                <a:solidFill>
                  <a:srgbClr val="C00000"/>
                </a:solidFill>
                <a:latin typeface="+mn-lt"/>
              </a:rPr>
              <a:t>Ez</a:t>
            </a:r>
            <a:r>
              <a:rPr lang="cs-CZ" sz="2400" b="1">
                <a:solidFill>
                  <a:srgbClr val="C00000"/>
                </a:solidFill>
                <a:latin typeface="+mn-lt"/>
              </a:rPr>
              <a:t> 40-48)</a:t>
            </a:r>
          </a:p>
          <a:p>
            <a:pPr algn="r"/>
            <a:r>
              <a:rPr lang="cs-CZ" sz="2000" smtClean="0">
                <a:latin typeface="+mn-lt"/>
              </a:rPr>
              <a:t>Ideální rekonstrukce.</a:t>
            </a:r>
            <a:endParaRPr lang="cs-CZ" sz="2000">
              <a:latin typeface="+mn-lt"/>
            </a:endParaRPr>
          </a:p>
        </p:txBody>
      </p:sp>
      <p:sp>
        <p:nvSpPr>
          <p:cNvPr id="8" name="TextovéPole 7"/>
          <p:cNvSpPr txBox="1"/>
          <p:nvPr/>
        </p:nvSpPr>
        <p:spPr>
          <a:xfrm>
            <a:off x="6547369" y="260648"/>
            <a:ext cx="2336281" cy="276999"/>
          </a:xfrm>
          <a:prstGeom prst="rect">
            <a:avLst/>
          </a:prstGeom>
          <a:noFill/>
        </p:spPr>
        <p:txBody>
          <a:bodyPr wrap="none" rtlCol="0">
            <a:spAutoFit/>
          </a:bodyPr>
          <a:lstStyle/>
          <a:p>
            <a:pPr algn="r"/>
            <a:r>
              <a:rPr lang="cs-CZ" sz="1200" smtClean="0">
                <a:latin typeface="+mn-lt"/>
              </a:rPr>
              <a:t>Zdroj: Sládek 2008, s. 119, obr. 2.</a:t>
            </a:r>
            <a:endParaRPr lang="cs-CZ" sz="1200">
              <a:latin typeface="+mn-lt"/>
            </a:endParaRPr>
          </a:p>
        </p:txBody>
      </p:sp>
    </p:spTree>
    <p:extLst>
      <p:ext uri="{BB962C8B-B14F-4D97-AF65-F5344CB8AC3E}">
        <p14:creationId xmlns:p14="http://schemas.microsoft.com/office/powerpoint/2010/main" val="325845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333375"/>
            <a:ext cx="5091113" cy="49371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635896" y="5445224"/>
            <a:ext cx="4207626" cy="846386"/>
          </a:xfrm>
          <a:prstGeom prst="rect">
            <a:avLst/>
          </a:prstGeom>
          <a:noFill/>
        </p:spPr>
        <p:txBody>
          <a:bodyPr wrap="none" rtlCol="0">
            <a:spAutoFit/>
          </a:bodyPr>
          <a:lstStyle/>
          <a:p>
            <a:pPr algn="r">
              <a:spcAft>
                <a:spcPts val="600"/>
              </a:spcAft>
            </a:pPr>
            <a:r>
              <a:rPr lang="cs-CZ" sz="2400" b="1">
                <a:solidFill>
                  <a:srgbClr val="C00000"/>
                </a:solidFill>
                <a:latin typeface="+mn-lt"/>
              </a:rPr>
              <a:t>Ezechielův chrám (</a:t>
            </a:r>
            <a:r>
              <a:rPr lang="cs-CZ" sz="2400" b="1" i="1">
                <a:solidFill>
                  <a:srgbClr val="C00000"/>
                </a:solidFill>
                <a:latin typeface="+mn-lt"/>
              </a:rPr>
              <a:t>Ez</a:t>
            </a:r>
            <a:r>
              <a:rPr lang="cs-CZ" sz="2400" b="1">
                <a:solidFill>
                  <a:srgbClr val="C00000"/>
                </a:solidFill>
                <a:latin typeface="+mn-lt"/>
              </a:rPr>
              <a:t> 40-48)</a:t>
            </a:r>
          </a:p>
          <a:p>
            <a:pPr algn="r"/>
            <a:r>
              <a:rPr lang="cs-CZ" sz="2000" smtClean="0">
                <a:latin typeface="+mn-lt"/>
              </a:rPr>
              <a:t>Hierachie posvátného.</a:t>
            </a:r>
            <a:endParaRPr lang="cs-CZ" sz="2000">
              <a:latin typeface="+mn-lt"/>
            </a:endParaRPr>
          </a:p>
        </p:txBody>
      </p:sp>
      <p:sp>
        <p:nvSpPr>
          <p:cNvPr id="4" name="TextovéPole 3"/>
          <p:cNvSpPr txBox="1"/>
          <p:nvPr/>
        </p:nvSpPr>
        <p:spPr>
          <a:xfrm>
            <a:off x="7333621" y="333375"/>
            <a:ext cx="369332" cy="2109295"/>
          </a:xfrm>
          <a:prstGeom prst="rect">
            <a:avLst/>
          </a:prstGeom>
          <a:noFill/>
        </p:spPr>
        <p:txBody>
          <a:bodyPr vert="vert270" wrap="none" rtlCol="0">
            <a:spAutoFit/>
          </a:bodyPr>
          <a:lstStyle/>
          <a:p>
            <a:pPr algn="r"/>
            <a:r>
              <a:rPr lang="cs-CZ" sz="1200" smtClean="0">
                <a:latin typeface="+mn-lt"/>
              </a:rPr>
              <a:t>Zdroj: Smith 1987, s. 58, obr. 1.</a:t>
            </a:r>
            <a:endParaRPr lang="cs-CZ" sz="1200">
              <a:latin typeface="+mn-lt"/>
            </a:endParaRPr>
          </a:p>
        </p:txBody>
      </p:sp>
    </p:spTree>
    <p:extLst>
      <p:ext uri="{BB962C8B-B14F-4D97-AF65-F5344CB8AC3E}">
        <p14:creationId xmlns:p14="http://schemas.microsoft.com/office/powerpoint/2010/main" val="212960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14313"/>
            <a:ext cx="5330825" cy="51403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803830" y="5589240"/>
            <a:ext cx="4207626" cy="846386"/>
          </a:xfrm>
          <a:prstGeom prst="rect">
            <a:avLst/>
          </a:prstGeom>
          <a:noFill/>
        </p:spPr>
        <p:txBody>
          <a:bodyPr wrap="none" rtlCol="0">
            <a:spAutoFit/>
          </a:bodyPr>
          <a:lstStyle/>
          <a:p>
            <a:pPr algn="r">
              <a:spcAft>
                <a:spcPts val="600"/>
              </a:spcAft>
            </a:pPr>
            <a:r>
              <a:rPr lang="cs-CZ" sz="2400" b="1">
                <a:solidFill>
                  <a:srgbClr val="C00000"/>
                </a:solidFill>
                <a:latin typeface="+mn-lt"/>
              </a:rPr>
              <a:t>Ezechielův chrám (</a:t>
            </a:r>
            <a:r>
              <a:rPr lang="cs-CZ" sz="2400" b="1" i="1">
                <a:solidFill>
                  <a:srgbClr val="C00000"/>
                </a:solidFill>
                <a:latin typeface="+mn-lt"/>
              </a:rPr>
              <a:t>Ez</a:t>
            </a:r>
            <a:r>
              <a:rPr lang="cs-CZ" sz="2400" b="1">
                <a:solidFill>
                  <a:srgbClr val="C00000"/>
                </a:solidFill>
                <a:latin typeface="+mn-lt"/>
              </a:rPr>
              <a:t> 40-48)</a:t>
            </a:r>
          </a:p>
          <a:p>
            <a:pPr algn="r"/>
            <a:r>
              <a:rPr lang="cs-CZ" sz="2000" smtClean="0">
                <a:latin typeface="+mn-lt"/>
              </a:rPr>
              <a:t>Rituální pohyb knížete a lidu.</a:t>
            </a:r>
            <a:endParaRPr lang="cs-CZ" sz="2000">
              <a:latin typeface="+mn-lt"/>
            </a:endParaRPr>
          </a:p>
        </p:txBody>
      </p:sp>
      <p:sp>
        <p:nvSpPr>
          <p:cNvPr id="4" name="TextovéPole 3"/>
          <p:cNvSpPr txBox="1"/>
          <p:nvPr/>
        </p:nvSpPr>
        <p:spPr>
          <a:xfrm>
            <a:off x="7310438" y="214313"/>
            <a:ext cx="369332" cy="2109295"/>
          </a:xfrm>
          <a:prstGeom prst="rect">
            <a:avLst/>
          </a:prstGeom>
          <a:noFill/>
        </p:spPr>
        <p:txBody>
          <a:bodyPr vert="vert270" wrap="none" rtlCol="0">
            <a:spAutoFit/>
          </a:bodyPr>
          <a:lstStyle/>
          <a:p>
            <a:pPr algn="r"/>
            <a:r>
              <a:rPr lang="cs-CZ" sz="1200">
                <a:latin typeface="+mn-lt"/>
              </a:rPr>
              <a:t>Zdroj: Smith 1987, s. </a:t>
            </a:r>
            <a:r>
              <a:rPr lang="cs-CZ" sz="1200" smtClean="0">
                <a:latin typeface="+mn-lt"/>
              </a:rPr>
              <a:t>71, </a:t>
            </a:r>
            <a:r>
              <a:rPr lang="cs-CZ" sz="1200">
                <a:latin typeface="+mn-lt"/>
              </a:rPr>
              <a:t>obr. </a:t>
            </a:r>
            <a:r>
              <a:rPr lang="cs-CZ" sz="1200" smtClean="0">
                <a:latin typeface="+mn-lt"/>
              </a:rPr>
              <a:t>6.</a:t>
            </a:r>
            <a:endParaRPr lang="cs-CZ" sz="1200">
              <a:latin typeface="+mn-lt"/>
            </a:endParaRPr>
          </a:p>
        </p:txBody>
      </p:sp>
    </p:spTree>
    <p:extLst>
      <p:ext uri="{BB962C8B-B14F-4D97-AF65-F5344CB8AC3E}">
        <p14:creationId xmlns:p14="http://schemas.microsoft.com/office/powerpoint/2010/main" val="3036446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1077913"/>
            <a:ext cx="4292600" cy="33893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619125"/>
            <a:ext cx="4294187" cy="43068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807828" y="5384210"/>
            <a:ext cx="4207626" cy="846386"/>
          </a:xfrm>
          <a:prstGeom prst="rect">
            <a:avLst/>
          </a:prstGeom>
          <a:noFill/>
        </p:spPr>
        <p:txBody>
          <a:bodyPr wrap="none" rtlCol="0">
            <a:spAutoFit/>
          </a:bodyPr>
          <a:lstStyle/>
          <a:p>
            <a:pPr algn="r">
              <a:spcAft>
                <a:spcPts val="600"/>
              </a:spcAft>
            </a:pPr>
            <a:r>
              <a:rPr lang="cs-CZ" sz="2400" b="1">
                <a:solidFill>
                  <a:srgbClr val="C00000"/>
                </a:solidFill>
                <a:latin typeface="+mn-lt"/>
              </a:rPr>
              <a:t>Ezechielův chrám (</a:t>
            </a:r>
            <a:r>
              <a:rPr lang="cs-CZ" sz="2400" b="1" i="1">
                <a:solidFill>
                  <a:srgbClr val="C00000"/>
                </a:solidFill>
                <a:latin typeface="+mn-lt"/>
              </a:rPr>
              <a:t>Ez</a:t>
            </a:r>
            <a:r>
              <a:rPr lang="cs-CZ" sz="2400" b="1">
                <a:solidFill>
                  <a:srgbClr val="C00000"/>
                </a:solidFill>
                <a:latin typeface="+mn-lt"/>
              </a:rPr>
              <a:t> 40-48)</a:t>
            </a:r>
          </a:p>
          <a:p>
            <a:pPr algn="r"/>
            <a:r>
              <a:rPr lang="cs-CZ" sz="2000" smtClean="0">
                <a:latin typeface="+mn-lt"/>
              </a:rPr>
              <a:t>Rozdělení země.</a:t>
            </a:r>
            <a:endParaRPr lang="cs-CZ" sz="2000">
              <a:latin typeface="+mn-lt"/>
            </a:endParaRPr>
          </a:p>
        </p:txBody>
      </p:sp>
      <p:sp>
        <p:nvSpPr>
          <p:cNvPr id="5" name="TextovéPole 4"/>
          <p:cNvSpPr txBox="1"/>
          <p:nvPr/>
        </p:nvSpPr>
        <p:spPr>
          <a:xfrm>
            <a:off x="2133026" y="757624"/>
            <a:ext cx="2337884" cy="276999"/>
          </a:xfrm>
          <a:prstGeom prst="rect">
            <a:avLst/>
          </a:prstGeom>
          <a:noFill/>
        </p:spPr>
        <p:txBody>
          <a:bodyPr wrap="none" rtlCol="0">
            <a:spAutoFit/>
          </a:bodyPr>
          <a:lstStyle/>
          <a:p>
            <a:r>
              <a:rPr lang="cs-CZ" sz="1200">
                <a:latin typeface="+mn-lt"/>
              </a:rPr>
              <a:t>Zdroj: Smith 1987, s. </a:t>
            </a:r>
            <a:r>
              <a:rPr lang="cs-CZ" sz="1200" smtClean="0">
                <a:latin typeface="+mn-lt"/>
              </a:rPr>
              <a:t>67, </a:t>
            </a:r>
            <a:r>
              <a:rPr lang="cs-CZ" sz="1200">
                <a:latin typeface="+mn-lt"/>
              </a:rPr>
              <a:t>obr. </a:t>
            </a:r>
            <a:r>
              <a:rPr lang="cs-CZ" sz="1200" smtClean="0">
                <a:latin typeface="+mn-lt"/>
              </a:rPr>
              <a:t>4-5.</a:t>
            </a:r>
            <a:endParaRPr lang="cs-CZ" sz="1200">
              <a:latin typeface="+mn-lt"/>
            </a:endParaRPr>
          </a:p>
        </p:txBody>
      </p:sp>
    </p:spTree>
    <p:extLst>
      <p:ext uri="{BB962C8B-B14F-4D97-AF65-F5344CB8AC3E}">
        <p14:creationId xmlns:p14="http://schemas.microsoft.com/office/powerpoint/2010/main" val="2071776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51520" y="260648"/>
            <a:ext cx="4608512" cy="5616922"/>
          </a:xfrm>
          <a:prstGeom prst="rect">
            <a:avLst/>
          </a:prstGeom>
          <a:noFill/>
        </p:spPr>
        <p:txBody>
          <a:bodyPr wrap="square" rtlCol="0">
            <a:spAutoFit/>
          </a:bodyPr>
          <a:lstStyle/>
          <a:p>
            <a:pPr>
              <a:spcAft>
                <a:spcPts val="1200"/>
              </a:spcAft>
            </a:pPr>
            <a:r>
              <a:rPr lang="cs-CZ" sz="2400" b="1">
                <a:solidFill>
                  <a:srgbClr val="C00000"/>
                </a:solidFill>
                <a:latin typeface="+mn-lt"/>
              </a:rPr>
              <a:t>Perské období (539-332 př.n.l.)</a:t>
            </a:r>
          </a:p>
          <a:p>
            <a:pPr marL="360000" indent="-360000">
              <a:spcAft>
                <a:spcPts val="600"/>
              </a:spcAft>
              <a:buClr>
                <a:srgbClr val="C00000"/>
              </a:buClr>
              <a:buSzPct val="85000"/>
              <a:buFont typeface="Wingdings" panose="05000000000000000000" pitchFamily="2" charset="2"/>
              <a:buChar char="v"/>
            </a:pPr>
            <a:r>
              <a:rPr lang="cs-CZ" altLang="cs-CZ" sz="2000">
                <a:latin typeface="+mn-lt"/>
              </a:rPr>
              <a:t>Judsko začleněno do Perské říše jako provincie </a:t>
            </a:r>
            <a:r>
              <a:rPr lang="cs-CZ" altLang="cs-CZ" sz="2000" b="1">
                <a:latin typeface="+mn-lt"/>
              </a:rPr>
              <a:t>Jehud</a:t>
            </a:r>
            <a:r>
              <a:rPr lang="cs-CZ" altLang="cs-CZ" sz="2000">
                <a:latin typeface="+mn-lt"/>
              </a:rPr>
              <a:t>.</a:t>
            </a:r>
          </a:p>
          <a:p>
            <a:pPr marL="360000" indent="-360000">
              <a:spcAft>
                <a:spcPts val="600"/>
              </a:spcAft>
              <a:buClr>
                <a:srgbClr val="C00000"/>
              </a:buClr>
              <a:buSzPct val="85000"/>
              <a:buFont typeface="Wingdings" panose="05000000000000000000" pitchFamily="2" charset="2"/>
              <a:buChar char="v"/>
            </a:pPr>
            <a:r>
              <a:rPr lang="cs-CZ" altLang="cs-CZ" sz="2000">
                <a:latin typeface="+mn-lt"/>
              </a:rPr>
              <a:t>Jehud spravován </a:t>
            </a:r>
            <a:r>
              <a:rPr lang="cs-CZ" altLang="cs-CZ" sz="2000" b="1">
                <a:latin typeface="+mn-lt"/>
              </a:rPr>
              <a:t>perskými úředníky judského původu</a:t>
            </a:r>
            <a:r>
              <a:rPr lang="cs-CZ" altLang="cs-CZ" sz="2000">
                <a:latin typeface="+mn-lt"/>
              </a:rPr>
              <a:t> (Ezdráš, Nehemjáš).</a:t>
            </a:r>
          </a:p>
          <a:p>
            <a:pPr marL="360000" indent="-360000">
              <a:spcAft>
                <a:spcPts val="600"/>
              </a:spcAft>
              <a:buClr>
                <a:srgbClr val="C00000"/>
              </a:buClr>
              <a:buSzPct val="85000"/>
              <a:buFont typeface="Wingdings" panose="05000000000000000000" pitchFamily="2" charset="2"/>
              <a:buChar char="v"/>
            </a:pPr>
            <a:r>
              <a:rPr lang="cs-CZ" altLang="cs-CZ" sz="2000">
                <a:latin typeface="+mn-lt"/>
              </a:rPr>
              <a:t>Střet </a:t>
            </a:r>
            <a:r>
              <a:rPr lang="cs-CZ" altLang="cs-CZ" sz="2000" b="1">
                <a:latin typeface="+mn-lt"/>
              </a:rPr>
              <a:t>tradičního judského náboženství </a:t>
            </a:r>
            <a:r>
              <a:rPr lang="cs-CZ" altLang="cs-CZ" sz="2000">
                <a:latin typeface="+mn-lt"/>
              </a:rPr>
              <a:t>s </a:t>
            </a:r>
            <a:r>
              <a:rPr lang="cs-CZ" altLang="cs-CZ" sz="2000" b="1">
                <a:latin typeface="+mn-lt"/>
              </a:rPr>
              <a:t>transformovaným náboženstvím </a:t>
            </a:r>
            <a:r>
              <a:rPr lang="cs-CZ" altLang="cs-CZ" sz="2000" b="1" smtClean="0">
                <a:latin typeface="+mn-lt"/>
              </a:rPr>
              <a:t>navrátilců</a:t>
            </a:r>
            <a:r>
              <a:rPr lang="cs-CZ" altLang="cs-CZ" sz="2000" smtClean="0">
                <a:latin typeface="+mn-lt"/>
              </a:rPr>
              <a:t>.</a:t>
            </a:r>
            <a:endParaRPr lang="cs-CZ" altLang="cs-CZ" sz="2000">
              <a:latin typeface="+mn-lt"/>
            </a:endParaRPr>
          </a:p>
          <a:p>
            <a:pPr marL="360000" indent="-360000">
              <a:spcAft>
                <a:spcPts val="600"/>
              </a:spcAft>
              <a:buClr>
                <a:srgbClr val="C00000"/>
              </a:buClr>
              <a:buSzPct val="85000"/>
              <a:buFont typeface="Wingdings" panose="05000000000000000000" pitchFamily="2" charset="2"/>
              <a:buChar char="v"/>
            </a:pPr>
            <a:r>
              <a:rPr lang="cs-CZ" altLang="cs-CZ" sz="2000" b="1">
                <a:latin typeface="+mn-lt"/>
              </a:rPr>
              <a:t>Teokracie </a:t>
            </a:r>
            <a:r>
              <a:rPr lang="cs-CZ" altLang="cs-CZ" sz="2000">
                <a:latin typeface="+mn-lt"/>
              </a:rPr>
              <a:t>jako důsledek selhání judské monarchie, vývoj </a:t>
            </a:r>
            <a:r>
              <a:rPr lang="cs-CZ" altLang="cs-CZ" sz="2000" smtClean="0">
                <a:latin typeface="+mn-lt"/>
              </a:rPr>
              <a:t>k</a:t>
            </a:r>
            <a:r>
              <a:rPr lang="cs-CZ" sz="2000">
                <a:latin typeface="+mn-lt"/>
              </a:rPr>
              <a:t> </a:t>
            </a:r>
            <a:r>
              <a:rPr lang="cs-CZ" altLang="cs-CZ" sz="2000" b="1" smtClean="0">
                <a:latin typeface="+mn-lt"/>
              </a:rPr>
              <a:t>mesianismu</a:t>
            </a:r>
            <a:r>
              <a:rPr lang="cs-CZ" altLang="cs-CZ" sz="2000">
                <a:latin typeface="+mn-lt"/>
              </a:rPr>
              <a:t>.</a:t>
            </a:r>
          </a:p>
          <a:p>
            <a:pPr marL="360000" indent="-360000">
              <a:spcAft>
                <a:spcPts val="600"/>
              </a:spcAft>
              <a:buClr>
                <a:srgbClr val="C00000"/>
              </a:buClr>
              <a:buSzPct val="85000"/>
              <a:buFont typeface="Wingdings" panose="05000000000000000000" pitchFamily="2" charset="2"/>
              <a:buChar char="v"/>
            </a:pPr>
            <a:r>
              <a:rPr lang="cs-CZ" altLang="cs-CZ" sz="2000">
                <a:latin typeface="+mn-lt"/>
              </a:rPr>
              <a:t>Obnovení </a:t>
            </a:r>
            <a:r>
              <a:rPr lang="cs-CZ" altLang="cs-CZ" sz="2000" b="1" smtClean="0">
                <a:solidFill>
                  <a:srgbClr val="FF0000"/>
                </a:solidFill>
                <a:latin typeface="+mn-lt"/>
              </a:rPr>
              <a:t>lokativního</a:t>
            </a:r>
            <a:r>
              <a:rPr lang="cs-CZ" altLang="cs-CZ" sz="2000" smtClean="0">
                <a:solidFill>
                  <a:srgbClr val="FF0000"/>
                </a:solidFill>
                <a:latin typeface="+mn-lt"/>
              </a:rPr>
              <a:t> </a:t>
            </a:r>
            <a:r>
              <a:rPr lang="cs-CZ" altLang="cs-CZ" sz="2000" b="1" smtClean="0">
                <a:latin typeface="+mn-lt"/>
              </a:rPr>
              <a:t>Jeruzalémského </a:t>
            </a:r>
            <a:r>
              <a:rPr lang="cs-CZ" altLang="cs-CZ" sz="2000" b="1">
                <a:latin typeface="+mn-lt"/>
              </a:rPr>
              <a:t>chrámu</a:t>
            </a:r>
            <a:r>
              <a:rPr lang="cs-CZ" altLang="cs-CZ" sz="2000">
                <a:latin typeface="+mn-lt"/>
              </a:rPr>
              <a:t> (Zerubábelův chrám, 520-515 př.n.l.)</a:t>
            </a:r>
          </a:p>
          <a:p>
            <a:pPr marL="360000" indent="-360000">
              <a:spcAft>
                <a:spcPts val="600"/>
              </a:spcAft>
              <a:buClr>
                <a:srgbClr val="C00000"/>
              </a:buClr>
              <a:buSzPct val="85000"/>
              <a:buFont typeface="Wingdings" panose="05000000000000000000" pitchFamily="2" charset="2"/>
              <a:buChar char="v"/>
            </a:pPr>
            <a:r>
              <a:rPr lang="cs-CZ" altLang="cs-CZ" sz="2000" b="1">
                <a:latin typeface="+mn-lt"/>
              </a:rPr>
              <a:t>Samařané vyloučeni </a:t>
            </a:r>
            <a:r>
              <a:rPr lang="cs-CZ" altLang="cs-CZ" sz="2000">
                <a:latin typeface="+mn-lt"/>
              </a:rPr>
              <a:t>z lidu Izraele.</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1808" y="1052736"/>
            <a:ext cx="3870672" cy="4418811"/>
          </a:xfrm>
          <a:prstGeom prst="rect">
            <a:avLst/>
          </a:prstGeom>
          <a:ln w="19050">
            <a:solidFill>
              <a:schemeClr val="tx1"/>
            </a:solidFill>
          </a:ln>
        </p:spPr>
      </p:pic>
      <p:sp>
        <p:nvSpPr>
          <p:cNvPr id="4" name="TextovéPole 3"/>
          <p:cNvSpPr txBox="1"/>
          <p:nvPr/>
        </p:nvSpPr>
        <p:spPr>
          <a:xfrm>
            <a:off x="5021808" y="5629890"/>
            <a:ext cx="3870672" cy="369332"/>
          </a:xfrm>
          <a:prstGeom prst="rect">
            <a:avLst/>
          </a:prstGeom>
          <a:noFill/>
        </p:spPr>
        <p:txBody>
          <a:bodyPr wrap="square" rtlCol="0">
            <a:spAutoFit/>
          </a:bodyPr>
          <a:lstStyle/>
          <a:p>
            <a:r>
              <a:rPr lang="cs-CZ">
                <a:latin typeface="+mn-lt"/>
              </a:rPr>
              <a:t>Perské provincie Jehud a Samaří</a:t>
            </a:r>
            <a:r>
              <a:rPr lang="cs-CZ" smtClean="0">
                <a:latin typeface="+mn-lt"/>
              </a:rPr>
              <a:t>.</a:t>
            </a:r>
            <a:endParaRPr lang="cs-CZ">
              <a:latin typeface="+mn-lt"/>
            </a:endParaRPr>
          </a:p>
        </p:txBody>
      </p:sp>
      <p:sp>
        <p:nvSpPr>
          <p:cNvPr id="5" name="TextovéPole 4"/>
          <p:cNvSpPr txBox="1"/>
          <p:nvPr/>
        </p:nvSpPr>
        <p:spPr>
          <a:xfrm>
            <a:off x="5873512" y="770133"/>
            <a:ext cx="3018968" cy="276999"/>
          </a:xfrm>
          <a:prstGeom prst="rect">
            <a:avLst/>
          </a:prstGeom>
          <a:noFill/>
        </p:spPr>
        <p:txBody>
          <a:bodyPr wrap="none" rtlCol="0">
            <a:spAutoFit/>
          </a:bodyPr>
          <a:lstStyle/>
          <a:p>
            <a:pPr algn="r"/>
            <a:r>
              <a:rPr lang="cs-CZ" sz="1200">
                <a:latin typeface="+mn-lt"/>
              </a:rPr>
              <a:t>Zdroj: Finkelstein – Silberman 2010, s. 184</a:t>
            </a:r>
            <a:r>
              <a:rPr lang="cs-CZ" sz="1200" smtClean="0">
                <a:latin typeface="+mn-lt"/>
              </a:rPr>
              <a:t>.</a:t>
            </a:r>
            <a:endParaRPr lang="cs-CZ" sz="1200">
              <a:latin typeface="+mn-lt"/>
            </a:endParaRPr>
          </a:p>
        </p:txBody>
      </p:sp>
    </p:spTree>
    <p:extLst>
      <p:ext uri="{BB962C8B-B14F-4D97-AF65-F5344CB8AC3E}">
        <p14:creationId xmlns:p14="http://schemas.microsoft.com/office/powerpoint/2010/main" val="372329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20-Judaismus-Barnavi"/>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094" y="404664"/>
            <a:ext cx="6697811" cy="524778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769703" y="5877272"/>
            <a:ext cx="4151201" cy="461665"/>
          </a:xfrm>
          <a:prstGeom prst="rect">
            <a:avLst/>
          </a:prstGeom>
          <a:noFill/>
        </p:spPr>
        <p:txBody>
          <a:bodyPr wrap="none" rtlCol="0">
            <a:spAutoFit/>
          </a:bodyPr>
          <a:lstStyle/>
          <a:p>
            <a:r>
              <a:rPr lang="cs-CZ" sz="2400" b="1" smtClean="0">
                <a:solidFill>
                  <a:srgbClr val="C00000"/>
                </a:solidFill>
                <a:latin typeface="+mn-lt"/>
              </a:rPr>
              <a:t>Perská říše (550-330 př.n.l.)</a:t>
            </a:r>
            <a:endParaRPr lang="cs-CZ" sz="2400" b="1">
              <a:solidFill>
                <a:srgbClr val="C00000"/>
              </a:solidFill>
              <a:latin typeface="+mn-lt"/>
            </a:endParaRPr>
          </a:p>
        </p:txBody>
      </p:sp>
      <p:sp>
        <p:nvSpPr>
          <p:cNvPr id="3" name="TextovéPole 2"/>
          <p:cNvSpPr txBox="1"/>
          <p:nvPr/>
        </p:nvSpPr>
        <p:spPr>
          <a:xfrm>
            <a:off x="7920905" y="404664"/>
            <a:ext cx="369332" cy="1805494"/>
          </a:xfrm>
          <a:prstGeom prst="rect">
            <a:avLst/>
          </a:prstGeom>
          <a:noFill/>
        </p:spPr>
        <p:txBody>
          <a:bodyPr vert="vert270" wrap="none" rtlCol="0">
            <a:spAutoFit/>
          </a:bodyPr>
          <a:lstStyle/>
          <a:p>
            <a:pPr algn="r"/>
            <a:r>
              <a:rPr lang="cs-CZ" sz="1200">
                <a:latin typeface="+mn-lt"/>
              </a:rPr>
              <a:t>Zdroj: Barnavi 1995, s. </a:t>
            </a:r>
            <a:r>
              <a:rPr lang="cs-CZ" sz="1200" smtClean="0">
                <a:latin typeface="+mn-lt"/>
              </a:rPr>
              <a:t>29.</a:t>
            </a:r>
            <a:endParaRPr lang="cs-CZ" sz="1200">
              <a:latin typeface="+mn-lt"/>
            </a:endParaRPr>
          </a:p>
        </p:txBody>
      </p:sp>
    </p:spTree>
    <p:extLst>
      <p:ext uri="{BB962C8B-B14F-4D97-AF65-F5344CB8AC3E}">
        <p14:creationId xmlns:p14="http://schemas.microsoft.com/office/powerpoint/2010/main" val="37300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602582484"/>
              </p:ext>
            </p:extLst>
          </p:nvPr>
        </p:nvGraphicFramePr>
        <p:xfrm>
          <a:off x="971550" y="1700213"/>
          <a:ext cx="7272338" cy="4100513"/>
        </p:xfrm>
        <a:graphic>
          <a:graphicData uri="http://schemas.openxmlformats.org/drawingml/2006/table">
            <a:tbl>
              <a:tblPr firstRow="1" bandRow="1">
                <a:tableStyleId>{5940675A-B579-460E-94D1-54222C63F5DA}</a:tableStyleId>
              </a:tblPr>
              <a:tblGrid>
                <a:gridCol w="3636169"/>
                <a:gridCol w="3636169"/>
              </a:tblGrid>
              <a:tr h="5818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b="1" dirty="0" smtClean="0">
                          <a:solidFill>
                            <a:schemeClr val="bg1"/>
                          </a:solidFill>
                        </a:rPr>
                        <a:t>Lokativní dimenze</a:t>
                      </a:r>
                    </a:p>
                  </a:txBody>
                  <a:tcPr marL="107993" marR="107993" marT="108009" marB="108009" anchor="c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b="1" dirty="0" smtClean="0">
                          <a:solidFill>
                            <a:schemeClr val="bg1"/>
                          </a:solidFill>
                        </a:rPr>
                        <a:t>Utopická dimenze</a:t>
                      </a:r>
                    </a:p>
                  </a:txBody>
                  <a:tcPr marL="107993" marR="107993" marT="108009" marB="108009" anchor="ctr">
                    <a:solidFill>
                      <a:srgbClr val="C00000"/>
                    </a:solidFill>
                  </a:tcPr>
                </a:tc>
              </a:tr>
              <a:tr h="8256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0" dirty="0" smtClean="0"/>
                        <a:t>důraz na konkrétní </a:t>
                      </a:r>
                      <a:r>
                        <a:rPr lang="cs-CZ" sz="2000" b="0" smtClean="0"/>
                        <a:t>místo a vymezení </a:t>
                      </a:r>
                      <a:r>
                        <a:rPr lang="cs-CZ" sz="2000" b="0" dirty="0" smtClean="0"/>
                        <a:t>hranic</a:t>
                      </a:r>
                    </a:p>
                  </a:txBody>
                  <a:tcPr marL="107993" marR="107993" marT="108009" marB="108009"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0" dirty="0" smtClean="0"/>
                        <a:t>důraz na periférii pozemské mapy</a:t>
                      </a:r>
                    </a:p>
                  </a:txBody>
                  <a:tcPr marL="107993" marR="107993" marT="108009" marB="108009" anchor="ctr">
                    <a:solidFill>
                      <a:schemeClr val="accent3">
                        <a:lumMod val="40000"/>
                        <a:lumOff val="60000"/>
                      </a:schemeClr>
                    </a:solidFill>
                  </a:tcPr>
                </a:tc>
              </a:tr>
              <a:tr h="5208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0" dirty="0" err="1" smtClean="0"/>
                        <a:t>locus</a:t>
                      </a:r>
                      <a:r>
                        <a:rPr lang="cs-CZ" sz="2000" b="0" dirty="0" smtClean="0"/>
                        <a:t> – „místo“</a:t>
                      </a:r>
                    </a:p>
                  </a:txBody>
                  <a:tcPr marL="107993" marR="107993" marT="108009" marB="108009"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0" dirty="0" err="1" smtClean="0"/>
                        <a:t>utopia</a:t>
                      </a:r>
                      <a:r>
                        <a:rPr lang="cs-CZ" sz="2000" b="0" dirty="0" smtClean="0"/>
                        <a:t> – „ne-místo, nikde“</a:t>
                      </a:r>
                    </a:p>
                  </a:txBody>
                  <a:tcPr marL="107993" marR="107993" marT="108009" marB="108009" anchor="ctr">
                    <a:solidFill>
                      <a:schemeClr val="accent3">
                        <a:lumMod val="20000"/>
                        <a:lumOff val="80000"/>
                      </a:schemeClr>
                    </a:solidFill>
                  </a:tcPr>
                </a:tc>
              </a:tr>
              <a:tr h="11304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0" dirty="0" smtClean="0"/>
                        <a:t>zaměření na pozemskou topografii, která zakládá </a:t>
                      </a:r>
                      <a:r>
                        <a:rPr lang="cs-CZ" sz="2000" b="0" smtClean="0"/>
                        <a:t>svět a jeho </a:t>
                      </a:r>
                      <a:r>
                        <a:rPr lang="cs-CZ" sz="2000" b="0" dirty="0" smtClean="0"/>
                        <a:t>řád</a:t>
                      </a:r>
                    </a:p>
                  </a:txBody>
                  <a:tcPr marL="107993" marR="107993" marT="108009" marB="108009"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0" dirty="0" smtClean="0"/>
                        <a:t>zaměření mimo tento svět, transcendence </a:t>
                      </a:r>
                      <a:r>
                        <a:rPr lang="cs-CZ" sz="2000" b="0" i="1" dirty="0" err="1" smtClean="0"/>
                        <a:t>sensu</a:t>
                      </a:r>
                      <a:r>
                        <a:rPr lang="cs-CZ" sz="2000" b="0" i="1" dirty="0" smtClean="0"/>
                        <a:t> </a:t>
                      </a:r>
                      <a:r>
                        <a:rPr lang="cs-CZ" sz="2000" b="0" i="1" dirty="0" err="1" smtClean="0"/>
                        <a:t>stricto</a:t>
                      </a:r>
                      <a:r>
                        <a:rPr lang="cs-CZ" sz="2000" b="0" i="1" dirty="0" smtClean="0"/>
                        <a:t> </a:t>
                      </a:r>
                    </a:p>
                  </a:txBody>
                  <a:tcPr marL="107993" marR="107993" marT="108009" marB="108009" anchor="ctr">
                    <a:solidFill>
                      <a:schemeClr val="accent3">
                        <a:lumMod val="40000"/>
                        <a:lumOff val="60000"/>
                      </a:schemeClr>
                    </a:solidFill>
                  </a:tcPr>
                </a:tc>
              </a:tr>
              <a:tr h="520845">
                <a:tc>
                  <a:txBody>
                    <a:bodyPr/>
                    <a:lstStyle/>
                    <a:p>
                      <a:pPr algn="ctr"/>
                      <a:r>
                        <a:rPr lang="cs-CZ" sz="2000" b="0" dirty="0" smtClean="0"/>
                        <a:t>dostředivost</a:t>
                      </a:r>
                      <a:endParaRPr lang="cs-CZ" sz="2000" b="0" dirty="0"/>
                    </a:p>
                  </a:txBody>
                  <a:tcPr marL="107993" marR="107993" marT="108009" marB="108009" anchor="ctr">
                    <a:solidFill>
                      <a:schemeClr val="accent3">
                        <a:lumMod val="20000"/>
                        <a:lumOff val="80000"/>
                      </a:schemeClr>
                    </a:solidFill>
                  </a:tcPr>
                </a:tc>
                <a:tc>
                  <a:txBody>
                    <a:bodyPr/>
                    <a:lstStyle/>
                    <a:p>
                      <a:pPr algn="ctr"/>
                      <a:r>
                        <a:rPr lang="cs-CZ" sz="2000" b="0" dirty="0" smtClean="0"/>
                        <a:t>odstředivost</a:t>
                      </a:r>
                      <a:endParaRPr lang="cs-CZ" sz="2000" b="0" dirty="0"/>
                    </a:p>
                  </a:txBody>
                  <a:tcPr marL="107993" marR="107993" marT="108009" marB="108009" anchor="ctr">
                    <a:solidFill>
                      <a:schemeClr val="accent3">
                        <a:lumMod val="20000"/>
                        <a:lumOff val="80000"/>
                      </a:schemeClr>
                    </a:solidFill>
                  </a:tcPr>
                </a:tc>
              </a:tr>
              <a:tr h="520845">
                <a:tc>
                  <a:txBody>
                    <a:bodyPr/>
                    <a:lstStyle/>
                    <a:p>
                      <a:pPr algn="ctr"/>
                      <a:r>
                        <a:rPr lang="cs-CZ" sz="2000" b="0" dirty="0" smtClean="0"/>
                        <a:t>uzavřenost</a:t>
                      </a:r>
                      <a:endParaRPr lang="cs-CZ" sz="2000" b="0" dirty="0"/>
                    </a:p>
                  </a:txBody>
                  <a:tcPr marL="107993" marR="107993" marT="108009" marB="108009"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0" dirty="0" smtClean="0"/>
                        <a:t>otevřenost</a:t>
                      </a:r>
                    </a:p>
                  </a:txBody>
                  <a:tcPr marL="107993" marR="107993" marT="108009" marB="108009" anchor="ctr">
                    <a:solidFill>
                      <a:schemeClr val="accent3">
                        <a:lumMod val="40000"/>
                        <a:lumOff val="60000"/>
                      </a:schemeClr>
                    </a:solidFill>
                  </a:tcPr>
                </a:tc>
              </a:tr>
            </a:tbl>
          </a:graphicData>
        </a:graphic>
      </p:graphicFrame>
      <p:sp>
        <p:nvSpPr>
          <p:cNvPr id="4" name="TextovéPole 3"/>
          <p:cNvSpPr txBox="1"/>
          <p:nvPr/>
        </p:nvSpPr>
        <p:spPr>
          <a:xfrm>
            <a:off x="611560" y="620713"/>
            <a:ext cx="7920880" cy="954107"/>
          </a:xfrm>
          <a:prstGeom prst="rect">
            <a:avLst/>
          </a:prstGeom>
          <a:noFill/>
        </p:spPr>
        <p:txBody>
          <a:bodyPr wrap="square">
            <a:spAutoFit/>
          </a:bodyPr>
          <a:lstStyle/>
          <a:p>
            <a:pPr algn="ctr" fontAlgn="auto">
              <a:spcBef>
                <a:spcPts val="0"/>
              </a:spcBef>
              <a:spcAft>
                <a:spcPts val="0"/>
              </a:spcAft>
              <a:defRPr/>
            </a:pPr>
            <a:r>
              <a:rPr lang="cs-CZ" sz="3200" b="1" dirty="0">
                <a:solidFill>
                  <a:srgbClr val="C00000"/>
                </a:solidFill>
                <a:effectLst>
                  <a:outerShdw blurRad="38100" dist="38100" dir="2700000" algn="tl">
                    <a:srgbClr val="000000">
                      <a:alpha val="43137"/>
                    </a:srgbClr>
                  </a:outerShdw>
                </a:effectLst>
                <a:latin typeface="+mn-lt"/>
              </a:rPr>
              <a:t>Lokativní a utopické aspekty náboženství</a:t>
            </a:r>
            <a:r>
              <a:rPr lang="cs-CZ" sz="2800" b="1" dirty="0">
                <a:solidFill>
                  <a:srgbClr val="C00000"/>
                </a:solidFill>
                <a:latin typeface="+mn-lt"/>
              </a:rPr>
              <a:t/>
            </a:r>
            <a:br>
              <a:rPr lang="cs-CZ" sz="2800" b="1" dirty="0">
                <a:solidFill>
                  <a:srgbClr val="C00000"/>
                </a:solidFill>
                <a:latin typeface="+mn-lt"/>
              </a:rPr>
            </a:br>
            <a:r>
              <a:rPr lang="cs-CZ" sz="2400" b="1" dirty="0">
                <a:latin typeface="+mn-lt"/>
              </a:rPr>
              <a:t>(rozdílné lokace posvátna)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025-Judaismus-Barnav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588" y="1340768"/>
            <a:ext cx="8672824" cy="352839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204538" y="476671"/>
            <a:ext cx="6902852" cy="461665"/>
          </a:xfrm>
          <a:prstGeom prst="rect">
            <a:avLst/>
          </a:prstGeom>
          <a:noFill/>
        </p:spPr>
        <p:txBody>
          <a:bodyPr wrap="none" rtlCol="0">
            <a:spAutoFit/>
          </a:bodyPr>
          <a:lstStyle/>
          <a:p>
            <a:r>
              <a:rPr lang="cs-CZ" sz="2400" b="1" smtClean="0">
                <a:solidFill>
                  <a:srgbClr val="C00000"/>
                </a:solidFill>
                <a:latin typeface="+mn-lt"/>
              </a:rPr>
              <a:t>Říše Alexandra Makedonského (336-323 př.n.l.)</a:t>
            </a:r>
            <a:endParaRPr lang="cs-CZ" sz="2400" b="1">
              <a:solidFill>
                <a:srgbClr val="C00000"/>
              </a:solidFill>
              <a:latin typeface="+mn-lt"/>
            </a:endParaRPr>
          </a:p>
        </p:txBody>
      </p:sp>
      <p:sp>
        <p:nvSpPr>
          <p:cNvPr id="3" name="TextovéPole 2"/>
          <p:cNvSpPr txBox="1"/>
          <p:nvPr/>
        </p:nvSpPr>
        <p:spPr>
          <a:xfrm>
            <a:off x="156021" y="5157192"/>
            <a:ext cx="8831958" cy="400110"/>
          </a:xfrm>
          <a:prstGeom prst="rect">
            <a:avLst/>
          </a:prstGeom>
          <a:noFill/>
        </p:spPr>
        <p:txBody>
          <a:bodyPr wrap="square" rtlCol="0">
            <a:spAutoFit/>
          </a:bodyPr>
          <a:lstStyle/>
          <a:p>
            <a:r>
              <a:rPr lang="cs-CZ" sz="2000">
                <a:latin typeface="+mn-lt"/>
              </a:rPr>
              <a:t>Maximální rozsah říše </a:t>
            </a:r>
            <a:r>
              <a:rPr lang="cs-CZ" sz="2000" smtClean="0">
                <a:latin typeface="+mn-lt"/>
              </a:rPr>
              <a:t>Alexandra </a:t>
            </a:r>
            <a:r>
              <a:rPr lang="cs-CZ" sz="2000">
                <a:latin typeface="+mn-lt"/>
              </a:rPr>
              <a:t>Makedonského v době jeho smrti (323 př.n.l.).</a:t>
            </a:r>
          </a:p>
        </p:txBody>
      </p:sp>
      <p:sp>
        <p:nvSpPr>
          <p:cNvPr id="4" name="TextovéPole 3"/>
          <p:cNvSpPr txBox="1"/>
          <p:nvPr/>
        </p:nvSpPr>
        <p:spPr>
          <a:xfrm>
            <a:off x="7003689" y="1052736"/>
            <a:ext cx="1897827" cy="276999"/>
          </a:xfrm>
          <a:prstGeom prst="rect">
            <a:avLst/>
          </a:prstGeom>
          <a:noFill/>
        </p:spPr>
        <p:txBody>
          <a:bodyPr wrap="none" rtlCol="0">
            <a:spAutoFit/>
          </a:bodyPr>
          <a:lstStyle/>
          <a:p>
            <a:pPr algn="r"/>
            <a:r>
              <a:rPr lang="cs-CZ" sz="1200">
                <a:latin typeface="+mn-lt"/>
              </a:rPr>
              <a:t>Zdroj: Barnavi 1995, s. 35.</a:t>
            </a:r>
          </a:p>
        </p:txBody>
      </p:sp>
    </p:spTree>
    <p:extLst>
      <p:ext uri="{BB962C8B-B14F-4D97-AF65-F5344CB8AC3E}">
        <p14:creationId xmlns:p14="http://schemas.microsoft.com/office/powerpoint/2010/main" val="28173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28-Judaismus-Barnavi"/>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260649"/>
            <a:ext cx="5373931" cy="568863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251518" y="476672"/>
            <a:ext cx="3096345" cy="5047536"/>
          </a:xfrm>
          <a:prstGeom prst="rect">
            <a:avLst/>
          </a:prstGeom>
          <a:noFill/>
        </p:spPr>
        <p:txBody>
          <a:bodyPr wrap="square" rtlCol="0">
            <a:spAutoFit/>
          </a:bodyPr>
          <a:lstStyle/>
          <a:p>
            <a:pPr>
              <a:spcAft>
                <a:spcPts val="1200"/>
              </a:spcAft>
            </a:pPr>
            <a:r>
              <a:rPr lang="cs-CZ" sz="2400" b="1" smtClean="0">
                <a:solidFill>
                  <a:srgbClr val="C00000"/>
                </a:solidFill>
                <a:latin typeface="+mn-lt"/>
              </a:rPr>
              <a:t>Helénistické dynastie v Palestině</a:t>
            </a:r>
          </a:p>
          <a:p>
            <a:pPr>
              <a:spcAft>
                <a:spcPts val="600"/>
              </a:spcAft>
              <a:buClr>
                <a:srgbClr val="C00000"/>
              </a:buClr>
              <a:buSzPct val="85000"/>
            </a:pPr>
            <a:r>
              <a:rPr lang="cs-CZ">
                <a:latin typeface="+mn-lt"/>
              </a:rPr>
              <a:t>Po válkách mezi </a:t>
            </a:r>
            <a:r>
              <a:rPr lang="cs-CZ" smtClean="0">
                <a:latin typeface="+mn-lt"/>
              </a:rPr>
              <a:t>Alexandrovými nástupci (323-301 př.n.l.) </a:t>
            </a:r>
            <a:r>
              <a:rPr lang="cs-CZ">
                <a:latin typeface="+mn-lt"/>
              </a:rPr>
              <a:t>byla </a:t>
            </a:r>
            <a:r>
              <a:rPr lang="cs-CZ" smtClean="0">
                <a:latin typeface="+mn-lt"/>
              </a:rPr>
              <a:t>jeho </a:t>
            </a:r>
            <a:r>
              <a:rPr lang="cs-CZ">
                <a:latin typeface="+mn-lt"/>
              </a:rPr>
              <a:t>říše rozdělena mezi tři helénistické </a:t>
            </a:r>
            <a:r>
              <a:rPr lang="cs-CZ" smtClean="0">
                <a:latin typeface="+mn-lt"/>
              </a:rPr>
              <a:t>dynastie:</a:t>
            </a:r>
          </a:p>
          <a:p>
            <a:pPr marL="360000" indent="-360000">
              <a:spcAft>
                <a:spcPts val="600"/>
              </a:spcAft>
              <a:buClr>
                <a:srgbClr val="C00000"/>
              </a:buClr>
              <a:buSzPct val="85000"/>
              <a:buFont typeface="Wingdings" panose="05000000000000000000" pitchFamily="2" charset="2"/>
              <a:buChar char="v"/>
            </a:pPr>
            <a:r>
              <a:rPr lang="cs-CZ" b="1" smtClean="0">
                <a:latin typeface="+mn-lt"/>
              </a:rPr>
              <a:t>Ptolemaiovce</a:t>
            </a:r>
            <a:r>
              <a:rPr lang="cs-CZ" smtClean="0">
                <a:latin typeface="+mn-lt"/>
              </a:rPr>
              <a:t> </a:t>
            </a:r>
            <a:r>
              <a:rPr lang="cs-CZ">
                <a:latin typeface="+mn-lt"/>
              </a:rPr>
              <a:t>v </a:t>
            </a:r>
            <a:r>
              <a:rPr lang="cs-CZ" smtClean="0">
                <a:latin typeface="+mn-lt"/>
              </a:rPr>
              <a:t>Egyptě;</a:t>
            </a:r>
          </a:p>
          <a:p>
            <a:pPr marL="360000" indent="-360000">
              <a:spcAft>
                <a:spcPts val="600"/>
              </a:spcAft>
              <a:buClr>
                <a:srgbClr val="C00000"/>
              </a:buClr>
              <a:buSzPct val="85000"/>
              <a:buFont typeface="Wingdings" panose="05000000000000000000" pitchFamily="2" charset="2"/>
              <a:buChar char="v"/>
            </a:pPr>
            <a:r>
              <a:rPr lang="cs-CZ" b="1" smtClean="0">
                <a:latin typeface="+mn-lt"/>
              </a:rPr>
              <a:t>Seleukovce</a:t>
            </a:r>
            <a:r>
              <a:rPr lang="cs-CZ" smtClean="0">
                <a:latin typeface="+mn-lt"/>
              </a:rPr>
              <a:t> </a:t>
            </a:r>
            <a:r>
              <a:rPr lang="cs-CZ">
                <a:latin typeface="+mn-lt"/>
              </a:rPr>
              <a:t>v </a:t>
            </a:r>
            <a:r>
              <a:rPr lang="cs-CZ" smtClean="0">
                <a:latin typeface="+mn-lt"/>
              </a:rPr>
              <a:t>asijské části s centrem v Sýrii;</a:t>
            </a:r>
          </a:p>
          <a:p>
            <a:pPr marL="360000" indent="-360000">
              <a:spcAft>
                <a:spcPts val="1200"/>
              </a:spcAft>
              <a:buClr>
                <a:srgbClr val="C00000"/>
              </a:buClr>
              <a:buSzPct val="85000"/>
              <a:buFont typeface="Wingdings" panose="05000000000000000000" pitchFamily="2" charset="2"/>
              <a:buChar char="v"/>
            </a:pPr>
            <a:r>
              <a:rPr lang="cs-CZ" b="1" smtClean="0">
                <a:latin typeface="+mn-lt"/>
              </a:rPr>
              <a:t>Antigonovce</a:t>
            </a:r>
            <a:r>
              <a:rPr lang="cs-CZ" smtClean="0">
                <a:latin typeface="+mn-lt"/>
              </a:rPr>
              <a:t> </a:t>
            </a:r>
            <a:r>
              <a:rPr lang="cs-CZ">
                <a:latin typeface="+mn-lt"/>
              </a:rPr>
              <a:t>v </a:t>
            </a:r>
            <a:r>
              <a:rPr lang="cs-CZ" smtClean="0">
                <a:latin typeface="+mn-lt"/>
              </a:rPr>
              <a:t>Řecku.</a:t>
            </a:r>
          </a:p>
          <a:p>
            <a:pPr>
              <a:spcAft>
                <a:spcPts val="600"/>
              </a:spcAft>
              <a:buClr>
                <a:srgbClr val="C00000"/>
              </a:buClr>
              <a:buSzPct val="85000"/>
            </a:pPr>
            <a:r>
              <a:rPr lang="cs-CZ" smtClean="0">
                <a:latin typeface="+mn-lt"/>
              </a:rPr>
              <a:t>Kolem 300 př.n.l. Palestina </a:t>
            </a:r>
            <a:r>
              <a:rPr lang="cs-CZ">
                <a:latin typeface="+mn-lt"/>
              </a:rPr>
              <a:t>připadla </a:t>
            </a:r>
            <a:r>
              <a:rPr lang="cs-CZ" smtClean="0">
                <a:latin typeface="+mn-lt"/>
              </a:rPr>
              <a:t>Ptolemaiovcům, po roce 200 př.n.l</a:t>
            </a:r>
            <a:r>
              <a:rPr lang="cs-CZ">
                <a:latin typeface="+mn-lt"/>
              </a:rPr>
              <a:t>. </a:t>
            </a:r>
            <a:r>
              <a:rPr lang="cs-CZ" smtClean="0">
                <a:latin typeface="+mn-lt"/>
              </a:rPr>
              <a:t>ji byli </a:t>
            </a:r>
            <a:r>
              <a:rPr lang="cs-CZ">
                <a:latin typeface="+mn-lt"/>
              </a:rPr>
              <a:t>nuceni postoupit Seleukovcům.</a:t>
            </a:r>
          </a:p>
        </p:txBody>
      </p:sp>
      <p:sp>
        <p:nvSpPr>
          <p:cNvPr id="3" name="TextovéPole 2"/>
          <p:cNvSpPr txBox="1"/>
          <p:nvPr/>
        </p:nvSpPr>
        <p:spPr>
          <a:xfrm>
            <a:off x="6933147" y="5966548"/>
            <a:ext cx="1897827" cy="276999"/>
          </a:xfrm>
          <a:prstGeom prst="rect">
            <a:avLst/>
          </a:prstGeom>
          <a:noFill/>
        </p:spPr>
        <p:txBody>
          <a:bodyPr wrap="none" rtlCol="0">
            <a:spAutoFit/>
          </a:bodyPr>
          <a:lstStyle/>
          <a:p>
            <a:pPr algn="r"/>
            <a:r>
              <a:rPr lang="cs-CZ" sz="1200">
                <a:latin typeface="+mn-lt"/>
              </a:rPr>
              <a:t>Zdroj: Barnavi 1995, s. 41.</a:t>
            </a:r>
          </a:p>
        </p:txBody>
      </p:sp>
    </p:spTree>
    <p:extLst>
      <p:ext uri="{BB962C8B-B14F-4D97-AF65-F5344CB8AC3E}">
        <p14:creationId xmlns:p14="http://schemas.microsoft.com/office/powerpoint/2010/main" val="2663823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51520" y="188640"/>
            <a:ext cx="8712968" cy="6047809"/>
          </a:xfrm>
          <a:prstGeom prst="rect">
            <a:avLst/>
          </a:prstGeom>
          <a:noFill/>
        </p:spPr>
        <p:txBody>
          <a:bodyPr wrap="square" rtlCol="0">
            <a:spAutoFit/>
          </a:bodyPr>
          <a:lstStyle/>
          <a:p>
            <a:pPr>
              <a:spcAft>
                <a:spcPts val="1200"/>
              </a:spcAft>
            </a:pPr>
            <a:r>
              <a:rPr lang="cs-CZ" sz="2400" b="1" smtClean="0">
                <a:solidFill>
                  <a:srgbClr val="C00000"/>
                </a:solidFill>
                <a:latin typeface="+mn-lt"/>
              </a:rPr>
              <a:t>Makabejské povstání proti Seleukovcům</a:t>
            </a:r>
          </a:p>
          <a:p>
            <a:pPr marL="360000" indent="-360000">
              <a:spcAft>
                <a:spcPts val="600"/>
              </a:spcAft>
              <a:buClr>
                <a:srgbClr val="C00000"/>
              </a:buClr>
              <a:buSzPct val="85000"/>
              <a:buFont typeface="Wingdings" panose="05000000000000000000" pitchFamily="2" charset="2"/>
              <a:buChar char="v"/>
            </a:pPr>
            <a:r>
              <a:rPr lang="cs-CZ" sz="2000" smtClean="0">
                <a:latin typeface="+mn-lt"/>
              </a:rPr>
              <a:t>Po roce 200 př.n.l. získali Palestinu </a:t>
            </a:r>
            <a:r>
              <a:rPr lang="cs-CZ" sz="2000" b="1" smtClean="0">
                <a:latin typeface="+mn-lt"/>
              </a:rPr>
              <a:t>Seleukovci</a:t>
            </a:r>
            <a:r>
              <a:rPr lang="cs-CZ" sz="2000" smtClean="0">
                <a:latin typeface="+mn-lt"/>
              </a:rPr>
              <a:t>.</a:t>
            </a:r>
          </a:p>
          <a:p>
            <a:pPr marL="360000" indent="-360000">
              <a:spcAft>
                <a:spcPts val="600"/>
              </a:spcAft>
              <a:buClr>
                <a:srgbClr val="C00000"/>
              </a:buClr>
              <a:buSzPct val="85000"/>
              <a:buFont typeface="Wingdings" panose="05000000000000000000" pitchFamily="2" charset="2"/>
              <a:buChar char="v"/>
            </a:pPr>
            <a:r>
              <a:rPr lang="cs-CZ" sz="2000" b="1" smtClean="0">
                <a:latin typeface="+mn-lt"/>
              </a:rPr>
              <a:t>Antiochos III. Veliký </a:t>
            </a:r>
            <a:r>
              <a:rPr lang="cs-CZ" sz="2000" smtClean="0">
                <a:latin typeface="+mn-lt"/>
              </a:rPr>
              <a:t>(223-187 př.n.l.) ocenil věrnost Židů ve válce proti Egyptu a dokonce přislíbil podporu při obnově Jeruzaléma a chrámu.</a:t>
            </a:r>
          </a:p>
          <a:p>
            <a:pPr marL="360000" indent="-360000">
              <a:spcAft>
                <a:spcPts val="600"/>
              </a:spcAft>
              <a:buClr>
                <a:srgbClr val="C00000"/>
              </a:buClr>
              <a:buSzPct val="85000"/>
              <a:buFont typeface="Wingdings" panose="05000000000000000000" pitchFamily="2" charset="2"/>
              <a:buChar char="v"/>
            </a:pPr>
            <a:r>
              <a:rPr lang="cs-CZ" sz="2000" smtClean="0">
                <a:latin typeface="+mn-lt"/>
              </a:rPr>
              <a:t>Obrat až za vlády </a:t>
            </a:r>
            <a:r>
              <a:rPr lang="cs-CZ" sz="2000" b="1" smtClean="0">
                <a:latin typeface="+mn-lt"/>
              </a:rPr>
              <a:t>Antiocha IV. Epifana</a:t>
            </a:r>
            <a:r>
              <a:rPr lang="cs-CZ" sz="2000" smtClean="0">
                <a:latin typeface="+mn-lt"/>
              </a:rPr>
              <a:t> (175-164 př.n.l.), který od roku </a:t>
            </a:r>
            <a:r>
              <a:rPr lang="cs-CZ" sz="2000" b="1" smtClean="0">
                <a:latin typeface="+mn-lt"/>
              </a:rPr>
              <a:t>168 př.n.l. </a:t>
            </a:r>
            <a:r>
              <a:rPr lang="cs-CZ" sz="2000" smtClean="0">
                <a:latin typeface="+mn-lt"/>
              </a:rPr>
              <a:t>prosazoval </a:t>
            </a:r>
            <a:r>
              <a:rPr lang="cs-CZ" sz="2000" b="1" smtClean="0">
                <a:latin typeface="+mn-lt"/>
              </a:rPr>
              <a:t>tvrdou helenizaci</a:t>
            </a:r>
            <a:r>
              <a:rPr lang="cs-CZ" sz="2000" smtClean="0">
                <a:latin typeface="+mn-lt"/>
              </a:rPr>
              <a:t>:</a:t>
            </a:r>
          </a:p>
          <a:p>
            <a:pPr marL="720000" indent="-342900">
              <a:spcAft>
                <a:spcPts val="600"/>
              </a:spcAft>
              <a:buClr>
                <a:srgbClr val="C00000"/>
              </a:buClr>
              <a:buSzPct val="85000"/>
              <a:buFont typeface="Wingdings" panose="05000000000000000000" pitchFamily="2" charset="2"/>
              <a:buChar char="Ø"/>
            </a:pPr>
            <a:r>
              <a:rPr lang="cs-CZ" sz="2000" smtClean="0">
                <a:latin typeface="+mn-lt"/>
              </a:rPr>
              <a:t>Na chrámové hoře dal vybudovat pevnost Akru;</a:t>
            </a:r>
          </a:p>
          <a:p>
            <a:pPr marL="720000" indent="-342900">
              <a:spcAft>
                <a:spcPts val="600"/>
              </a:spcAft>
              <a:buClr>
                <a:srgbClr val="C00000"/>
              </a:buClr>
              <a:buSzPct val="85000"/>
              <a:buFont typeface="Wingdings" panose="05000000000000000000" pitchFamily="2" charset="2"/>
              <a:buChar char="Ø"/>
            </a:pPr>
            <a:r>
              <a:rPr lang="cs-CZ" sz="2000" smtClean="0">
                <a:latin typeface="+mn-lt"/>
              </a:rPr>
              <a:t>Jeruzalémský chrám zasvětil Diovi Olympskému (</a:t>
            </a:r>
            <a:r>
              <a:rPr lang="cs-CZ" sz="2000" i="1" smtClean="0">
                <a:latin typeface="+mn-lt"/>
              </a:rPr>
              <a:t>Zeus Olympios</a:t>
            </a:r>
            <a:r>
              <a:rPr lang="cs-CZ" sz="2000" smtClean="0">
                <a:latin typeface="+mn-lt"/>
              </a:rPr>
              <a:t>);</a:t>
            </a:r>
          </a:p>
          <a:p>
            <a:pPr marL="720000" indent="-342900">
              <a:spcAft>
                <a:spcPts val="600"/>
              </a:spcAft>
              <a:buClr>
                <a:srgbClr val="C00000"/>
              </a:buClr>
              <a:buSzPct val="85000"/>
              <a:buFont typeface="Wingdings" panose="05000000000000000000" pitchFamily="2" charset="2"/>
              <a:buChar char="Ø"/>
            </a:pPr>
            <a:r>
              <a:rPr lang="cs-CZ" sz="2000" smtClean="0">
                <a:latin typeface="+mn-lt"/>
              </a:rPr>
              <a:t>pod trestem smrti zakázal obřízku a svěcení šabatu;</a:t>
            </a:r>
          </a:p>
          <a:p>
            <a:pPr marL="720000" indent="-342900">
              <a:spcAft>
                <a:spcPts val="600"/>
              </a:spcAft>
              <a:buClr>
                <a:srgbClr val="C00000"/>
              </a:buClr>
              <a:buSzPct val="85000"/>
              <a:buFont typeface="Wingdings" panose="05000000000000000000" pitchFamily="2" charset="2"/>
              <a:buChar char="Ø"/>
            </a:pPr>
            <a:r>
              <a:rPr lang="cs-CZ" sz="2000" smtClean="0">
                <a:latin typeface="+mn-lt"/>
              </a:rPr>
              <a:t>nechal ničit posvátné svitky. </a:t>
            </a:r>
          </a:p>
          <a:p>
            <a:pPr marL="360000" indent="-360000">
              <a:spcAft>
                <a:spcPts val="600"/>
              </a:spcAft>
              <a:buClr>
                <a:srgbClr val="C00000"/>
              </a:buClr>
              <a:buSzPct val="85000"/>
              <a:buFont typeface="Wingdings" panose="05000000000000000000" pitchFamily="2" charset="2"/>
              <a:buChar char="v"/>
            </a:pPr>
            <a:r>
              <a:rPr lang="cs-CZ" sz="2000" smtClean="0">
                <a:latin typeface="+mn-lt"/>
              </a:rPr>
              <a:t>Antiochův krok vyvolal </a:t>
            </a:r>
            <a:r>
              <a:rPr lang="cs-CZ" sz="2000" b="1" smtClean="0">
                <a:latin typeface="+mn-lt"/>
              </a:rPr>
              <a:t>povstání</a:t>
            </a:r>
            <a:r>
              <a:rPr lang="cs-CZ" sz="2000" smtClean="0">
                <a:latin typeface="+mn-lt"/>
              </a:rPr>
              <a:t>, do jehož čela se postavil </a:t>
            </a:r>
            <a:r>
              <a:rPr lang="cs-CZ" sz="2000" b="1" smtClean="0">
                <a:latin typeface="+mn-lt"/>
              </a:rPr>
              <a:t>Juda Makabejský</a:t>
            </a:r>
            <a:r>
              <a:rPr lang="cs-CZ" sz="2000" smtClean="0">
                <a:latin typeface="+mn-lt"/>
              </a:rPr>
              <a:t> (hebr. </a:t>
            </a:r>
            <a:r>
              <a:rPr lang="cs-CZ" sz="2000" i="1" smtClean="0">
                <a:latin typeface="+mn-lt"/>
              </a:rPr>
              <a:t>Makabi</a:t>
            </a:r>
            <a:r>
              <a:rPr lang="cs-CZ" sz="2000" smtClean="0">
                <a:latin typeface="+mn-lt"/>
              </a:rPr>
              <a:t> – „kladivo“):</a:t>
            </a:r>
          </a:p>
          <a:p>
            <a:pPr marL="720000" indent="-360000">
              <a:spcAft>
                <a:spcPts val="600"/>
              </a:spcAft>
              <a:buClr>
                <a:srgbClr val="C00000"/>
              </a:buClr>
              <a:buSzPct val="85000"/>
              <a:buFont typeface="Wingdings" panose="05000000000000000000" pitchFamily="2" charset="2"/>
              <a:buChar char="Ø"/>
            </a:pPr>
            <a:r>
              <a:rPr lang="cs-CZ" sz="2000" smtClean="0">
                <a:latin typeface="+mn-lt"/>
              </a:rPr>
              <a:t>Již 164 př.n.l. dobyl chrámovou horu, očistil a znovu </a:t>
            </a:r>
            <a:r>
              <a:rPr lang="cs-CZ" sz="2000" b="1" smtClean="0">
                <a:latin typeface="+mn-lt"/>
              </a:rPr>
              <a:t>vysvětil Jeruzalémský chrám</a:t>
            </a:r>
            <a:r>
              <a:rPr lang="cs-CZ" sz="2000" smtClean="0">
                <a:latin typeface="+mn-lt"/>
              </a:rPr>
              <a:t> (odtud svátek </a:t>
            </a:r>
            <a:r>
              <a:rPr lang="cs-CZ" sz="2000" b="1" smtClean="0">
                <a:latin typeface="+mn-lt"/>
              </a:rPr>
              <a:t>Chanuka</a:t>
            </a:r>
            <a:r>
              <a:rPr lang="cs-CZ" sz="2000" smtClean="0">
                <a:latin typeface="+mn-lt"/>
              </a:rPr>
              <a:t>)</a:t>
            </a:r>
          </a:p>
          <a:p>
            <a:pPr marL="360000" indent="-360000" eaLnBrk="1" fontAlgn="auto" hangingPunct="1">
              <a:spcBef>
                <a:spcPts val="0"/>
              </a:spcBef>
              <a:spcAft>
                <a:spcPts val="600"/>
              </a:spcAft>
              <a:buClr>
                <a:srgbClr val="C00000"/>
              </a:buClr>
              <a:buSzPct val="85000"/>
              <a:buFont typeface="Wingdings" panose="05000000000000000000" pitchFamily="2" charset="2"/>
              <a:buChar char="v"/>
              <a:defRPr/>
            </a:pPr>
            <a:r>
              <a:rPr lang="cs-CZ" sz="2000" noProof="1" smtClean="0">
                <a:latin typeface="+mn-lt"/>
              </a:rPr>
              <a:t>Z </a:t>
            </a:r>
            <a:r>
              <a:rPr lang="cs-CZ" sz="2000" noProof="1">
                <a:latin typeface="+mn-lt"/>
              </a:rPr>
              <a:t>Makabejských postupně vyrostla židovská dynastie </a:t>
            </a:r>
            <a:r>
              <a:rPr lang="cs-CZ" sz="2000" b="1" noProof="1">
                <a:latin typeface="+mn-lt"/>
              </a:rPr>
              <a:t>Hasmoneovců</a:t>
            </a:r>
            <a:r>
              <a:rPr lang="cs-CZ" sz="2000" noProof="1">
                <a:solidFill>
                  <a:srgbClr val="FF0000"/>
                </a:solidFill>
                <a:latin typeface="+mn-lt"/>
              </a:rPr>
              <a:t> </a:t>
            </a:r>
            <a:r>
              <a:rPr lang="cs-CZ" sz="2000" noProof="1">
                <a:latin typeface="+mn-lt"/>
              </a:rPr>
              <a:t>(</a:t>
            </a:r>
            <a:r>
              <a:rPr lang="cs-CZ" sz="2000" noProof="1" smtClean="0">
                <a:latin typeface="+mn-lt"/>
              </a:rPr>
              <a:t>v Palestině </a:t>
            </a:r>
            <a:r>
              <a:rPr lang="cs-CZ" sz="2000" noProof="1">
                <a:latin typeface="+mn-lt"/>
              </a:rPr>
              <a:t>vládli do 63 př.n.l.)</a:t>
            </a:r>
          </a:p>
        </p:txBody>
      </p:sp>
    </p:spTree>
    <p:extLst>
      <p:ext uri="{BB962C8B-B14F-4D97-AF65-F5344CB8AC3E}">
        <p14:creationId xmlns:p14="http://schemas.microsoft.com/office/powerpoint/2010/main" val="199968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51520" y="548680"/>
            <a:ext cx="8568953" cy="4662815"/>
          </a:xfrm>
          <a:prstGeom prst="rect">
            <a:avLst/>
          </a:prstGeom>
          <a:noFill/>
        </p:spPr>
        <p:txBody>
          <a:bodyPr wrap="square" rtlCol="0">
            <a:spAutoFit/>
          </a:bodyPr>
          <a:lstStyle/>
          <a:p>
            <a:pPr indent="0" eaLnBrk="1" fontAlgn="auto" hangingPunct="1">
              <a:spcBef>
                <a:spcPts val="0"/>
              </a:spcBef>
              <a:spcAft>
                <a:spcPts val="1200"/>
              </a:spcAft>
              <a:buNone/>
              <a:defRPr/>
            </a:pPr>
            <a:r>
              <a:rPr lang="cs-CZ" sz="2800" b="1" noProof="1">
                <a:solidFill>
                  <a:srgbClr val="C00000"/>
                </a:solidFill>
                <a:effectLst>
                  <a:outerShdw blurRad="38100" dist="38100" dir="2700000" algn="tl">
                    <a:srgbClr val="000000">
                      <a:alpha val="43137"/>
                    </a:srgbClr>
                  </a:outerShdw>
                </a:effectLst>
                <a:latin typeface="+mn-lt"/>
              </a:rPr>
              <a:t>Chrámový svitek (</a:t>
            </a:r>
            <a:r>
              <a:rPr lang="cs-CZ" sz="2800" b="1" i="1" noProof="1">
                <a:solidFill>
                  <a:srgbClr val="C00000"/>
                </a:solidFill>
                <a:effectLst>
                  <a:outerShdw blurRad="38100" dist="38100" dir="2700000" algn="tl">
                    <a:srgbClr val="000000">
                      <a:alpha val="43137"/>
                    </a:srgbClr>
                  </a:outerShdw>
                </a:effectLst>
                <a:latin typeface="+mn-lt"/>
              </a:rPr>
              <a:t>11QT</a:t>
            </a:r>
            <a:r>
              <a:rPr lang="cs-CZ" sz="2800" b="1" noProof="1">
                <a:solidFill>
                  <a:srgbClr val="C00000"/>
                </a:solidFill>
                <a:effectLst>
                  <a:outerShdw blurRad="38100" dist="38100" dir="2700000" algn="tl">
                    <a:srgbClr val="000000">
                      <a:alpha val="43137"/>
                    </a:srgbClr>
                  </a:outerShdw>
                </a:effectLst>
                <a:latin typeface="+mn-lt"/>
              </a:rPr>
              <a:t>)</a:t>
            </a:r>
            <a:endParaRPr lang="cs-CZ" sz="2800" b="1">
              <a:solidFill>
                <a:srgbClr val="C00000"/>
              </a:solidFill>
              <a:effectLst>
                <a:outerShdw blurRad="38100" dist="38100" dir="2700000" algn="tl">
                  <a:srgbClr val="000000">
                    <a:alpha val="43137"/>
                  </a:srgbClr>
                </a:outerShdw>
              </a:effectLst>
              <a:latin typeface="+mn-lt"/>
            </a:endParaRPr>
          </a:p>
          <a:p>
            <a:pPr marL="360000" indent="-360000" eaLnBrk="1" fontAlgn="auto" hangingPunct="1">
              <a:spcBef>
                <a:spcPts val="0"/>
              </a:spcBef>
              <a:spcAft>
                <a:spcPts val="600"/>
              </a:spcAft>
              <a:buClr>
                <a:srgbClr val="C00000"/>
              </a:buClr>
              <a:buSzPct val="85000"/>
              <a:buFont typeface="Wingdings" panose="05000000000000000000" pitchFamily="2" charset="2"/>
              <a:buChar char="v"/>
              <a:defRPr/>
            </a:pPr>
            <a:r>
              <a:rPr lang="cs-CZ" sz="2000" smtClean="0">
                <a:latin typeface="+mn-lt"/>
              </a:rPr>
              <a:t>Vznikl </a:t>
            </a:r>
            <a:r>
              <a:rPr lang="cs-CZ" sz="2000">
                <a:latin typeface="+mn-lt"/>
              </a:rPr>
              <a:t>v </a:t>
            </a:r>
            <a:r>
              <a:rPr lang="cs-CZ" sz="2000" b="1">
                <a:latin typeface="+mn-lt"/>
              </a:rPr>
              <a:t>kumránské občině</a:t>
            </a:r>
            <a:r>
              <a:rPr lang="cs-CZ" sz="2000">
                <a:latin typeface="+mn-lt"/>
              </a:rPr>
              <a:t> kolem </a:t>
            </a:r>
            <a:r>
              <a:rPr lang="cs-CZ" sz="2000" b="1">
                <a:latin typeface="+mn-lt"/>
              </a:rPr>
              <a:t>150 př.n.l.</a:t>
            </a:r>
            <a:r>
              <a:rPr lang="cs-CZ" sz="2000">
                <a:latin typeface="+mn-lt"/>
              </a:rPr>
              <a:t>, jeho kořeny sahají k přelomu 3. a 2. stol. př.n.l.</a:t>
            </a:r>
          </a:p>
          <a:p>
            <a:pPr indent="0" eaLnBrk="1" fontAlgn="auto" hangingPunct="1">
              <a:spcAft>
                <a:spcPts val="600"/>
              </a:spcAft>
              <a:buFont typeface="Wingdings 3"/>
              <a:buNone/>
              <a:defRPr/>
            </a:pPr>
            <a:r>
              <a:rPr lang="cs-CZ" sz="2400" b="1">
                <a:solidFill>
                  <a:srgbClr val="C00000"/>
                </a:solidFill>
                <a:latin typeface="+mn-lt"/>
              </a:rPr>
              <a:t>Chrámový utopický projekt </a:t>
            </a:r>
          </a:p>
          <a:p>
            <a:pPr marL="360000" indent="-360000" eaLnBrk="1" fontAlgn="auto" hangingPunct="1">
              <a:spcAft>
                <a:spcPts val="600"/>
              </a:spcAft>
              <a:buClr>
                <a:srgbClr val="C00000"/>
              </a:buClr>
              <a:buSzPct val="85000"/>
              <a:buFont typeface="Wingdings" panose="05000000000000000000" pitchFamily="2" charset="2"/>
              <a:buChar char="v"/>
              <a:defRPr/>
            </a:pPr>
            <a:r>
              <a:rPr lang="cs-CZ" sz="2000" smtClean="0">
                <a:latin typeface="+mn-lt"/>
              </a:rPr>
              <a:t>Výraz </a:t>
            </a:r>
            <a:r>
              <a:rPr lang="cs-CZ" sz="2000">
                <a:latin typeface="+mn-lt"/>
              </a:rPr>
              <a:t>ostré opozice vůči Jeruzalémskému </a:t>
            </a:r>
            <a:r>
              <a:rPr lang="cs-CZ" sz="2000" smtClean="0">
                <a:latin typeface="+mn-lt"/>
              </a:rPr>
              <a:t>chrámu.</a:t>
            </a:r>
            <a:endParaRPr lang="cs-CZ" sz="2000">
              <a:latin typeface="+mn-lt"/>
            </a:endParaRPr>
          </a:p>
          <a:p>
            <a:pPr marL="360000" indent="-360000" eaLnBrk="1" fontAlgn="auto" hangingPunct="1">
              <a:spcAft>
                <a:spcPts val="600"/>
              </a:spcAft>
              <a:buClr>
                <a:srgbClr val="C00000"/>
              </a:buClr>
              <a:buSzPct val="85000"/>
              <a:buFont typeface="Wingdings" panose="05000000000000000000" pitchFamily="2" charset="2"/>
              <a:buChar char="v"/>
              <a:defRPr/>
            </a:pPr>
            <a:r>
              <a:rPr lang="cs-CZ" sz="2000" b="1" smtClean="0">
                <a:latin typeface="+mn-lt"/>
              </a:rPr>
              <a:t>Čtvercová </a:t>
            </a:r>
            <a:r>
              <a:rPr lang="cs-CZ" sz="2000" b="1">
                <a:latin typeface="+mn-lt"/>
              </a:rPr>
              <a:t>dispozice </a:t>
            </a:r>
            <a:r>
              <a:rPr lang="cs-CZ" sz="2000">
                <a:latin typeface="+mn-lt"/>
              </a:rPr>
              <a:t>koncentricky členěna na tři hierarchické stupně oddělené hradbami:</a:t>
            </a:r>
          </a:p>
          <a:p>
            <a:pPr marL="720000" indent="-360000" eaLnBrk="1" fontAlgn="auto" hangingPunct="1">
              <a:spcAft>
                <a:spcPts val="600"/>
              </a:spcAft>
              <a:buClr>
                <a:srgbClr val="C00000"/>
              </a:buClr>
              <a:buSzPct val="85000"/>
              <a:buFont typeface="Wingdings" panose="05000000000000000000" pitchFamily="2" charset="2"/>
              <a:buChar char="Ø"/>
              <a:tabLst>
                <a:tab pos="357188" algn="l"/>
              </a:tabLst>
              <a:defRPr/>
            </a:pPr>
            <a:r>
              <a:rPr lang="cs-CZ" sz="2000">
                <a:latin typeface="+mn-lt"/>
              </a:rPr>
              <a:t>	(1) </a:t>
            </a:r>
            <a:r>
              <a:rPr lang="cs-CZ" sz="2000" b="1">
                <a:latin typeface="+mn-lt"/>
              </a:rPr>
              <a:t>kněžské nádvoří </a:t>
            </a:r>
            <a:r>
              <a:rPr lang="cs-CZ" sz="2000">
                <a:latin typeface="+mn-lt"/>
              </a:rPr>
              <a:t>s budovou chrámu a </a:t>
            </a:r>
            <a:r>
              <a:rPr lang="cs-CZ" sz="2000" smtClean="0">
                <a:latin typeface="+mn-lt"/>
              </a:rPr>
              <a:t>oltářem;</a:t>
            </a:r>
            <a:endParaRPr lang="cs-CZ" sz="2000">
              <a:latin typeface="+mn-lt"/>
            </a:endParaRPr>
          </a:p>
          <a:p>
            <a:pPr marL="720000" indent="-360000" eaLnBrk="1" fontAlgn="auto" hangingPunct="1">
              <a:spcAft>
                <a:spcPts val="600"/>
              </a:spcAft>
              <a:buClr>
                <a:srgbClr val="C00000"/>
              </a:buClr>
              <a:buSzPct val="85000"/>
              <a:buFont typeface="Wingdings" panose="05000000000000000000" pitchFamily="2" charset="2"/>
              <a:buChar char="Ø"/>
              <a:tabLst>
                <a:tab pos="357188" algn="l"/>
              </a:tabLst>
              <a:defRPr/>
            </a:pPr>
            <a:r>
              <a:rPr lang="cs-CZ" sz="2000">
                <a:latin typeface="+mn-lt"/>
              </a:rPr>
              <a:t>	(2) </a:t>
            </a:r>
            <a:r>
              <a:rPr lang="cs-CZ" sz="2000" b="1">
                <a:latin typeface="+mn-lt"/>
              </a:rPr>
              <a:t>nádvoří mužů </a:t>
            </a:r>
            <a:r>
              <a:rPr lang="cs-CZ" sz="2000">
                <a:latin typeface="+mn-lt"/>
              </a:rPr>
              <a:t>oprávněných k provádění kultu </a:t>
            </a:r>
            <a:r>
              <a:rPr lang="cs-CZ" sz="2000" smtClean="0">
                <a:latin typeface="+mn-lt"/>
              </a:rPr>
              <a:t>;</a:t>
            </a:r>
            <a:endParaRPr lang="cs-CZ" sz="2000">
              <a:latin typeface="+mn-lt"/>
            </a:endParaRPr>
          </a:p>
          <a:p>
            <a:pPr marL="720000" indent="-360000" eaLnBrk="1" fontAlgn="auto" hangingPunct="1">
              <a:spcAft>
                <a:spcPts val="600"/>
              </a:spcAft>
              <a:buClr>
                <a:srgbClr val="C00000"/>
              </a:buClr>
              <a:buSzPct val="85000"/>
              <a:buFont typeface="Wingdings" panose="05000000000000000000" pitchFamily="2" charset="2"/>
              <a:buChar char="Ø"/>
              <a:tabLst>
                <a:tab pos="357188" algn="l"/>
              </a:tabLst>
              <a:defRPr/>
            </a:pPr>
            <a:r>
              <a:rPr lang="cs-CZ" sz="2000">
                <a:latin typeface="+mn-lt"/>
              </a:rPr>
              <a:t>	(3) </a:t>
            </a:r>
            <a:r>
              <a:rPr lang="cs-CZ" sz="2000" b="1">
                <a:latin typeface="+mn-lt"/>
              </a:rPr>
              <a:t>nádvoří pro rituálně čisté muže a ženy </a:t>
            </a:r>
            <a:r>
              <a:rPr lang="cs-CZ" sz="2000" b="1" smtClean="0">
                <a:latin typeface="+mn-lt"/>
              </a:rPr>
              <a:t>Izraele</a:t>
            </a:r>
            <a:r>
              <a:rPr lang="cs-CZ" sz="2000" smtClean="0">
                <a:latin typeface="+mn-lt"/>
              </a:rPr>
              <a:t>.</a:t>
            </a:r>
            <a:endParaRPr lang="cs-CZ" sz="2000">
              <a:latin typeface="+mn-lt"/>
            </a:endParaRPr>
          </a:p>
          <a:p>
            <a:pPr marL="360000" indent="-360000" eaLnBrk="1" fontAlgn="auto" hangingPunct="1">
              <a:spcAft>
                <a:spcPts val="600"/>
              </a:spcAft>
              <a:buClr>
                <a:srgbClr val="C00000"/>
              </a:buClr>
              <a:buSzPct val="85000"/>
              <a:buFont typeface="Wingdings" panose="05000000000000000000" pitchFamily="2" charset="2"/>
              <a:buChar char="v"/>
              <a:tabLst>
                <a:tab pos="357188" algn="l"/>
              </a:tabLst>
              <a:defRPr/>
            </a:pPr>
            <a:r>
              <a:rPr lang="cs-CZ" sz="2000" smtClean="0">
                <a:latin typeface="+mn-lt"/>
              </a:rPr>
              <a:t>Vnější </a:t>
            </a:r>
            <a:r>
              <a:rPr lang="cs-CZ" sz="2000">
                <a:latin typeface="+mn-lt"/>
              </a:rPr>
              <a:t>nádvoří podstatně rozsáhlejší než pozdější chrámová plošina héródovské </a:t>
            </a:r>
            <a:r>
              <a:rPr lang="cs-CZ" sz="2000" smtClean="0">
                <a:latin typeface="+mn-lt"/>
              </a:rPr>
              <a:t>přestavby.</a:t>
            </a:r>
            <a:endParaRPr lang="cs-CZ" sz="2000">
              <a:latin typeface="+mn-lt"/>
            </a:endParaRPr>
          </a:p>
        </p:txBody>
      </p:sp>
    </p:spTree>
    <p:extLst>
      <p:ext uri="{BB962C8B-B14F-4D97-AF65-F5344CB8AC3E}">
        <p14:creationId xmlns:p14="http://schemas.microsoft.com/office/powerpoint/2010/main" val="293092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5338" y="333375"/>
            <a:ext cx="4665662" cy="49418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461279" y="5517232"/>
            <a:ext cx="3591368" cy="846386"/>
          </a:xfrm>
          <a:prstGeom prst="rect">
            <a:avLst/>
          </a:prstGeom>
          <a:noFill/>
        </p:spPr>
        <p:txBody>
          <a:bodyPr wrap="none" rtlCol="0">
            <a:spAutoFit/>
          </a:bodyPr>
          <a:lstStyle/>
          <a:p>
            <a:pPr algn="r">
              <a:spcAft>
                <a:spcPts val="600"/>
              </a:spcAft>
            </a:pPr>
            <a:r>
              <a:rPr lang="cs-CZ" sz="2400" b="1" noProof="1">
                <a:solidFill>
                  <a:srgbClr val="C00000"/>
                </a:solidFill>
                <a:latin typeface="+mn-lt"/>
              </a:rPr>
              <a:t>Chrámový svitek (</a:t>
            </a:r>
            <a:r>
              <a:rPr lang="cs-CZ" sz="2400" b="1" i="1" noProof="1">
                <a:solidFill>
                  <a:srgbClr val="C00000"/>
                </a:solidFill>
                <a:latin typeface="+mn-lt"/>
              </a:rPr>
              <a:t>11QT</a:t>
            </a:r>
            <a:r>
              <a:rPr lang="cs-CZ" sz="2400" b="1" noProof="1" smtClean="0">
                <a:solidFill>
                  <a:srgbClr val="C00000"/>
                </a:solidFill>
                <a:latin typeface="+mn-lt"/>
              </a:rPr>
              <a:t>)</a:t>
            </a:r>
          </a:p>
          <a:p>
            <a:pPr algn="r"/>
            <a:r>
              <a:rPr lang="cs-CZ" sz="2000" noProof="1" smtClean="0">
                <a:latin typeface="+mn-lt"/>
              </a:rPr>
              <a:t>Celkový půdorys:</a:t>
            </a:r>
            <a:endParaRPr lang="cs-CZ" sz="2000">
              <a:latin typeface="+mn-lt"/>
            </a:endParaRPr>
          </a:p>
        </p:txBody>
      </p:sp>
      <p:sp>
        <p:nvSpPr>
          <p:cNvPr id="4" name="TextovéPole 3"/>
          <p:cNvSpPr txBox="1"/>
          <p:nvPr/>
        </p:nvSpPr>
        <p:spPr>
          <a:xfrm>
            <a:off x="6731000" y="333375"/>
            <a:ext cx="369332" cy="2346540"/>
          </a:xfrm>
          <a:prstGeom prst="rect">
            <a:avLst/>
          </a:prstGeom>
          <a:noFill/>
        </p:spPr>
        <p:txBody>
          <a:bodyPr vert="vert270" wrap="none" rtlCol="0">
            <a:spAutoFit/>
          </a:bodyPr>
          <a:lstStyle/>
          <a:p>
            <a:pPr algn="r"/>
            <a:r>
              <a:rPr lang="cs-CZ" sz="1200" smtClean="0">
                <a:latin typeface="+mn-lt"/>
              </a:rPr>
              <a:t>Zdroj: Schmidt 2001, s. 182, obr. 7.</a:t>
            </a:r>
            <a:endParaRPr lang="cs-CZ" sz="1200">
              <a:latin typeface="+mn-lt"/>
            </a:endParaRPr>
          </a:p>
        </p:txBody>
      </p:sp>
    </p:spTree>
    <p:extLst>
      <p:ext uri="{BB962C8B-B14F-4D97-AF65-F5344CB8AC3E}">
        <p14:creationId xmlns:p14="http://schemas.microsoft.com/office/powerpoint/2010/main" val="2597462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5057775" cy="49117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Obráze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613" y="1168400"/>
            <a:ext cx="3230562" cy="3094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373922" y="5373216"/>
            <a:ext cx="4392253" cy="1031051"/>
          </a:xfrm>
          <a:prstGeom prst="rect">
            <a:avLst/>
          </a:prstGeom>
          <a:noFill/>
        </p:spPr>
        <p:txBody>
          <a:bodyPr wrap="square" rtlCol="0">
            <a:spAutoFit/>
          </a:bodyPr>
          <a:lstStyle/>
          <a:p>
            <a:pPr algn="r">
              <a:spcAft>
                <a:spcPts val="600"/>
              </a:spcAft>
            </a:pPr>
            <a:r>
              <a:rPr lang="cs-CZ" sz="2400" b="1" noProof="1" smtClean="0">
                <a:solidFill>
                  <a:srgbClr val="C00000"/>
                </a:solidFill>
                <a:latin typeface="+mn-lt"/>
              </a:rPr>
              <a:t>Chrámový svitek (</a:t>
            </a:r>
            <a:r>
              <a:rPr lang="cs-CZ" sz="2400" b="1" i="1" noProof="1" smtClean="0">
                <a:solidFill>
                  <a:srgbClr val="C00000"/>
                </a:solidFill>
                <a:latin typeface="+mn-lt"/>
              </a:rPr>
              <a:t>11QT</a:t>
            </a:r>
            <a:r>
              <a:rPr lang="cs-CZ" sz="2400" b="1" noProof="1" smtClean="0">
                <a:solidFill>
                  <a:srgbClr val="C00000"/>
                </a:solidFill>
                <a:latin typeface="+mn-lt"/>
              </a:rPr>
              <a:t>)</a:t>
            </a:r>
          </a:p>
          <a:p>
            <a:pPr algn="r"/>
            <a:r>
              <a:rPr lang="cs-CZ" altLang="cs-CZ" sz="1600" noProof="1">
                <a:latin typeface="+mn-lt"/>
              </a:rPr>
              <a:t>Srovnání vnitřního nádvoří  (vpravo) s celkovým plánem Ezechielova chrámu (vlevo</a:t>
            </a:r>
            <a:r>
              <a:rPr lang="cs-CZ" altLang="cs-CZ" sz="1600" noProof="1" smtClean="0">
                <a:latin typeface="+mn-lt"/>
              </a:rPr>
              <a:t>)</a:t>
            </a:r>
            <a:endParaRPr lang="cs-CZ" altLang="cs-CZ" sz="1600">
              <a:latin typeface="+mn-lt"/>
            </a:endParaRPr>
          </a:p>
        </p:txBody>
      </p:sp>
      <p:sp>
        <p:nvSpPr>
          <p:cNvPr id="5" name="TextovéPole 4"/>
          <p:cNvSpPr txBox="1"/>
          <p:nvPr/>
        </p:nvSpPr>
        <p:spPr>
          <a:xfrm>
            <a:off x="250825" y="5245100"/>
            <a:ext cx="1836721" cy="276999"/>
          </a:xfrm>
          <a:prstGeom prst="rect">
            <a:avLst/>
          </a:prstGeom>
          <a:noFill/>
        </p:spPr>
        <p:txBody>
          <a:bodyPr wrap="none" rtlCol="0">
            <a:spAutoFit/>
          </a:bodyPr>
          <a:lstStyle/>
          <a:p>
            <a:pPr algn="r"/>
            <a:r>
              <a:rPr lang="cs-CZ" sz="1200">
                <a:latin typeface="+mn-lt"/>
              </a:rPr>
              <a:t>Zdroj: Maier </a:t>
            </a:r>
            <a:r>
              <a:rPr lang="cs-CZ" sz="1200" baseline="30000">
                <a:latin typeface="+mn-lt"/>
              </a:rPr>
              <a:t>3</a:t>
            </a:r>
            <a:r>
              <a:rPr lang="cs-CZ" sz="1200">
                <a:latin typeface="+mn-lt"/>
              </a:rPr>
              <a:t>1997, s. LII</a:t>
            </a:r>
            <a:r>
              <a:rPr lang="cs-CZ" sz="1200" smtClean="0">
                <a:latin typeface="+mn-lt"/>
              </a:rPr>
              <a:t>.</a:t>
            </a:r>
            <a:endParaRPr lang="cs-CZ" sz="1200">
              <a:latin typeface="+mn-lt"/>
            </a:endParaRPr>
          </a:p>
        </p:txBody>
      </p:sp>
      <p:sp>
        <p:nvSpPr>
          <p:cNvPr id="6" name="TextovéPole 5"/>
          <p:cNvSpPr txBox="1"/>
          <p:nvPr/>
        </p:nvSpPr>
        <p:spPr>
          <a:xfrm>
            <a:off x="6311738" y="4298612"/>
            <a:ext cx="2438873" cy="276999"/>
          </a:xfrm>
          <a:prstGeom prst="rect">
            <a:avLst/>
          </a:prstGeom>
          <a:noFill/>
        </p:spPr>
        <p:txBody>
          <a:bodyPr wrap="none" rtlCol="0">
            <a:spAutoFit/>
          </a:bodyPr>
          <a:lstStyle/>
          <a:p>
            <a:pPr algn="r"/>
            <a:r>
              <a:rPr lang="cs-CZ" sz="1200">
                <a:latin typeface="+mn-lt"/>
              </a:rPr>
              <a:t>Zdroj: Schmidt 2001, s. 182, obr. 7</a:t>
            </a:r>
            <a:r>
              <a:rPr lang="cs-CZ" sz="1200" smtClean="0">
                <a:latin typeface="+mn-lt"/>
              </a:rPr>
              <a:t>.</a:t>
            </a:r>
            <a:endParaRPr lang="cs-CZ" sz="1200">
              <a:latin typeface="+mn-lt"/>
            </a:endParaRPr>
          </a:p>
        </p:txBody>
      </p:sp>
    </p:spTree>
    <p:extLst>
      <p:ext uri="{BB962C8B-B14F-4D97-AF65-F5344CB8AC3E}">
        <p14:creationId xmlns:p14="http://schemas.microsoft.com/office/powerpoint/2010/main" val="3879960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333375"/>
            <a:ext cx="5135563" cy="4879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534970" y="5589240"/>
            <a:ext cx="5109411" cy="815608"/>
          </a:xfrm>
          <a:prstGeom prst="rect">
            <a:avLst/>
          </a:prstGeom>
          <a:noFill/>
        </p:spPr>
        <p:txBody>
          <a:bodyPr wrap="none" rtlCol="0">
            <a:spAutoFit/>
          </a:bodyPr>
          <a:lstStyle/>
          <a:p>
            <a:pPr algn="r">
              <a:spcAft>
                <a:spcPts val="600"/>
              </a:spcAft>
            </a:pPr>
            <a:r>
              <a:rPr lang="cs-CZ" sz="2400" b="1" noProof="1">
                <a:solidFill>
                  <a:srgbClr val="C00000"/>
                </a:solidFill>
                <a:latin typeface="+mn-lt"/>
              </a:rPr>
              <a:t>Chrámový svitek (</a:t>
            </a:r>
            <a:r>
              <a:rPr lang="cs-CZ" sz="2400" b="1" i="1" noProof="1">
                <a:solidFill>
                  <a:srgbClr val="C00000"/>
                </a:solidFill>
                <a:latin typeface="+mn-lt"/>
              </a:rPr>
              <a:t>11QT</a:t>
            </a:r>
            <a:r>
              <a:rPr lang="cs-CZ" sz="2400" b="1" noProof="1">
                <a:solidFill>
                  <a:srgbClr val="C00000"/>
                </a:solidFill>
                <a:latin typeface="+mn-lt"/>
              </a:rPr>
              <a:t>)</a:t>
            </a:r>
          </a:p>
          <a:p>
            <a:pPr algn="r"/>
            <a:r>
              <a:rPr lang="cs-CZ" altLang="cs-CZ" noProof="1">
                <a:latin typeface="+mn-lt"/>
              </a:rPr>
              <a:t>Srovnání </a:t>
            </a:r>
            <a:r>
              <a:rPr lang="cs-CZ" altLang="cs-CZ" noProof="1" smtClean="0">
                <a:latin typeface="+mn-lt"/>
              </a:rPr>
              <a:t>s </a:t>
            </a:r>
            <a:r>
              <a:rPr lang="cs-CZ" altLang="cs-CZ" noProof="1">
                <a:latin typeface="+mn-lt"/>
              </a:rPr>
              <a:t>rozměry héródovské chrámové </a:t>
            </a:r>
            <a:r>
              <a:rPr lang="cs-CZ" altLang="cs-CZ" noProof="1" smtClean="0">
                <a:latin typeface="+mn-lt"/>
              </a:rPr>
              <a:t>plošiny.</a:t>
            </a:r>
            <a:endParaRPr lang="cs-CZ" altLang="cs-CZ">
              <a:latin typeface="+mn-lt"/>
            </a:endParaRPr>
          </a:p>
        </p:txBody>
      </p:sp>
      <p:sp>
        <p:nvSpPr>
          <p:cNvPr id="4" name="TextovéPole 3"/>
          <p:cNvSpPr txBox="1"/>
          <p:nvPr/>
        </p:nvSpPr>
        <p:spPr>
          <a:xfrm>
            <a:off x="7282146" y="328805"/>
            <a:ext cx="369332" cy="2377061"/>
          </a:xfrm>
          <a:prstGeom prst="rect">
            <a:avLst/>
          </a:prstGeom>
          <a:noFill/>
        </p:spPr>
        <p:txBody>
          <a:bodyPr vert="vert270" wrap="none" rtlCol="0">
            <a:spAutoFit/>
          </a:bodyPr>
          <a:lstStyle/>
          <a:p>
            <a:pPr algn="r"/>
            <a:r>
              <a:rPr lang="cs-CZ" sz="1200">
                <a:latin typeface="+mn-lt"/>
              </a:rPr>
              <a:t>Zdroj: Maier </a:t>
            </a:r>
            <a:r>
              <a:rPr lang="cs-CZ" sz="1200" baseline="30000">
                <a:latin typeface="+mn-lt"/>
              </a:rPr>
              <a:t>3</a:t>
            </a:r>
            <a:r>
              <a:rPr lang="cs-CZ" sz="1200">
                <a:latin typeface="+mn-lt"/>
              </a:rPr>
              <a:t>1997, s. </a:t>
            </a:r>
            <a:r>
              <a:rPr lang="cs-CZ" sz="1200" smtClean="0">
                <a:latin typeface="+mn-lt"/>
              </a:rPr>
              <a:t>XLVII, obr. 2..</a:t>
            </a:r>
            <a:endParaRPr lang="cs-CZ" sz="1200">
              <a:latin typeface="+mn-lt"/>
            </a:endParaRPr>
          </a:p>
        </p:txBody>
      </p:sp>
    </p:spTree>
    <p:extLst>
      <p:ext uri="{BB962C8B-B14F-4D97-AF65-F5344CB8AC3E}">
        <p14:creationId xmlns:p14="http://schemas.microsoft.com/office/powerpoint/2010/main" val="2801922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41" descr="Inkom-003"/>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139952" y="188639"/>
            <a:ext cx="4518025" cy="6440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520" y="479619"/>
            <a:ext cx="3744416" cy="5124480"/>
          </a:xfrm>
          <a:prstGeom prst="rect">
            <a:avLst/>
          </a:prstGeom>
          <a:noFill/>
        </p:spPr>
        <p:txBody>
          <a:bodyPr wrap="square" rtlCol="0">
            <a:spAutoFit/>
          </a:bodyPr>
          <a:lstStyle/>
          <a:p>
            <a:pPr>
              <a:spcAft>
                <a:spcPts val="1200"/>
              </a:spcAft>
            </a:pPr>
            <a:r>
              <a:rPr lang="cs-CZ" sz="2400" b="1">
                <a:solidFill>
                  <a:srgbClr val="C00000"/>
                </a:solidFill>
                <a:latin typeface="+mn-lt"/>
              </a:rPr>
              <a:t>Jeruzalém v 1. století n.l.</a:t>
            </a:r>
            <a:endParaRPr lang="cs-CZ" sz="2400">
              <a:solidFill>
                <a:srgbClr val="C00000"/>
              </a:solidFill>
              <a:latin typeface="+mn-lt"/>
            </a:endParaRPr>
          </a:p>
          <a:p>
            <a:pPr marL="360000" indent="-360000">
              <a:spcAft>
                <a:spcPts val="600"/>
              </a:spcAft>
              <a:buClr>
                <a:srgbClr val="C00000"/>
              </a:buClr>
              <a:buSzPct val="85000"/>
              <a:buFont typeface="Wingdings" panose="05000000000000000000" pitchFamily="2" charset="2"/>
              <a:buChar char="v"/>
            </a:pPr>
            <a:r>
              <a:rPr lang="cs-CZ" sz="2000">
                <a:latin typeface="+mn-lt"/>
              </a:rPr>
              <a:t>Dominantu města tvořil Jeruzalémský chrám obklopený rozměrnou plošinou s několika zónami stoupající sakrality. </a:t>
            </a:r>
            <a:endParaRPr lang="cs-CZ" sz="2000" smtClean="0">
              <a:latin typeface="+mn-lt"/>
            </a:endParaRPr>
          </a:p>
          <a:p>
            <a:pPr marL="360000" indent="-360000">
              <a:spcAft>
                <a:spcPts val="600"/>
              </a:spcAft>
              <a:buClr>
                <a:srgbClr val="C00000"/>
              </a:buClr>
              <a:buSzPct val="85000"/>
              <a:buFont typeface="Wingdings" panose="05000000000000000000" pitchFamily="2" charset="2"/>
              <a:buChar char="v"/>
            </a:pPr>
            <a:r>
              <a:rPr lang="cs-CZ" sz="2000" smtClean="0">
                <a:latin typeface="+mn-lt"/>
              </a:rPr>
              <a:t>Jejím </a:t>
            </a:r>
            <a:r>
              <a:rPr lang="cs-CZ" sz="2000">
                <a:latin typeface="+mn-lt"/>
              </a:rPr>
              <a:t>vybudováním Héródés Veliký podstatně rozšířil původní ostroh Chrámové hory mezi Tyropoiónským údolím a Kidronským úvalem. </a:t>
            </a:r>
            <a:endParaRPr lang="cs-CZ" sz="2000" smtClean="0">
              <a:latin typeface="+mn-lt"/>
            </a:endParaRPr>
          </a:p>
          <a:p>
            <a:pPr marL="360000" indent="-360000">
              <a:spcAft>
                <a:spcPts val="600"/>
              </a:spcAft>
              <a:buClr>
                <a:srgbClr val="C00000"/>
              </a:buClr>
              <a:buSzPct val="85000"/>
              <a:buFont typeface="Wingdings" panose="05000000000000000000" pitchFamily="2" charset="2"/>
              <a:buChar char="v"/>
            </a:pPr>
            <a:r>
              <a:rPr lang="cs-CZ" sz="2000" smtClean="0">
                <a:latin typeface="+mn-lt"/>
              </a:rPr>
              <a:t>Vlastní </a:t>
            </a:r>
            <a:r>
              <a:rPr lang="cs-CZ" sz="2000">
                <a:latin typeface="+mn-lt"/>
              </a:rPr>
              <a:t>město se rozkládalo na Západním </a:t>
            </a:r>
            <a:r>
              <a:rPr lang="cs-CZ" sz="2000" smtClean="0">
                <a:latin typeface="+mn-lt"/>
              </a:rPr>
              <a:t>pahorku.</a:t>
            </a:r>
            <a:endParaRPr lang="cs-CZ" sz="2000">
              <a:latin typeface="+mn-lt"/>
            </a:endParaRPr>
          </a:p>
          <a:p>
            <a:endParaRPr lang="cs-CZ">
              <a:latin typeface="+mn-lt"/>
            </a:endParaRPr>
          </a:p>
        </p:txBody>
      </p:sp>
      <p:sp>
        <p:nvSpPr>
          <p:cNvPr id="4" name="TextovéPole 3"/>
          <p:cNvSpPr txBox="1"/>
          <p:nvPr/>
        </p:nvSpPr>
        <p:spPr>
          <a:xfrm>
            <a:off x="8654565" y="188639"/>
            <a:ext cx="369332" cy="2217658"/>
          </a:xfrm>
          <a:prstGeom prst="rect">
            <a:avLst/>
          </a:prstGeom>
          <a:noFill/>
        </p:spPr>
        <p:txBody>
          <a:bodyPr vert="vert270" wrap="none" rtlCol="0">
            <a:spAutoFit/>
          </a:bodyPr>
          <a:lstStyle/>
          <a:p>
            <a:pPr algn="r"/>
            <a:r>
              <a:rPr lang="cs-CZ" sz="1200">
                <a:latin typeface="+mn-lt"/>
              </a:rPr>
              <a:t>Zdroj: Kroll 1996, s. 109, obr. 45.</a:t>
            </a:r>
          </a:p>
        </p:txBody>
      </p:sp>
    </p:spTree>
    <p:extLst>
      <p:ext uri="{BB962C8B-B14F-4D97-AF65-F5344CB8AC3E}">
        <p14:creationId xmlns:p14="http://schemas.microsoft.com/office/powerpoint/2010/main" val="532798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059832" y="5434186"/>
            <a:ext cx="5696496" cy="461665"/>
          </a:xfrm>
          <a:prstGeom prst="rect">
            <a:avLst/>
          </a:prstGeom>
          <a:noFill/>
        </p:spPr>
        <p:txBody>
          <a:bodyPr wrap="none" rtlCol="0">
            <a:spAutoFit/>
          </a:bodyPr>
          <a:lstStyle/>
          <a:p>
            <a:r>
              <a:rPr lang="cs-CZ" sz="2400" b="1" smtClean="0">
                <a:solidFill>
                  <a:srgbClr val="C00000"/>
                </a:solidFill>
                <a:latin typeface="+mn-lt"/>
              </a:rPr>
              <a:t>Model Jeruzaléma v Izraelském muzeu.</a:t>
            </a:r>
            <a:endParaRPr lang="cs-CZ" sz="2400" b="1">
              <a:solidFill>
                <a:srgbClr val="C00000"/>
              </a:solidFill>
              <a:latin typeface="+mn-lt"/>
            </a:endParaRPr>
          </a:p>
        </p:txBody>
      </p:sp>
      <p:sp>
        <p:nvSpPr>
          <p:cNvPr id="4" name="TextovéPole 3"/>
          <p:cNvSpPr txBox="1"/>
          <p:nvPr/>
        </p:nvSpPr>
        <p:spPr>
          <a:xfrm>
            <a:off x="6778488" y="500286"/>
            <a:ext cx="2147576" cy="276999"/>
          </a:xfrm>
          <a:prstGeom prst="rect">
            <a:avLst/>
          </a:prstGeom>
          <a:noFill/>
        </p:spPr>
        <p:txBody>
          <a:bodyPr wrap="none" rtlCol="0">
            <a:spAutoFit/>
          </a:bodyPr>
          <a:lstStyle/>
          <a:p>
            <a:pPr algn="r"/>
            <a:r>
              <a:rPr lang="cs-CZ" sz="1200" smtClean="0">
                <a:latin typeface="+mn-lt"/>
              </a:rPr>
              <a:t>Foto: Dalibor Papoušek, 2013.</a:t>
            </a:r>
            <a:endParaRPr lang="cs-CZ" sz="1200">
              <a:latin typeface="+mn-lt"/>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79" y="793309"/>
            <a:ext cx="8743643" cy="4363883"/>
          </a:xfrm>
          <a:prstGeom prst="rect">
            <a:avLst/>
          </a:prstGeom>
          <a:ln w="19050">
            <a:solidFill>
              <a:schemeClr val="tx1"/>
            </a:solidFill>
          </a:ln>
        </p:spPr>
      </p:pic>
    </p:spTree>
    <p:extLst>
      <p:ext uri="{BB962C8B-B14F-4D97-AF65-F5344CB8AC3E}">
        <p14:creationId xmlns:p14="http://schemas.microsoft.com/office/powerpoint/2010/main" val="2846199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50" descr="Disert-obr-03"/>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644008" y="308596"/>
            <a:ext cx="3890962" cy="62118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26960" y="308596"/>
            <a:ext cx="4273032" cy="5355312"/>
          </a:xfrm>
          <a:prstGeom prst="rect">
            <a:avLst/>
          </a:prstGeom>
          <a:noFill/>
        </p:spPr>
        <p:txBody>
          <a:bodyPr wrap="square" rtlCol="0">
            <a:spAutoFit/>
          </a:bodyPr>
          <a:lstStyle/>
          <a:p>
            <a:r>
              <a:rPr lang="cs-CZ" sz="2400" b="1">
                <a:solidFill>
                  <a:srgbClr val="C00000"/>
                </a:solidFill>
                <a:latin typeface="+mn-lt"/>
              </a:rPr>
              <a:t>Héródovský </a:t>
            </a:r>
            <a:r>
              <a:rPr lang="cs-CZ" sz="2400" b="1" smtClean="0">
                <a:solidFill>
                  <a:srgbClr val="C00000"/>
                </a:solidFill>
                <a:latin typeface="+mn-lt"/>
              </a:rPr>
              <a:t>chrám</a:t>
            </a:r>
          </a:p>
          <a:p>
            <a:pPr>
              <a:spcAft>
                <a:spcPts val="1200"/>
              </a:spcAft>
            </a:pPr>
            <a:r>
              <a:rPr lang="cs-CZ" sz="2000" b="1" smtClean="0">
                <a:solidFill>
                  <a:srgbClr val="C00000"/>
                </a:solidFill>
                <a:latin typeface="+mn-lt"/>
              </a:rPr>
              <a:t>Půdorys </a:t>
            </a:r>
            <a:r>
              <a:rPr lang="cs-CZ" sz="2000" b="1">
                <a:solidFill>
                  <a:srgbClr val="C00000"/>
                </a:solidFill>
                <a:latin typeface="+mn-lt"/>
              </a:rPr>
              <a:t>chrámové plošiny</a:t>
            </a:r>
            <a:endParaRPr lang="cs-CZ" sz="2000">
              <a:solidFill>
                <a:srgbClr val="C00000"/>
              </a:solidFill>
              <a:latin typeface="+mn-lt"/>
            </a:endParaRPr>
          </a:p>
          <a:p>
            <a:r>
              <a:rPr lang="cs-CZ" sz="1600" b="1">
                <a:latin typeface="+mn-lt"/>
              </a:rPr>
              <a:t>Legenda:</a:t>
            </a:r>
            <a:r>
              <a:rPr lang="cs-CZ" sz="1600">
                <a:latin typeface="+mn-lt"/>
              </a:rPr>
              <a:t> (1) Pevnost Antonia, (2) opěrná zeď, (3) silnice podél Západní zdi, (4) Wilsonův oblouk nad Tyropoiónským údolím, (5) Robinsonův oblouk, (6) obchody, (7) sloupořadí, (8) Královská síň, (9-10) jižní Chuldiny brány a východní Súská či Zlatá brána, (11) Šalomounovo sloupoví, (12) Kidrónský úval a Olivová hora, (13) nádvoří pohanů, (14-15) podzemní tunely k Chuldiným branám, (16) ohrazení s varovnými nápisy, (17) zvýšená terasa, (18) ochranná zeď posvátného okrsku, (19) Krásná brána, (20) brány pro vstup žen, (21) nádvoří žen (22) vnitřní sloupořadí posvátného okrsku, (23) zeď oddělující nádvoří žen a nádvoří mužů, (24) Níkánorova brána, (25) oltář pro zápalné oběti, (29) chrámová předsíň, (30) chrámová loď, (31) velesvatyně</a:t>
            </a:r>
            <a:r>
              <a:rPr lang="cs-CZ" sz="1600" smtClean="0">
                <a:latin typeface="+mn-lt"/>
              </a:rPr>
              <a:t>.</a:t>
            </a:r>
            <a:endParaRPr lang="cs-CZ" sz="1600">
              <a:latin typeface="+mn-lt"/>
            </a:endParaRPr>
          </a:p>
        </p:txBody>
      </p:sp>
      <p:sp>
        <p:nvSpPr>
          <p:cNvPr id="4" name="TextovéPole 3"/>
          <p:cNvSpPr txBox="1"/>
          <p:nvPr/>
        </p:nvSpPr>
        <p:spPr>
          <a:xfrm>
            <a:off x="8534970" y="308596"/>
            <a:ext cx="369332" cy="2338524"/>
          </a:xfrm>
          <a:prstGeom prst="rect">
            <a:avLst/>
          </a:prstGeom>
          <a:noFill/>
        </p:spPr>
        <p:txBody>
          <a:bodyPr vert="vert270" wrap="none" rtlCol="0">
            <a:spAutoFit/>
          </a:bodyPr>
          <a:lstStyle/>
          <a:p>
            <a:pPr algn="r"/>
            <a:r>
              <a:rPr lang="cs-CZ" sz="1200">
                <a:latin typeface="+mn-lt"/>
              </a:rPr>
              <a:t>Zdroj: Sanders 1992, s. 312, obr. 7.</a:t>
            </a:r>
          </a:p>
        </p:txBody>
      </p:sp>
    </p:spTree>
    <p:extLst>
      <p:ext uri="{BB962C8B-B14F-4D97-AF65-F5344CB8AC3E}">
        <p14:creationId xmlns:p14="http://schemas.microsoft.com/office/powerpoint/2010/main" val="61008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ar-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2826" y="1690735"/>
            <a:ext cx="5292588" cy="350673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6686310" y="1385429"/>
            <a:ext cx="2139688" cy="276999"/>
          </a:xfrm>
          <a:prstGeom prst="rect">
            <a:avLst/>
          </a:prstGeom>
          <a:noFill/>
        </p:spPr>
        <p:txBody>
          <a:bodyPr wrap="none" rtlCol="0">
            <a:spAutoFit/>
          </a:bodyPr>
          <a:lstStyle/>
          <a:p>
            <a:pPr algn="r"/>
            <a:r>
              <a:rPr lang="cs-CZ" sz="1200">
                <a:latin typeface="+mn-lt"/>
              </a:rPr>
              <a:t>Zdroj: Hornung 1995, s. 1717</a:t>
            </a:r>
            <a:r>
              <a:rPr lang="cs-CZ" sz="1200" smtClean="0">
                <a:latin typeface="+mn-lt"/>
              </a:rPr>
              <a:t>.</a:t>
            </a:r>
            <a:endParaRPr lang="cs-CZ" sz="1200">
              <a:latin typeface="+mn-lt"/>
            </a:endParaRPr>
          </a:p>
        </p:txBody>
      </p:sp>
      <p:sp>
        <p:nvSpPr>
          <p:cNvPr id="4" name="TextovéPole 3"/>
          <p:cNvSpPr txBox="1"/>
          <p:nvPr/>
        </p:nvSpPr>
        <p:spPr>
          <a:xfrm>
            <a:off x="5364088" y="5301208"/>
            <a:ext cx="3429130" cy="1092607"/>
          </a:xfrm>
          <a:prstGeom prst="rect">
            <a:avLst/>
          </a:prstGeom>
          <a:noFill/>
        </p:spPr>
        <p:txBody>
          <a:bodyPr wrap="square" rtlCol="0">
            <a:spAutoFit/>
          </a:bodyPr>
          <a:lstStyle/>
          <a:p>
            <a:pPr algn="r">
              <a:spcAft>
                <a:spcPts val="600"/>
              </a:spcAft>
            </a:pPr>
            <a:r>
              <a:rPr lang="cs-CZ" sz="2400" b="1" smtClean="0">
                <a:solidFill>
                  <a:srgbClr val="C00000"/>
                </a:solidFill>
                <a:latin typeface="+mn-lt"/>
              </a:rPr>
              <a:t>Oddělení nebe a země</a:t>
            </a:r>
          </a:p>
          <a:p>
            <a:pPr algn="r"/>
            <a:r>
              <a:rPr lang="cs-CZ">
                <a:latin typeface="+mn-lt"/>
              </a:rPr>
              <a:t>Papyrus z Théb, 21. dynastie. </a:t>
            </a:r>
            <a:endParaRPr lang="cs-CZ" smtClean="0">
              <a:latin typeface="+mn-lt"/>
            </a:endParaRPr>
          </a:p>
          <a:p>
            <a:pPr algn="r"/>
            <a:r>
              <a:rPr lang="cs-CZ" smtClean="0">
                <a:latin typeface="+mn-lt"/>
              </a:rPr>
              <a:t>Egyptské </a:t>
            </a:r>
            <a:r>
              <a:rPr lang="cs-CZ">
                <a:latin typeface="+mn-lt"/>
              </a:rPr>
              <a:t>muzeum, Káhira</a:t>
            </a:r>
            <a:r>
              <a:rPr lang="cs-CZ" smtClean="0">
                <a:latin typeface="+mn-lt"/>
              </a:rPr>
              <a:t>.</a:t>
            </a:r>
            <a:endParaRPr lang="cs-CZ">
              <a:latin typeface="+mn-lt"/>
            </a:endParaRPr>
          </a:p>
        </p:txBody>
      </p:sp>
      <p:sp>
        <p:nvSpPr>
          <p:cNvPr id="5" name="TextovéPole 4"/>
          <p:cNvSpPr txBox="1"/>
          <p:nvPr/>
        </p:nvSpPr>
        <p:spPr>
          <a:xfrm>
            <a:off x="249866" y="1989855"/>
            <a:ext cx="3097997" cy="2908489"/>
          </a:xfrm>
          <a:prstGeom prst="rect">
            <a:avLst/>
          </a:prstGeom>
          <a:noFill/>
        </p:spPr>
        <p:txBody>
          <a:bodyPr wrap="square" rtlCol="0">
            <a:spAutoFit/>
          </a:bodyPr>
          <a:lstStyle/>
          <a:p>
            <a:pPr>
              <a:spcAft>
                <a:spcPts val="600"/>
              </a:spcAft>
              <a:tabLst>
                <a:tab pos="4300538" algn="l"/>
              </a:tabLst>
            </a:pPr>
            <a:r>
              <a:rPr lang="cs-CZ" sz="2400" b="1" smtClean="0">
                <a:solidFill>
                  <a:srgbClr val="C00000"/>
                </a:solidFill>
                <a:latin typeface="+mn-lt"/>
              </a:rPr>
              <a:t>Dvojdomý kosmos:</a:t>
            </a:r>
          </a:p>
          <a:p>
            <a:pPr marL="360000" indent="-360000">
              <a:spcAft>
                <a:spcPts val="600"/>
              </a:spcAft>
              <a:buClr>
                <a:srgbClr val="C00000"/>
              </a:buClr>
              <a:buSzPct val="85000"/>
              <a:buFont typeface="Wingdings" panose="05000000000000000000" pitchFamily="2" charset="2"/>
              <a:buChar char="v"/>
            </a:pPr>
            <a:r>
              <a:rPr lang="cs-CZ" sz="2000" b="1" smtClean="0">
                <a:latin typeface="+mn-lt"/>
              </a:rPr>
              <a:t>nahoře</a:t>
            </a:r>
          </a:p>
          <a:p>
            <a:pPr marL="360000" indent="-360000">
              <a:spcAft>
                <a:spcPts val="600"/>
              </a:spcAft>
              <a:buClr>
                <a:srgbClr val="C00000"/>
              </a:buClr>
              <a:buSzPct val="85000"/>
              <a:buFont typeface="Wingdings" panose="05000000000000000000" pitchFamily="2" charset="2"/>
              <a:buChar char="v"/>
            </a:pPr>
            <a:r>
              <a:rPr lang="cs-CZ" sz="2000" b="1" smtClean="0">
                <a:latin typeface="+mn-lt"/>
              </a:rPr>
              <a:t>dole</a:t>
            </a:r>
            <a:endParaRPr lang="cs-CZ" sz="2000" b="1">
              <a:latin typeface="+mn-lt"/>
            </a:endParaRPr>
          </a:p>
          <a:p>
            <a:pPr>
              <a:spcBef>
                <a:spcPts val="600"/>
              </a:spcBef>
              <a:spcAft>
                <a:spcPts val="600"/>
              </a:spcAft>
              <a:buSzPct val="85000"/>
              <a:tabLst>
                <a:tab pos="4300538" algn="l"/>
              </a:tabLst>
            </a:pPr>
            <a:r>
              <a:rPr lang="cs-CZ" sz="2400" b="1">
                <a:solidFill>
                  <a:srgbClr val="C00000"/>
                </a:solidFill>
                <a:latin typeface="+mn-lt"/>
              </a:rPr>
              <a:t>Trojdomý kosmos: </a:t>
            </a:r>
            <a:endParaRPr lang="cs-CZ" sz="2400" b="1" smtClean="0">
              <a:solidFill>
                <a:srgbClr val="C00000"/>
              </a:solidFill>
              <a:latin typeface="+mn-lt"/>
            </a:endParaRPr>
          </a:p>
          <a:p>
            <a:pPr marL="360000" indent="-360000">
              <a:spcBef>
                <a:spcPts val="0"/>
              </a:spcBef>
              <a:spcAft>
                <a:spcPts val="600"/>
              </a:spcAft>
              <a:buClr>
                <a:srgbClr val="C00000"/>
              </a:buClr>
              <a:buSzPct val="85000"/>
              <a:buFont typeface="Wingdings" panose="05000000000000000000" pitchFamily="2" charset="2"/>
              <a:buChar char="v"/>
              <a:tabLst>
                <a:tab pos="4300538" algn="l"/>
              </a:tabLst>
            </a:pPr>
            <a:r>
              <a:rPr lang="cs-CZ" sz="2000" b="1" smtClean="0">
                <a:latin typeface="+mn-lt"/>
              </a:rPr>
              <a:t>nebe</a:t>
            </a:r>
          </a:p>
          <a:p>
            <a:pPr marL="360000" indent="-360000">
              <a:spcBef>
                <a:spcPts val="0"/>
              </a:spcBef>
              <a:spcAft>
                <a:spcPts val="600"/>
              </a:spcAft>
              <a:buClr>
                <a:srgbClr val="C00000"/>
              </a:buClr>
              <a:buSzPct val="85000"/>
              <a:buFont typeface="Wingdings" panose="05000000000000000000" pitchFamily="2" charset="2"/>
              <a:buChar char="v"/>
              <a:tabLst>
                <a:tab pos="4300538" algn="l"/>
              </a:tabLst>
            </a:pPr>
            <a:r>
              <a:rPr lang="cs-CZ" sz="2000" b="1" smtClean="0">
                <a:latin typeface="+mn-lt"/>
              </a:rPr>
              <a:t>země</a:t>
            </a:r>
          </a:p>
          <a:p>
            <a:pPr marL="360000" indent="-360000">
              <a:spcBef>
                <a:spcPts val="0"/>
              </a:spcBef>
              <a:spcAft>
                <a:spcPts val="600"/>
              </a:spcAft>
              <a:buClr>
                <a:srgbClr val="C00000"/>
              </a:buClr>
              <a:buSzPct val="85000"/>
              <a:buFont typeface="Wingdings" panose="05000000000000000000" pitchFamily="2" charset="2"/>
              <a:buChar char="v"/>
              <a:tabLst>
                <a:tab pos="4300538" algn="l"/>
              </a:tabLst>
            </a:pPr>
            <a:r>
              <a:rPr lang="cs-CZ" sz="2000" b="1" smtClean="0">
                <a:latin typeface="+mn-lt"/>
              </a:rPr>
              <a:t>podsvětí</a:t>
            </a:r>
            <a:r>
              <a:rPr lang="cs-CZ" b="1" smtClean="0">
                <a:solidFill>
                  <a:srgbClr val="C00000"/>
                </a:solidFill>
                <a:latin typeface="+mn-lt"/>
              </a:rPr>
              <a:t>	</a:t>
            </a:r>
            <a:endParaRPr lang="cs-CZ"/>
          </a:p>
        </p:txBody>
      </p:sp>
      <p:sp>
        <p:nvSpPr>
          <p:cNvPr id="6" name="TextovéPole 5"/>
          <p:cNvSpPr txBox="1"/>
          <p:nvPr/>
        </p:nvSpPr>
        <p:spPr>
          <a:xfrm>
            <a:off x="251520" y="544459"/>
            <a:ext cx="4328877" cy="584775"/>
          </a:xfrm>
          <a:prstGeom prst="rect">
            <a:avLst/>
          </a:prstGeom>
          <a:noFill/>
        </p:spPr>
        <p:txBody>
          <a:bodyPr wrap="none" rtlCol="0">
            <a:spAutoFit/>
          </a:bodyPr>
          <a:lstStyle/>
          <a:p>
            <a:r>
              <a:rPr lang="cs-CZ" sz="3200" b="1">
                <a:solidFill>
                  <a:srgbClr val="C00000"/>
                </a:solidFill>
                <a:effectLst>
                  <a:outerShdw blurRad="38100" dist="38100" dir="2700000" algn="tl">
                    <a:srgbClr val="000000">
                      <a:alpha val="43137"/>
                    </a:srgbClr>
                  </a:outerShdw>
                </a:effectLst>
                <a:latin typeface="+mn-lt"/>
              </a:rPr>
              <a:t>Klasické pojetí </a:t>
            </a:r>
            <a:r>
              <a:rPr lang="cs-CZ" sz="3200" b="1" smtClean="0">
                <a:solidFill>
                  <a:srgbClr val="C00000"/>
                </a:solidFill>
                <a:effectLst>
                  <a:outerShdw blurRad="38100" dist="38100" dir="2700000" algn="tl">
                    <a:srgbClr val="000000">
                      <a:alpha val="43137"/>
                    </a:srgbClr>
                  </a:outerShdw>
                </a:effectLst>
                <a:latin typeface="+mn-lt"/>
              </a:rPr>
              <a:t>kosmu</a:t>
            </a:r>
            <a:endParaRPr lang="cs-CZ" sz="3200" b="1">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092261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03-Judaismus-Crossan-Reed"/>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288" y="675556"/>
            <a:ext cx="8159424" cy="411172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187624" y="5085184"/>
            <a:ext cx="7464089" cy="1092607"/>
          </a:xfrm>
          <a:prstGeom prst="rect">
            <a:avLst/>
          </a:prstGeom>
          <a:noFill/>
        </p:spPr>
        <p:txBody>
          <a:bodyPr wrap="square" rtlCol="0">
            <a:spAutoFit/>
          </a:bodyPr>
          <a:lstStyle/>
          <a:p>
            <a:pPr algn="r">
              <a:spcAft>
                <a:spcPts val="600"/>
              </a:spcAft>
            </a:pPr>
            <a:r>
              <a:rPr lang="cs-CZ" sz="2400" b="1">
                <a:solidFill>
                  <a:srgbClr val="C00000"/>
                </a:solidFill>
                <a:latin typeface="+mn-lt"/>
              </a:rPr>
              <a:t>Héródovský chrám. Ideální rekonstrukce</a:t>
            </a:r>
            <a:endParaRPr lang="cs-CZ" sz="2400">
              <a:solidFill>
                <a:srgbClr val="C00000"/>
              </a:solidFill>
              <a:latin typeface="+mn-lt"/>
            </a:endParaRPr>
          </a:p>
          <a:p>
            <a:pPr algn="r"/>
            <a:r>
              <a:rPr lang="cs-CZ">
                <a:latin typeface="+mn-lt"/>
              </a:rPr>
              <a:t>Pohled z luxusních domů Židovské čtvrti přes Tyropoiónské údolí směrem k Jeruzalémskému chrámu a Olivové hoře. </a:t>
            </a:r>
            <a:r>
              <a:rPr lang="cs-CZ" smtClean="0">
                <a:latin typeface="+mn-lt"/>
              </a:rPr>
              <a:t> </a:t>
            </a:r>
            <a:r>
              <a:rPr lang="cs-CZ">
                <a:latin typeface="+mn-lt"/>
              </a:rPr>
              <a:t>Malba Balage Balogh.</a:t>
            </a:r>
          </a:p>
        </p:txBody>
      </p:sp>
      <p:sp>
        <p:nvSpPr>
          <p:cNvPr id="4" name="TextovéPole 3"/>
          <p:cNvSpPr txBox="1"/>
          <p:nvPr/>
        </p:nvSpPr>
        <p:spPr>
          <a:xfrm>
            <a:off x="4133517" y="296255"/>
            <a:ext cx="4513415" cy="276999"/>
          </a:xfrm>
          <a:prstGeom prst="rect">
            <a:avLst/>
          </a:prstGeom>
          <a:noFill/>
        </p:spPr>
        <p:txBody>
          <a:bodyPr wrap="none" rtlCol="0">
            <a:spAutoFit/>
          </a:bodyPr>
          <a:lstStyle/>
          <a:p>
            <a:pPr algn="r"/>
            <a:r>
              <a:rPr lang="cs-CZ" sz="1200">
                <a:latin typeface="+mn-lt"/>
              </a:rPr>
              <a:t>Zdroj: Crossan – Reed 2001, barevná příloha za s. 170, srov. s. 238.</a:t>
            </a:r>
          </a:p>
        </p:txBody>
      </p:sp>
    </p:spTree>
    <p:extLst>
      <p:ext uri="{BB962C8B-B14F-4D97-AF65-F5344CB8AC3E}">
        <p14:creationId xmlns:p14="http://schemas.microsoft.com/office/powerpoint/2010/main" val="2143813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01-Judaismus-Mazar-E"/>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350" y="697373"/>
            <a:ext cx="8454501" cy="432048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615881" y="5229200"/>
            <a:ext cx="3938066" cy="923330"/>
          </a:xfrm>
          <a:prstGeom prst="rect">
            <a:avLst/>
          </a:prstGeom>
          <a:noFill/>
        </p:spPr>
        <p:txBody>
          <a:bodyPr wrap="none" rtlCol="0">
            <a:spAutoFit/>
          </a:bodyPr>
          <a:lstStyle/>
          <a:p>
            <a:pPr algn="r">
              <a:spcAft>
                <a:spcPts val="1200"/>
              </a:spcAft>
            </a:pPr>
            <a:r>
              <a:rPr lang="cs-CZ" sz="2400" b="1" smtClean="0">
                <a:solidFill>
                  <a:srgbClr val="C00000"/>
                </a:solidFill>
                <a:latin typeface="+mn-lt"/>
              </a:rPr>
              <a:t>Jeruzalémský chrám</a:t>
            </a:r>
          </a:p>
          <a:p>
            <a:pPr algn="r"/>
            <a:r>
              <a:rPr lang="cs-CZ" sz="2000" smtClean="0">
                <a:latin typeface="+mn-lt"/>
              </a:rPr>
              <a:t>Současný stav héródovské plošiny</a:t>
            </a:r>
            <a:r>
              <a:rPr lang="cs-CZ" smtClean="0">
                <a:latin typeface="+mn-lt"/>
              </a:rPr>
              <a:t>.</a:t>
            </a:r>
            <a:endParaRPr lang="cs-CZ">
              <a:latin typeface="+mn-lt"/>
            </a:endParaRPr>
          </a:p>
        </p:txBody>
      </p:sp>
      <p:sp>
        <p:nvSpPr>
          <p:cNvPr id="4" name="TextovéPole 3"/>
          <p:cNvSpPr txBox="1"/>
          <p:nvPr/>
        </p:nvSpPr>
        <p:spPr>
          <a:xfrm>
            <a:off x="7063833" y="399147"/>
            <a:ext cx="1752018" cy="276999"/>
          </a:xfrm>
          <a:prstGeom prst="rect">
            <a:avLst/>
          </a:prstGeom>
          <a:noFill/>
        </p:spPr>
        <p:txBody>
          <a:bodyPr wrap="none" rtlCol="0">
            <a:spAutoFit/>
          </a:bodyPr>
          <a:lstStyle/>
          <a:p>
            <a:pPr algn="r"/>
            <a:r>
              <a:rPr lang="cs-CZ" sz="1200">
                <a:latin typeface="+mn-lt"/>
              </a:rPr>
              <a:t>Zdroj: Mazar 2002, s. IV.</a:t>
            </a:r>
          </a:p>
        </p:txBody>
      </p:sp>
    </p:spTree>
    <p:extLst>
      <p:ext uri="{BB962C8B-B14F-4D97-AF65-F5344CB8AC3E}">
        <p14:creationId xmlns:p14="http://schemas.microsoft.com/office/powerpoint/2010/main" val="2467105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11560" y="548680"/>
            <a:ext cx="5692520" cy="646331"/>
          </a:xfrm>
          <a:prstGeom prst="rect">
            <a:avLst/>
          </a:prstGeom>
          <a:noFill/>
        </p:spPr>
        <p:txBody>
          <a:bodyPr wrap="none" rtlCol="0">
            <a:spAutoFit/>
          </a:bodyPr>
          <a:lstStyle/>
          <a:p>
            <a:r>
              <a:rPr lang="cs-CZ" sz="3600" b="1" smtClean="0">
                <a:solidFill>
                  <a:srgbClr val="C00000"/>
                </a:solidFill>
                <a:effectLst>
                  <a:outerShdw blurRad="38100" dist="38100" dir="2700000" algn="tl">
                    <a:srgbClr val="000000">
                      <a:alpha val="43137"/>
                    </a:srgbClr>
                  </a:outerShdw>
                </a:effectLst>
              </a:rPr>
              <a:t>Struktura Hebrejské bible</a:t>
            </a:r>
            <a:endParaRPr lang="cs-CZ" sz="3600" b="1">
              <a:solidFill>
                <a:srgbClr val="C00000"/>
              </a:solidFill>
              <a:effectLst>
                <a:outerShdw blurRad="38100" dist="38100" dir="2700000" algn="tl">
                  <a:srgbClr val="000000">
                    <a:alpha val="43137"/>
                  </a:srgbClr>
                </a:outerShdw>
              </a:effectLst>
            </a:endParaRPr>
          </a:p>
        </p:txBody>
      </p:sp>
      <p:graphicFrame>
        <p:nvGraphicFramePr>
          <p:cNvPr id="3" name="Tabulka 2"/>
          <p:cNvGraphicFramePr>
            <a:graphicFrameLocks noGrp="1"/>
          </p:cNvGraphicFramePr>
          <p:nvPr>
            <p:extLst>
              <p:ext uri="{D42A27DB-BD31-4B8C-83A1-F6EECF244321}">
                <p14:modId xmlns:p14="http://schemas.microsoft.com/office/powerpoint/2010/main" val="3335276269"/>
              </p:ext>
            </p:extLst>
          </p:nvPr>
        </p:nvGraphicFramePr>
        <p:xfrm>
          <a:off x="1043608" y="1484784"/>
          <a:ext cx="7200801" cy="4964160"/>
        </p:xfrm>
        <a:graphic>
          <a:graphicData uri="http://schemas.openxmlformats.org/drawingml/2006/table">
            <a:tbl>
              <a:tblPr firstRow="1" bandRow="1">
                <a:tableStyleId>{5940675A-B579-460E-94D1-54222C63F5DA}</a:tableStyleId>
              </a:tblPr>
              <a:tblGrid>
                <a:gridCol w="2259075"/>
                <a:gridCol w="2259075"/>
                <a:gridCol w="2682651"/>
              </a:tblGrid>
              <a:tr h="792000">
                <a:tc>
                  <a:txBody>
                    <a:bodyPr/>
                    <a:lstStyle/>
                    <a:p>
                      <a:pPr algn="ctr"/>
                      <a:r>
                        <a:rPr lang="cs-CZ" sz="2800" b="1" smtClean="0">
                          <a:solidFill>
                            <a:schemeClr val="bg1"/>
                          </a:solidFill>
                        </a:rPr>
                        <a:t>Hebrejská</a:t>
                      </a:r>
                    </a:p>
                    <a:p>
                      <a:pPr algn="ctr"/>
                      <a:r>
                        <a:rPr lang="cs-CZ" sz="2800" b="1" smtClean="0">
                          <a:solidFill>
                            <a:schemeClr val="bg1"/>
                          </a:solidFill>
                        </a:rPr>
                        <a:t>bible</a:t>
                      </a:r>
                      <a:endParaRPr lang="de-DE" sz="2800" b="1" dirty="0" smtClean="0">
                        <a:solidFill>
                          <a:schemeClr val="bg1"/>
                        </a:solidFill>
                      </a:endParaRPr>
                    </a:p>
                  </a:txBody>
                  <a:tcPr marL="136800" marR="136800" marT="136800" marB="136800" anchor="ctr">
                    <a:solidFill>
                      <a:srgbClr val="C00000"/>
                    </a:solidFill>
                  </a:tcPr>
                </a:tc>
                <a:tc>
                  <a:txBody>
                    <a:bodyPr/>
                    <a:lstStyle/>
                    <a:p>
                      <a:pPr algn="ctr"/>
                      <a:r>
                        <a:rPr lang="cs-CZ" sz="2800" b="1" smtClean="0">
                          <a:solidFill>
                            <a:schemeClr val="bg1"/>
                          </a:solidFill>
                        </a:rPr>
                        <a:t>Český překlad</a:t>
                      </a:r>
                      <a:endParaRPr lang="de-DE" sz="2800" b="1" dirty="0" smtClean="0">
                        <a:solidFill>
                          <a:schemeClr val="bg1"/>
                        </a:solidFill>
                      </a:endParaRPr>
                    </a:p>
                  </a:txBody>
                  <a:tcPr marL="136800" marR="136800" marT="136800" marB="136800" anchor="ctr">
                    <a:solidFill>
                      <a:srgbClr val="C00000"/>
                    </a:solidFill>
                  </a:tcPr>
                </a:tc>
                <a:tc>
                  <a:txBody>
                    <a:bodyPr/>
                    <a:lstStyle/>
                    <a:p>
                      <a:pPr algn="ctr"/>
                      <a:r>
                        <a:rPr lang="cs-CZ" sz="2800" b="1" smtClean="0">
                          <a:solidFill>
                            <a:schemeClr val="bg1"/>
                          </a:solidFill>
                        </a:rPr>
                        <a:t>Půdorys chrámu</a:t>
                      </a:r>
                    </a:p>
                  </a:txBody>
                  <a:tcPr marL="136800" marR="136800" marT="136800" marB="136800" anchor="ctr">
                    <a:solidFill>
                      <a:srgbClr val="C00000"/>
                    </a:solidFill>
                  </a:tcPr>
                </a:tc>
              </a:tr>
              <a:tr h="792000">
                <a:tc>
                  <a:txBody>
                    <a:bodyPr/>
                    <a:lstStyle/>
                    <a:p>
                      <a:pPr algn="l"/>
                      <a:r>
                        <a:rPr lang="cs-CZ" sz="3200" b="1" smtClean="0">
                          <a:solidFill>
                            <a:srgbClr val="FF0000"/>
                          </a:solidFill>
                        </a:rPr>
                        <a:t>   T</a:t>
                      </a:r>
                      <a:r>
                        <a:rPr lang="de-DE" sz="3200" b="1" smtClean="0"/>
                        <a:t>o</a:t>
                      </a:r>
                      <a:r>
                        <a:rPr lang="cs-CZ" sz="3200" b="1" smtClean="0"/>
                        <a:t>ra</a:t>
                      </a:r>
                      <a:endParaRPr lang="de-DE" sz="3200" b="1" dirty="0" smtClean="0"/>
                    </a:p>
                  </a:txBody>
                  <a:tcPr marL="136800" marR="136800" marT="136800" marB="136800" anchor="ctr">
                    <a:solidFill>
                      <a:schemeClr val="accent3">
                        <a:lumMod val="40000"/>
                        <a:lumOff val="60000"/>
                      </a:schemeClr>
                    </a:solidFill>
                  </a:tcPr>
                </a:tc>
                <a:tc>
                  <a:txBody>
                    <a:bodyPr/>
                    <a:lstStyle/>
                    <a:p>
                      <a:pPr algn="ctr"/>
                      <a:r>
                        <a:rPr lang="cs-CZ" sz="3200" b="1" smtClean="0"/>
                        <a:t>Zákon</a:t>
                      </a:r>
                      <a:endParaRPr lang="de-DE" sz="3200" b="1" dirty="0" smtClean="0"/>
                    </a:p>
                  </a:txBody>
                  <a:tcPr marL="136800" marR="136800" marT="136800" marB="136800" anchor="ctr">
                    <a:solidFill>
                      <a:schemeClr val="accent3">
                        <a:lumMod val="40000"/>
                        <a:lumOff val="60000"/>
                      </a:schemeClr>
                    </a:solidFill>
                  </a:tcPr>
                </a:tc>
                <a:tc>
                  <a:txBody>
                    <a:bodyPr/>
                    <a:lstStyle/>
                    <a:p>
                      <a:pPr algn="ctr"/>
                      <a:r>
                        <a:rPr lang="cs-CZ" sz="2800" b="1" smtClean="0"/>
                        <a:t>velesvatyně</a:t>
                      </a:r>
                    </a:p>
                  </a:txBody>
                  <a:tcPr marL="136800" marR="136800" marT="136800" marB="136800" anchor="ctr">
                    <a:solidFill>
                      <a:schemeClr val="accent3">
                        <a:lumMod val="40000"/>
                        <a:lumOff val="60000"/>
                      </a:schemeClr>
                    </a:solidFill>
                  </a:tcPr>
                </a:tc>
              </a:tr>
              <a:tr h="460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3200" b="1" smtClean="0">
                          <a:solidFill>
                            <a:srgbClr val="FF0000"/>
                          </a:solidFill>
                        </a:rPr>
                        <a:t>   </a:t>
                      </a:r>
                      <a:r>
                        <a:rPr lang="de-DE" sz="3200" b="1" smtClean="0">
                          <a:solidFill>
                            <a:srgbClr val="FF0000"/>
                          </a:solidFill>
                        </a:rPr>
                        <a:t>e</a:t>
                      </a:r>
                      <a:endParaRPr lang="cs-CZ" sz="3200" b="1" smtClean="0">
                        <a:solidFill>
                          <a:srgbClr val="FF0000"/>
                        </a:solidFill>
                      </a:endParaRPr>
                    </a:p>
                  </a:txBody>
                  <a:tcPr marL="136800" marR="136800" marT="136800" marB="136800" anchor="ctr">
                    <a:solidFill>
                      <a:schemeClr val="accent3">
                        <a:lumMod val="20000"/>
                        <a:lumOff val="80000"/>
                      </a:schemeClr>
                    </a:solidFill>
                  </a:tcPr>
                </a:tc>
                <a:tc>
                  <a:txBody>
                    <a:bodyPr/>
                    <a:lstStyle/>
                    <a:p>
                      <a:pPr algn="ctr"/>
                      <a:endParaRPr lang="cs-CZ" sz="3200" b="1" dirty="0" smtClean="0"/>
                    </a:p>
                  </a:txBody>
                  <a:tcPr marL="136800" marR="136800" marT="136800" marB="136800" anchor="ctr">
                    <a:solidFill>
                      <a:schemeClr val="accent3">
                        <a:lumMod val="20000"/>
                        <a:lumOff val="80000"/>
                      </a:schemeClr>
                    </a:solidFill>
                  </a:tcPr>
                </a:tc>
                <a:tc>
                  <a:txBody>
                    <a:bodyPr/>
                    <a:lstStyle/>
                    <a:p>
                      <a:pPr algn="ctr"/>
                      <a:endParaRPr lang="cs-CZ" sz="2800" b="1" dirty="0" smtClean="0"/>
                    </a:p>
                  </a:txBody>
                  <a:tcPr marL="136800" marR="136800" marT="136800" marB="136800" anchor="ctr">
                    <a:solidFill>
                      <a:schemeClr val="accent3">
                        <a:lumMod val="20000"/>
                        <a:lumOff val="80000"/>
                      </a:schemeClr>
                    </a:solidFill>
                  </a:tcPr>
                </a:tc>
              </a:tr>
              <a:tr h="460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3200" b="1" smtClean="0">
                          <a:solidFill>
                            <a:srgbClr val="FF0000"/>
                          </a:solidFill>
                        </a:rPr>
                        <a:t>   N</a:t>
                      </a:r>
                      <a:r>
                        <a:rPr lang="cs-CZ" sz="3200" b="1" smtClean="0"/>
                        <a:t>evi</a:t>
                      </a:r>
                      <a:r>
                        <a:rPr lang="en-US" sz="3200" b="1" smtClean="0"/>
                        <a:t>’</a:t>
                      </a:r>
                      <a:r>
                        <a:rPr lang="cs-CZ" sz="3200" b="1" smtClean="0"/>
                        <a:t>im </a:t>
                      </a:r>
                      <a:endParaRPr lang="de-DE" sz="3200" b="1" smtClean="0"/>
                    </a:p>
                  </a:txBody>
                  <a:tcPr marL="136800" marR="136800" marT="136800" marB="136800"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3200" b="1" smtClean="0"/>
                        <a:t>Proroci</a:t>
                      </a:r>
                      <a:endParaRPr lang="de-DE" sz="3200" b="1" smtClean="0"/>
                    </a:p>
                  </a:txBody>
                  <a:tcPr marL="136800" marR="136800" marT="136800" marB="136800"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800" b="1" smtClean="0"/>
                        <a:t>chrámová síň</a:t>
                      </a:r>
                    </a:p>
                  </a:txBody>
                  <a:tcPr marL="136800" marR="136800" marT="136800" marB="136800" anchor="ctr">
                    <a:solidFill>
                      <a:schemeClr val="accent3">
                        <a:lumMod val="40000"/>
                        <a:lumOff val="60000"/>
                      </a:schemeClr>
                    </a:solidFill>
                  </a:tcPr>
                </a:tc>
              </a:tr>
              <a:tr h="460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3200" b="1" smtClean="0">
                          <a:solidFill>
                            <a:srgbClr val="FF0000"/>
                          </a:solidFill>
                        </a:rPr>
                        <a:t>   </a:t>
                      </a:r>
                      <a:r>
                        <a:rPr lang="de-DE" sz="3200" b="1" smtClean="0">
                          <a:solidFill>
                            <a:srgbClr val="FF0000"/>
                          </a:solidFill>
                        </a:rPr>
                        <a:t>a</a:t>
                      </a:r>
                      <a:endParaRPr lang="cs-CZ" sz="3200" b="1" smtClean="0">
                        <a:solidFill>
                          <a:srgbClr val="FF0000"/>
                        </a:solidFill>
                      </a:endParaRPr>
                    </a:p>
                  </a:txBody>
                  <a:tcPr marL="136800" marR="136800" marT="136800" marB="136800" anchor="ctr">
                    <a:solidFill>
                      <a:schemeClr val="accent3">
                        <a:lumMod val="20000"/>
                        <a:lumOff val="80000"/>
                      </a:schemeClr>
                    </a:solidFill>
                  </a:tcPr>
                </a:tc>
                <a:tc>
                  <a:txBody>
                    <a:bodyPr/>
                    <a:lstStyle/>
                    <a:p>
                      <a:pPr algn="ctr"/>
                      <a:endParaRPr lang="cs-CZ" sz="3200" b="1" dirty="0" smtClean="0"/>
                    </a:p>
                  </a:txBody>
                  <a:tcPr marL="136800" marR="136800" marT="136800" marB="136800" anchor="ctr">
                    <a:solidFill>
                      <a:schemeClr val="accent3">
                        <a:lumMod val="20000"/>
                        <a:lumOff val="80000"/>
                      </a:schemeClr>
                    </a:solidFill>
                  </a:tcPr>
                </a:tc>
                <a:tc>
                  <a:txBody>
                    <a:bodyPr/>
                    <a:lstStyle/>
                    <a:p>
                      <a:pPr algn="ctr"/>
                      <a:endParaRPr lang="cs-CZ" sz="2800" b="1" dirty="0" smtClean="0"/>
                    </a:p>
                  </a:txBody>
                  <a:tcPr marL="136800" marR="136800" marT="136800" marB="136800" anchor="ctr">
                    <a:solidFill>
                      <a:schemeClr val="accent3">
                        <a:lumMod val="20000"/>
                        <a:lumOff val="80000"/>
                      </a:schemeClr>
                    </a:solidFill>
                  </a:tcPr>
                </a:tc>
              </a:tr>
              <a:tr h="460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3200" b="1" smtClean="0">
                          <a:solidFill>
                            <a:srgbClr val="FF0000"/>
                          </a:solidFill>
                        </a:rPr>
                        <a:t>   K</a:t>
                      </a:r>
                      <a:r>
                        <a:rPr lang="cs-CZ" sz="3200" b="1" smtClean="0"/>
                        <a:t>tuvim</a:t>
                      </a:r>
                    </a:p>
                  </a:txBody>
                  <a:tcPr marL="136800" marR="136800" marT="136800" marB="136800"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3200" b="1" smtClean="0"/>
                        <a:t>Spisy</a:t>
                      </a:r>
                    </a:p>
                  </a:txBody>
                  <a:tcPr marL="136800" marR="136800" marT="136800" marB="136800"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800" b="1" smtClean="0"/>
                        <a:t>předsíň</a:t>
                      </a:r>
                    </a:p>
                  </a:txBody>
                  <a:tcPr marL="136800" marR="136800" marT="136800" marB="136800" anchor="ctr">
                    <a:solidFill>
                      <a:schemeClr val="accent3">
                        <a:lumMod val="40000"/>
                        <a:lumOff val="60000"/>
                      </a:schemeClr>
                    </a:solidFill>
                  </a:tcPr>
                </a:tc>
              </a:tr>
            </a:tbl>
          </a:graphicData>
        </a:graphic>
      </p:graphicFrame>
    </p:spTree>
    <p:extLst>
      <p:ext uri="{BB962C8B-B14F-4D97-AF65-F5344CB8AC3E}">
        <p14:creationId xmlns:p14="http://schemas.microsoft.com/office/powerpoint/2010/main" val="3162587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1112" y="188640"/>
            <a:ext cx="8640960" cy="5863144"/>
          </a:xfrm>
          <a:prstGeom prst="rect">
            <a:avLst/>
          </a:prstGeom>
          <a:noFill/>
        </p:spPr>
        <p:txBody>
          <a:bodyPr wrap="square" rtlCol="0">
            <a:spAutoFit/>
          </a:bodyPr>
          <a:lstStyle/>
          <a:p>
            <a:pPr>
              <a:spcAft>
                <a:spcPts val="600"/>
              </a:spcAft>
            </a:pPr>
            <a:r>
              <a:rPr lang="cs-CZ" sz="2400" b="1" smtClean="0">
                <a:solidFill>
                  <a:srgbClr val="C00000"/>
                </a:solidFill>
                <a:latin typeface="+mn-lt"/>
              </a:rPr>
              <a:t>Použité zdroje I:</a:t>
            </a:r>
          </a:p>
          <a:p>
            <a:pPr marL="285750" indent="-285750">
              <a:spcAft>
                <a:spcPts val="600"/>
              </a:spcAft>
              <a:buClr>
                <a:srgbClr val="C00000"/>
              </a:buClr>
              <a:buFont typeface="Wingdings" panose="05000000000000000000" pitchFamily="2" charset="2"/>
              <a:buChar char="§"/>
            </a:pPr>
            <a:r>
              <a:rPr lang="cs-CZ">
                <a:latin typeface="+mn-lt"/>
              </a:rPr>
              <a:t>Barnavi, Eli (ed.) (1995): </a:t>
            </a:r>
            <a:r>
              <a:rPr lang="cs-CZ" i="1">
                <a:latin typeface="+mn-lt"/>
              </a:rPr>
              <a:t>Atlas univerzálních dějin židovského národa od časů biblických praotců do současnosti</a:t>
            </a:r>
            <a:r>
              <a:rPr lang="cs-CZ">
                <a:latin typeface="+mn-lt"/>
              </a:rPr>
              <a:t>, Praha: Victoria Publishing.</a:t>
            </a:r>
          </a:p>
          <a:p>
            <a:pPr marL="285750" indent="-285750">
              <a:spcAft>
                <a:spcPts val="600"/>
              </a:spcAft>
              <a:buClr>
                <a:srgbClr val="C00000"/>
              </a:buClr>
              <a:buFont typeface="Wingdings" panose="05000000000000000000" pitchFamily="2" charset="2"/>
              <a:buChar char="§"/>
            </a:pPr>
            <a:r>
              <a:rPr lang="cs-CZ" smtClean="0">
                <a:latin typeface="+mn-lt"/>
              </a:rPr>
              <a:t>Finkelstein</a:t>
            </a:r>
            <a:r>
              <a:rPr lang="cs-CZ">
                <a:latin typeface="+mn-lt"/>
              </a:rPr>
              <a:t>, Israel – Neil Asher Silberman (2010): </a:t>
            </a:r>
            <a:r>
              <a:rPr lang="cs-CZ" i="1">
                <a:latin typeface="+mn-lt"/>
              </a:rPr>
              <a:t>David a Šalomoun: Počátky mesianismu ve světle moderní archeologie</a:t>
            </a:r>
            <a:r>
              <a:rPr lang="cs-CZ">
                <a:latin typeface="+mn-lt"/>
              </a:rPr>
              <a:t>, Praha: Vyšehrad.</a:t>
            </a:r>
          </a:p>
          <a:p>
            <a:pPr marL="285750" indent="-285750">
              <a:spcAft>
                <a:spcPts val="600"/>
              </a:spcAft>
              <a:buClr>
                <a:srgbClr val="C00000"/>
              </a:buClr>
              <a:buFont typeface="Wingdings" panose="05000000000000000000" pitchFamily="2" charset="2"/>
              <a:buChar char="§"/>
            </a:pPr>
            <a:r>
              <a:rPr lang="cs-CZ" smtClean="0">
                <a:latin typeface="+mn-lt"/>
              </a:rPr>
              <a:t>Hornung</a:t>
            </a:r>
            <a:r>
              <a:rPr lang="cs-CZ">
                <a:latin typeface="+mn-lt"/>
              </a:rPr>
              <a:t>, Erik (1995): „Ancient EgyptianReligious Iconography“, in: Jack M. Sasson et al. (eds.), </a:t>
            </a:r>
            <a:r>
              <a:rPr lang="cs-CZ" i="1">
                <a:latin typeface="+mn-lt"/>
              </a:rPr>
              <a:t>Civilizations of the Ancient Near East</a:t>
            </a:r>
            <a:r>
              <a:rPr lang="cs-CZ">
                <a:latin typeface="+mn-lt"/>
              </a:rPr>
              <a:t> III: </a:t>
            </a:r>
            <a:r>
              <a:rPr lang="cs-CZ" i="1">
                <a:latin typeface="+mn-lt"/>
              </a:rPr>
              <a:t>Religion and Science</a:t>
            </a:r>
            <a:r>
              <a:rPr lang="cs-CZ">
                <a:latin typeface="+mn-lt"/>
              </a:rPr>
              <a:t>, New York: Charles Scribners</a:t>
            </a:r>
            <a:r>
              <a:rPr lang="en-US">
                <a:latin typeface="+mn-lt"/>
              </a:rPr>
              <a:t>’</a:t>
            </a:r>
            <a:r>
              <a:rPr lang="cs-CZ">
                <a:latin typeface="+mn-lt"/>
              </a:rPr>
              <a:t>s Sons – Prentice Hall, s. 1711-1730</a:t>
            </a:r>
            <a:r>
              <a:rPr lang="cs-CZ" smtClean="0">
                <a:latin typeface="+mn-lt"/>
              </a:rPr>
              <a:t>.</a:t>
            </a:r>
          </a:p>
          <a:p>
            <a:pPr marL="285750" indent="-285750">
              <a:spcAft>
                <a:spcPts val="600"/>
              </a:spcAft>
              <a:buClr>
                <a:srgbClr val="C00000"/>
              </a:buClr>
              <a:buFont typeface="Wingdings" panose="05000000000000000000" pitchFamily="2" charset="2"/>
              <a:buChar char="§"/>
            </a:pPr>
            <a:r>
              <a:rPr lang="en-US">
                <a:latin typeface="+mn-lt"/>
              </a:rPr>
              <a:t>Kroll, Gerhard</a:t>
            </a:r>
            <a:r>
              <a:rPr lang="cs-CZ">
                <a:latin typeface="+mn-lt"/>
              </a:rPr>
              <a:t> (1996): </a:t>
            </a:r>
            <a:r>
              <a:rPr lang="cs-CZ" i="1">
                <a:latin typeface="+mn-lt"/>
              </a:rPr>
              <a:t>Po stopách Ježíšových</a:t>
            </a:r>
            <a:r>
              <a:rPr lang="cs-CZ">
                <a:latin typeface="+mn-lt"/>
              </a:rPr>
              <a:t>, Praha: Zvon.</a:t>
            </a:r>
          </a:p>
          <a:p>
            <a:pPr marL="285750" indent="-285750">
              <a:spcAft>
                <a:spcPts val="600"/>
              </a:spcAft>
              <a:buClr>
                <a:srgbClr val="C00000"/>
              </a:buClr>
              <a:buFont typeface="Wingdings" panose="05000000000000000000" pitchFamily="2" charset="2"/>
              <a:buChar char="§"/>
            </a:pPr>
            <a:r>
              <a:rPr lang="cs-CZ" smtClean="0">
                <a:latin typeface="+mn-lt"/>
              </a:rPr>
              <a:t>Maier, Johann (</a:t>
            </a:r>
            <a:r>
              <a:rPr lang="cs-CZ" baseline="30000" smtClean="0">
                <a:latin typeface="+mn-lt"/>
              </a:rPr>
              <a:t>3</a:t>
            </a:r>
            <a:r>
              <a:rPr lang="cs-CZ" smtClean="0">
                <a:latin typeface="+mn-lt"/>
              </a:rPr>
              <a:t>1997): </a:t>
            </a:r>
            <a:r>
              <a:rPr lang="cs-CZ" i="1" smtClean="0">
                <a:latin typeface="+mn-lt"/>
              </a:rPr>
              <a:t>Die Tempelrolle vom Toten Meer und das „Neue Jerusalem“</a:t>
            </a:r>
            <a:r>
              <a:rPr lang="cs-CZ" smtClean="0">
                <a:latin typeface="+mn-lt"/>
              </a:rPr>
              <a:t>, (UTB f</a:t>
            </a:r>
            <a:r>
              <a:rPr lang="de-DE" smtClean="0">
                <a:latin typeface="+mn-lt"/>
              </a:rPr>
              <a:t>ü</a:t>
            </a:r>
            <a:r>
              <a:rPr lang="cs-CZ" smtClean="0">
                <a:latin typeface="+mn-lt"/>
              </a:rPr>
              <a:t>r Wissenschaft: UNI-Teschenb</a:t>
            </a:r>
            <a:r>
              <a:rPr lang="de-DE" smtClean="0">
                <a:latin typeface="+mn-lt"/>
              </a:rPr>
              <a:t>ü</a:t>
            </a:r>
            <a:r>
              <a:rPr lang="cs-CZ" smtClean="0">
                <a:latin typeface="+mn-lt"/>
              </a:rPr>
              <a:t>cher 829), M</a:t>
            </a:r>
            <a:r>
              <a:rPr lang="de-DE" smtClean="0">
                <a:latin typeface="+mn-lt"/>
              </a:rPr>
              <a:t>ü</a:t>
            </a:r>
            <a:r>
              <a:rPr lang="cs-CZ" smtClean="0">
                <a:latin typeface="+mn-lt"/>
              </a:rPr>
              <a:t>nchen – Basel: E. Reinhardt.</a:t>
            </a:r>
          </a:p>
          <a:p>
            <a:pPr marL="285750" indent="-285750">
              <a:spcAft>
                <a:spcPts val="600"/>
              </a:spcAft>
              <a:buClr>
                <a:srgbClr val="C00000"/>
              </a:buClr>
              <a:buFont typeface="Wingdings" panose="05000000000000000000" pitchFamily="2" charset="2"/>
              <a:buChar char="§"/>
            </a:pPr>
            <a:r>
              <a:rPr lang="cs-CZ" smtClean="0">
                <a:latin typeface="+mn-lt"/>
              </a:rPr>
              <a:t>Martin, Luther H. (1997): </a:t>
            </a:r>
            <a:r>
              <a:rPr lang="cs-CZ" i="1" smtClean="0">
                <a:latin typeface="+mn-lt"/>
              </a:rPr>
              <a:t>Helénistická náboženství</a:t>
            </a:r>
            <a:r>
              <a:rPr lang="cs-CZ" smtClean="0">
                <a:latin typeface="+mn-lt"/>
              </a:rPr>
              <a:t>, (Religionistika 4), Brno: Masarykova univerzita.</a:t>
            </a:r>
          </a:p>
          <a:p>
            <a:pPr marL="285750" indent="-285750">
              <a:spcAft>
                <a:spcPts val="600"/>
              </a:spcAft>
              <a:buClr>
                <a:srgbClr val="C00000"/>
              </a:buClr>
              <a:buFont typeface="Wingdings" panose="05000000000000000000" pitchFamily="2" charset="2"/>
              <a:buChar char="§"/>
            </a:pPr>
            <a:r>
              <a:rPr lang="en-US">
                <a:latin typeface="+mn-lt"/>
              </a:rPr>
              <a:t>Mazar, Eilat </a:t>
            </a:r>
            <a:r>
              <a:rPr lang="cs-CZ">
                <a:latin typeface="+mn-lt"/>
              </a:rPr>
              <a:t>(</a:t>
            </a:r>
            <a:r>
              <a:rPr lang="en-US">
                <a:latin typeface="+mn-lt"/>
              </a:rPr>
              <a:t>2002</a:t>
            </a:r>
            <a:r>
              <a:rPr lang="cs-CZ">
                <a:latin typeface="+mn-lt"/>
              </a:rPr>
              <a:t>)</a:t>
            </a:r>
            <a:r>
              <a:rPr lang="en-US">
                <a:latin typeface="+mn-lt"/>
              </a:rPr>
              <a:t>: </a:t>
            </a:r>
            <a:r>
              <a:rPr lang="en-US" i="1">
                <a:latin typeface="+mn-lt"/>
              </a:rPr>
              <a:t>The Complete Guide to the Temple Mount Excavations</a:t>
            </a:r>
            <a:r>
              <a:rPr lang="en-US">
                <a:latin typeface="+mn-lt"/>
              </a:rPr>
              <a:t>, Jerusalem: Shoham Academic Research and Publication.</a:t>
            </a:r>
            <a:endParaRPr lang="cs-CZ">
              <a:latin typeface="+mn-lt"/>
            </a:endParaRPr>
          </a:p>
          <a:p>
            <a:pPr marL="285750" lvl="0" indent="-285750">
              <a:spcAft>
                <a:spcPts val="600"/>
              </a:spcAft>
              <a:buClr>
                <a:srgbClr val="C00000"/>
              </a:buClr>
              <a:buFont typeface="Wingdings" panose="05000000000000000000" pitchFamily="2" charset="2"/>
              <a:buChar char="§"/>
            </a:pPr>
            <a:r>
              <a:rPr lang="cs-CZ" smtClean="0">
                <a:latin typeface="+mn-lt"/>
              </a:rPr>
              <a:t>Prosecký</a:t>
            </a:r>
            <a:r>
              <a:rPr lang="cs-CZ">
                <a:latin typeface="+mn-lt"/>
              </a:rPr>
              <a:t>, Jiří et al. (1999): </a:t>
            </a:r>
            <a:r>
              <a:rPr lang="cs-CZ" i="1">
                <a:latin typeface="+mn-lt"/>
              </a:rPr>
              <a:t>Encyklopedie starověkého Předního východu</a:t>
            </a:r>
            <a:r>
              <a:rPr lang="cs-CZ">
                <a:latin typeface="+mn-lt"/>
              </a:rPr>
              <a:t>, Praha: Libri</a:t>
            </a:r>
            <a:r>
              <a:rPr lang="cs-CZ" smtClean="0">
                <a:latin typeface="+mn-lt"/>
              </a:rPr>
              <a:t>.</a:t>
            </a:r>
          </a:p>
          <a:p>
            <a:pPr marL="285750" lvl="0" indent="-285750">
              <a:spcAft>
                <a:spcPts val="600"/>
              </a:spcAft>
              <a:buClr>
                <a:srgbClr val="C00000"/>
              </a:buClr>
              <a:buFont typeface="Wingdings" panose="05000000000000000000" pitchFamily="2" charset="2"/>
              <a:buChar char="§"/>
            </a:pPr>
            <a:r>
              <a:rPr lang="cs-CZ" smtClean="0">
                <a:latin typeface="+mn-lt"/>
              </a:rPr>
              <a:t>Schmidt, Francis (2001): </a:t>
            </a:r>
            <a:r>
              <a:rPr lang="cs-CZ" i="1" smtClean="0">
                <a:latin typeface="+mn-lt"/>
              </a:rPr>
              <a:t>How the Temple Thinks: Identity and Cohesion in Ancient Judaism</a:t>
            </a:r>
            <a:r>
              <a:rPr lang="cs-CZ" smtClean="0">
                <a:latin typeface="+mn-lt"/>
              </a:rPr>
              <a:t>, Sheffiled: Sheffield Academic Press.</a:t>
            </a:r>
          </a:p>
        </p:txBody>
      </p:sp>
    </p:spTree>
    <p:extLst>
      <p:ext uri="{BB962C8B-B14F-4D97-AF65-F5344CB8AC3E}">
        <p14:creationId xmlns:p14="http://schemas.microsoft.com/office/powerpoint/2010/main" val="2262325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51520" y="332655"/>
            <a:ext cx="8600829" cy="2000548"/>
          </a:xfrm>
          <a:prstGeom prst="rect">
            <a:avLst/>
          </a:prstGeom>
          <a:noFill/>
        </p:spPr>
        <p:txBody>
          <a:bodyPr wrap="square" rtlCol="0">
            <a:spAutoFit/>
          </a:bodyPr>
          <a:lstStyle/>
          <a:p>
            <a:pPr>
              <a:spcAft>
                <a:spcPts val="600"/>
              </a:spcAft>
            </a:pPr>
            <a:r>
              <a:rPr lang="cs-CZ" sz="2400" b="1">
                <a:solidFill>
                  <a:srgbClr val="C00000"/>
                </a:solidFill>
                <a:latin typeface="+mn-lt"/>
              </a:rPr>
              <a:t>Použité zdroje </a:t>
            </a:r>
            <a:r>
              <a:rPr lang="cs-CZ" sz="2400" b="1" smtClean="0">
                <a:solidFill>
                  <a:srgbClr val="C00000"/>
                </a:solidFill>
                <a:latin typeface="+mn-lt"/>
              </a:rPr>
              <a:t>II:</a:t>
            </a:r>
            <a:endParaRPr lang="cs-CZ" sz="2400" b="1">
              <a:solidFill>
                <a:srgbClr val="C00000"/>
              </a:solidFill>
              <a:latin typeface="+mn-lt"/>
            </a:endParaRPr>
          </a:p>
          <a:p>
            <a:pPr marL="285750" indent="-285750">
              <a:spcAft>
                <a:spcPts val="600"/>
              </a:spcAft>
              <a:buClr>
                <a:srgbClr val="C00000"/>
              </a:buClr>
              <a:buFont typeface="Wingdings" panose="05000000000000000000" pitchFamily="2" charset="2"/>
              <a:buChar char="§"/>
            </a:pPr>
            <a:r>
              <a:rPr lang="en-US">
                <a:latin typeface="+mn-lt"/>
              </a:rPr>
              <a:t>Sanders, E. P. </a:t>
            </a:r>
            <a:r>
              <a:rPr lang="cs-CZ">
                <a:latin typeface="+mn-lt"/>
              </a:rPr>
              <a:t>(</a:t>
            </a:r>
            <a:r>
              <a:rPr lang="en-US">
                <a:latin typeface="+mn-lt"/>
              </a:rPr>
              <a:t>1992</a:t>
            </a:r>
            <a:r>
              <a:rPr lang="cs-CZ">
                <a:latin typeface="+mn-lt"/>
              </a:rPr>
              <a:t>)</a:t>
            </a:r>
            <a:r>
              <a:rPr lang="en-US">
                <a:latin typeface="+mn-lt"/>
              </a:rPr>
              <a:t>: </a:t>
            </a:r>
            <a:r>
              <a:rPr lang="en-US" i="1">
                <a:latin typeface="+mn-lt"/>
              </a:rPr>
              <a:t>Judaism: Practice and Belief 63 B.C.E. – 66 C.E.</a:t>
            </a:r>
            <a:r>
              <a:rPr lang="en-US">
                <a:latin typeface="+mn-lt"/>
              </a:rPr>
              <a:t>, Philadelphia: Trinity Press International</a:t>
            </a:r>
            <a:r>
              <a:rPr lang="en-US" smtClean="0">
                <a:latin typeface="+mn-lt"/>
              </a:rPr>
              <a:t>.</a:t>
            </a:r>
            <a:endParaRPr lang="cs-CZ" smtClean="0">
              <a:latin typeface="+mn-lt"/>
            </a:endParaRPr>
          </a:p>
          <a:p>
            <a:pPr marL="285750" lvl="0" indent="-285750">
              <a:spcAft>
                <a:spcPts val="600"/>
              </a:spcAft>
              <a:buClr>
                <a:srgbClr val="C00000"/>
              </a:buClr>
              <a:buFont typeface="Wingdings" panose="05000000000000000000" pitchFamily="2" charset="2"/>
              <a:buChar char="§"/>
            </a:pPr>
            <a:r>
              <a:rPr lang="cs-CZ" smtClean="0">
                <a:latin typeface="+mn-lt"/>
              </a:rPr>
              <a:t>Sládek</a:t>
            </a:r>
            <a:r>
              <a:rPr lang="cs-CZ">
                <a:latin typeface="+mn-lt"/>
              </a:rPr>
              <a:t>, Pavel (2008): „Posvátné místo v literatuře rabínského judaismu“, in: Jiří Starý – Sylva Fischerová (eds.), </a:t>
            </a:r>
            <a:r>
              <a:rPr lang="cs-CZ" i="1">
                <a:latin typeface="+mn-lt"/>
              </a:rPr>
              <a:t>Mýtus a geografie: Svět, prostor a jejich chápání ve starších i novějších kulturách</a:t>
            </a:r>
            <a:r>
              <a:rPr lang="cs-CZ">
                <a:latin typeface="+mn-lt"/>
              </a:rPr>
              <a:t>, Praha: Herrmann </a:t>
            </a:r>
            <a:r>
              <a:rPr lang="en-US">
                <a:latin typeface="+mn-lt"/>
              </a:rPr>
              <a:t>&amp;</a:t>
            </a:r>
            <a:r>
              <a:rPr lang="cs-CZ">
                <a:latin typeface="+mn-lt"/>
              </a:rPr>
              <a:t> synové, s. 113-141</a:t>
            </a:r>
            <a:r>
              <a:rPr lang="cs-CZ" smtClean="0">
                <a:latin typeface="+mn-lt"/>
              </a:rPr>
              <a:t>.</a:t>
            </a:r>
            <a:endParaRPr lang="cs-CZ">
              <a:latin typeface="+mn-lt"/>
            </a:endParaRPr>
          </a:p>
        </p:txBody>
      </p:sp>
    </p:spTree>
    <p:extLst>
      <p:ext uri="{BB962C8B-B14F-4D97-AF65-F5344CB8AC3E}">
        <p14:creationId xmlns:p14="http://schemas.microsoft.com/office/powerpoint/2010/main" val="330079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5536" y="548680"/>
            <a:ext cx="8424937" cy="4847481"/>
          </a:xfrm>
          <a:prstGeom prst="rect">
            <a:avLst/>
          </a:prstGeom>
          <a:noFill/>
        </p:spPr>
        <p:txBody>
          <a:bodyPr wrap="square" rtlCol="0">
            <a:spAutoFit/>
          </a:bodyPr>
          <a:lstStyle/>
          <a:p>
            <a:pPr>
              <a:spcAft>
                <a:spcPts val="1200"/>
              </a:spcAft>
            </a:pPr>
            <a:r>
              <a:rPr lang="cs-CZ" sz="3200" b="1" smtClean="0">
                <a:solidFill>
                  <a:srgbClr val="C00000"/>
                </a:solidFill>
                <a:effectLst>
                  <a:outerShdw blurRad="38100" dist="38100" dir="2700000" algn="tl">
                    <a:srgbClr val="000000">
                      <a:alpha val="43137"/>
                    </a:srgbClr>
                  </a:outerShdw>
                </a:effectLst>
                <a:latin typeface="+mn-lt"/>
              </a:rPr>
              <a:t>Ptolemaiovský kosmos</a:t>
            </a:r>
          </a:p>
          <a:p>
            <a:pPr marL="360000" indent="-360000">
              <a:spcAft>
                <a:spcPts val="600"/>
              </a:spcAft>
              <a:buClr>
                <a:srgbClr val="C00000"/>
              </a:buClr>
              <a:buSzPct val="85000"/>
              <a:buFont typeface="Wingdings" panose="05000000000000000000" pitchFamily="2" charset="2"/>
              <a:buChar char="v"/>
            </a:pPr>
            <a:r>
              <a:rPr lang="cs-CZ" sz="2400" smtClean="0">
                <a:latin typeface="+mn-lt"/>
              </a:rPr>
              <a:t>Řecký astronom, matematik a geograf </a:t>
            </a:r>
            <a:r>
              <a:rPr lang="cs-CZ" sz="2400" b="1" smtClean="0">
                <a:latin typeface="+mn-lt"/>
              </a:rPr>
              <a:t>Klaudios Ptolemaios </a:t>
            </a:r>
            <a:r>
              <a:rPr lang="cs-CZ" sz="2400" smtClean="0">
                <a:latin typeface="+mn-lt"/>
              </a:rPr>
              <a:t>(100-178 n.l.).</a:t>
            </a:r>
          </a:p>
          <a:p>
            <a:pPr marL="360000" indent="-360000">
              <a:spcAft>
                <a:spcPts val="600"/>
              </a:spcAft>
              <a:buClr>
                <a:srgbClr val="C00000"/>
              </a:buClr>
              <a:buSzPct val="85000"/>
              <a:buFont typeface="Wingdings" panose="05000000000000000000" pitchFamily="2" charset="2"/>
              <a:buChar char="v"/>
            </a:pPr>
            <a:r>
              <a:rPr lang="cs-CZ" sz="2400" smtClean="0">
                <a:latin typeface="+mn-lt"/>
              </a:rPr>
              <a:t>Zachována </a:t>
            </a:r>
            <a:r>
              <a:rPr lang="cs-CZ" sz="2400" b="1" smtClean="0">
                <a:latin typeface="+mn-lt"/>
              </a:rPr>
              <a:t>geocentričnost</a:t>
            </a:r>
            <a:r>
              <a:rPr lang="cs-CZ" sz="2400" smtClean="0">
                <a:latin typeface="+mn-lt"/>
              </a:rPr>
              <a:t> modelu.</a:t>
            </a:r>
          </a:p>
          <a:p>
            <a:pPr marL="360000" indent="-360000">
              <a:spcAft>
                <a:spcPts val="600"/>
              </a:spcAft>
              <a:buClr>
                <a:srgbClr val="C00000"/>
              </a:buClr>
              <a:buSzPct val="85000"/>
              <a:buFont typeface="Wingdings" panose="05000000000000000000" pitchFamily="2" charset="2"/>
              <a:buChar char="v"/>
            </a:pPr>
            <a:r>
              <a:rPr lang="cs-CZ" sz="2400" smtClean="0">
                <a:latin typeface="+mn-lt"/>
              </a:rPr>
              <a:t>Země obklopena koncentrickými sférami sedmi (pozorovatelných) planet:</a:t>
            </a:r>
          </a:p>
          <a:p>
            <a:pPr marL="720000" indent="-360000">
              <a:spcAft>
                <a:spcPts val="600"/>
              </a:spcAft>
              <a:buClr>
                <a:srgbClr val="C00000"/>
              </a:buClr>
              <a:buSzPct val="85000"/>
              <a:buFont typeface="Wingdings" panose="05000000000000000000" pitchFamily="2" charset="2"/>
              <a:buChar char="Ø"/>
            </a:pPr>
            <a:r>
              <a:rPr lang="cs-CZ" sz="2000" b="1" smtClean="0">
                <a:latin typeface="+mn-lt"/>
              </a:rPr>
              <a:t>Měsíc, Merkur, Venuše, Slunce, Mars, Jupiter, Saturn</a:t>
            </a:r>
          </a:p>
          <a:p>
            <a:pPr marL="720000" indent="-360000">
              <a:spcAft>
                <a:spcPts val="600"/>
              </a:spcAft>
              <a:buClr>
                <a:srgbClr val="C00000"/>
              </a:buClr>
              <a:buSzPct val="85000"/>
              <a:buFont typeface="Wingdings" panose="05000000000000000000" pitchFamily="2" charset="2"/>
              <a:buChar char="Ø"/>
            </a:pPr>
            <a:r>
              <a:rPr lang="cs-CZ" sz="2000" smtClean="0">
                <a:latin typeface="+mn-lt"/>
              </a:rPr>
              <a:t>a sféra </a:t>
            </a:r>
            <a:r>
              <a:rPr lang="cs-CZ" sz="2000" b="1" smtClean="0">
                <a:latin typeface="+mn-lt"/>
              </a:rPr>
              <a:t>stálic</a:t>
            </a:r>
            <a:r>
              <a:rPr lang="cs-CZ" sz="2000" smtClean="0">
                <a:latin typeface="+mn-lt"/>
              </a:rPr>
              <a:t>.</a:t>
            </a:r>
          </a:p>
          <a:p>
            <a:pPr marL="360000" indent="-360000" fontAlgn="auto">
              <a:spcBef>
                <a:spcPts val="0"/>
              </a:spcBef>
              <a:spcAft>
                <a:spcPts val="1200"/>
              </a:spcAft>
              <a:buClr>
                <a:srgbClr val="C00000"/>
              </a:buClr>
              <a:buSzPct val="85000"/>
              <a:buFont typeface="Wingdings" panose="05000000000000000000" pitchFamily="2" charset="2"/>
              <a:buChar char="v"/>
              <a:defRPr/>
            </a:pPr>
            <a:r>
              <a:rPr lang="cs-CZ" sz="2400" noProof="1" smtClean="0">
                <a:latin typeface="+mn-lt"/>
              </a:rPr>
              <a:t>V</a:t>
            </a:r>
            <a:r>
              <a:rPr lang="cs-CZ" sz="2400" noProof="1">
                <a:latin typeface="+mn-lt"/>
              </a:rPr>
              <a:t> pozemské, </a:t>
            </a:r>
            <a:r>
              <a:rPr lang="cs-CZ" sz="2400" b="1" noProof="1">
                <a:latin typeface="+mn-lt"/>
              </a:rPr>
              <a:t>sublunární</a:t>
            </a:r>
            <a:r>
              <a:rPr lang="cs-CZ" sz="2400" noProof="1">
                <a:latin typeface="+mn-lt"/>
              </a:rPr>
              <a:t> sféře vládne </a:t>
            </a:r>
            <a:r>
              <a:rPr lang="cs-CZ" sz="2400" b="1" noProof="1">
                <a:latin typeface="+mn-lt"/>
              </a:rPr>
              <a:t>vrtkavá Štěstěna </a:t>
            </a:r>
            <a:r>
              <a:rPr lang="cs-CZ" sz="2400" noProof="1">
                <a:latin typeface="+mn-lt"/>
              </a:rPr>
              <a:t>(Tyché, Fortuna</a:t>
            </a:r>
            <a:r>
              <a:rPr lang="cs-CZ" sz="2400" noProof="1" smtClean="0">
                <a:latin typeface="+mn-lt"/>
              </a:rPr>
              <a:t>).</a:t>
            </a:r>
            <a:endParaRPr lang="cs-CZ" sz="2400" noProof="1">
              <a:latin typeface="+mn-lt"/>
            </a:endParaRPr>
          </a:p>
          <a:p>
            <a:pPr marL="360000" indent="-360000" fontAlgn="auto">
              <a:spcBef>
                <a:spcPts val="0"/>
              </a:spcBef>
              <a:spcAft>
                <a:spcPts val="1200"/>
              </a:spcAft>
              <a:buClr>
                <a:srgbClr val="C00000"/>
              </a:buClr>
              <a:buSzPct val="85000"/>
              <a:buFont typeface="Wingdings" panose="05000000000000000000" pitchFamily="2" charset="2"/>
              <a:buChar char="v"/>
              <a:defRPr/>
            </a:pPr>
            <a:r>
              <a:rPr lang="cs-CZ" sz="2400" smtClean="0">
                <a:latin typeface="+mn-lt"/>
              </a:rPr>
              <a:t>V</a:t>
            </a:r>
            <a:r>
              <a:rPr lang="cs-CZ" sz="2400">
                <a:latin typeface="+mn-lt"/>
              </a:rPr>
              <a:t> </a:t>
            </a:r>
            <a:r>
              <a:rPr lang="cs-CZ" sz="2400" b="1" noProof="1">
                <a:latin typeface="+mn-lt"/>
              </a:rPr>
              <a:t>nadlunární</a:t>
            </a:r>
            <a:r>
              <a:rPr lang="cs-CZ" sz="2400" noProof="1">
                <a:latin typeface="+mn-lt"/>
              </a:rPr>
              <a:t> sféře </a:t>
            </a:r>
            <a:r>
              <a:rPr lang="cs-CZ" sz="2400">
                <a:latin typeface="+mn-lt"/>
              </a:rPr>
              <a:t>vládne božský, </a:t>
            </a:r>
            <a:r>
              <a:rPr lang="cs-CZ" sz="2400" b="1">
                <a:latin typeface="+mn-lt"/>
              </a:rPr>
              <a:t>neměnný </a:t>
            </a:r>
            <a:r>
              <a:rPr lang="cs-CZ" sz="2400" b="1" smtClean="0">
                <a:latin typeface="+mn-lt"/>
              </a:rPr>
              <a:t>řád</a:t>
            </a:r>
            <a:r>
              <a:rPr lang="cs-CZ" sz="2400" smtClean="0">
                <a:latin typeface="+mn-lt"/>
              </a:rPr>
              <a:t>.</a:t>
            </a:r>
            <a:endParaRPr lang="cs-CZ" sz="2400">
              <a:latin typeface="+mn-lt"/>
            </a:endParaRPr>
          </a:p>
        </p:txBody>
      </p:sp>
    </p:spTree>
    <p:extLst>
      <p:ext uri="{BB962C8B-B14F-4D97-AF65-F5344CB8AC3E}">
        <p14:creationId xmlns:p14="http://schemas.microsoft.com/office/powerpoint/2010/main" val="129333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636" y="251084"/>
            <a:ext cx="6552728" cy="55616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451744" y="5964643"/>
            <a:ext cx="3411640" cy="461665"/>
          </a:xfrm>
          <a:prstGeom prst="rect">
            <a:avLst/>
          </a:prstGeom>
          <a:noFill/>
        </p:spPr>
        <p:txBody>
          <a:bodyPr wrap="none" rtlCol="0">
            <a:spAutoFit/>
          </a:bodyPr>
          <a:lstStyle/>
          <a:p>
            <a:r>
              <a:rPr lang="cs-CZ" sz="2400" b="1" smtClean="0">
                <a:solidFill>
                  <a:srgbClr val="C00000"/>
                </a:solidFill>
                <a:latin typeface="+mn-lt"/>
              </a:rPr>
              <a:t>Ptolemaiovský kosmos</a:t>
            </a:r>
            <a:endParaRPr lang="cs-CZ" sz="2400" b="1">
              <a:solidFill>
                <a:srgbClr val="C00000"/>
              </a:solidFill>
              <a:latin typeface="+mn-lt"/>
            </a:endParaRPr>
          </a:p>
        </p:txBody>
      </p:sp>
      <p:sp>
        <p:nvSpPr>
          <p:cNvPr id="4" name="TextovéPole 3"/>
          <p:cNvSpPr txBox="1"/>
          <p:nvPr/>
        </p:nvSpPr>
        <p:spPr>
          <a:xfrm>
            <a:off x="7848364" y="251084"/>
            <a:ext cx="369332" cy="2085251"/>
          </a:xfrm>
          <a:prstGeom prst="rect">
            <a:avLst/>
          </a:prstGeom>
          <a:noFill/>
        </p:spPr>
        <p:txBody>
          <a:bodyPr vert="vert270" wrap="none" rtlCol="0">
            <a:spAutoFit/>
          </a:bodyPr>
          <a:lstStyle/>
          <a:p>
            <a:pPr algn="r"/>
            <a:r>
              <a:rPr lang="cs-CZ" sz="1200" smtClean="0">
                <a:latin typeface="+mn-lt"/>
              </a:rPr>
              <a:t>Zdroj: Martin 1997, s. 8, obr. 2.</a:t>
            </a:r>
            <a:endParaRPr lang="cs-CZ" sz="1200">
              <a:latin typeface="+mn-lt"/>
            </a:endParaRPr>
          </a:p>
        </p:txBody>
      </p:sp>
    </p:spTree>
    <p:extLst>
      <p:ext uri="{BB962C8B-B14F-4D97-AF65-F5344CB8AC3E}">
        <p14:creationId xmlns:p14="http://schemas.microsoft.com/office/powerpoint/2010/main" val="388379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23528" y="639046"/>
            <a:ext cx="4248472" cy="5155257"/>
          </a:xfrm>
          <a:prstGeom prst="rect">
            <a:avLst/>
          </a:prstGeom>
          <a:noFill/>
        </p:spPr>
        <p:txBody>
          <a:bodyPr wrap="square" rtlCol="0">
            <a:spAutoFit/>
          </a:bodyPr>
          <a:lstStyle/>
          <a:p>
            <a:r>
              <a:rPr lang="cs-CZ" altLang="cs-CZ" sz="2400" b="1">
                <a:solidFill>
                  <a:srgbClr val="C00000"/>
                </a:solidFill>
                <a:latin typeface="+mn-lt"/>
              </a:rPr>
              <a:t>Král Chizkijáš </a:t>
            </a:r>
            <a:endParaRPr lang="cs-CZ" altLang="cs-CZ" sz="2400" b="1" smtClean="0">
              <a:solidFill>
                <a:srgbClr val="C00000"/>
              </a:solidFill>
              <a:latin typeface="+mn-lt"/>
            </a:endParaRPr>
          </a:p>
          <a:p>
            <a:pPr>
              <a:spcAft>
                <a:spcPts val="1200"/>
              </a:spcAft>
            </a:pPr>
            <a:r>
              <a:rPr lang="cs-CZ" altLang="cs-CZ" sz="2000" b="1" smtClean="0">
                <a:solidFill>
                  <a:srgbClr val="C00000"/>
                </a:solidFill>
                <a:latin typeface="+mn-lt"/>
              </a:rPr>
              <a:t>(</a:t>
            </a:r>
            <a:r>
              <a:rPr lang="cs-CZ" altLang="cs-CZ" sz="2000" b="1">
                <a:solidFill>
                  <a:srgbClr val="C00000"/>
                </a:solidFill>
                <a:latin typeface="+mn-lt"/>
              </a:rPr>
              <a:t>ca 727-698 př.n.l.)</a:t>
            </a:r>
          </a:p>
          <a:p>
            <a:pPr marL="360000" indent="-360000">
              <a:spcAft>
                <a:spcPts val="600"/>
              </a:spcAft>
              <a:buClr>
                <a:srgbClr val="C00000"/>
              </a:buClr>
              <a:buSzPct val="85000"/>
              <a:buFont typeface="Wingdings" panose="05000000000000000000" pitchFamily="2" charset="2"/>
              <a:buChar char="v"/>
            </a:pPr>
            <a:r>
              <a:rPr lang="cs-CZ" altLang="cs-CZ" sz="2000" b="1">
                <a:latin typeface="+mn-lt"/>
              </a:rPr>
              <a:t>Konsolidace Judského království </a:t>
            </a:r>
            <a:r>
              <a:rPr lang="cs-CZ" altLang="cs-CZ" sz="2000">
                <a:latin typeface="+mn-lt"/>
              </a:rPr>
              <a:t>po pádu severního Izraelského království (722 př.n.l.).</a:t>
            </a:r>
          </a:p>
          <a:p>
            <a:pPr marL="360000" indent="-360000">
              <a:spcAft>
                <a:spcPts val="600"/>
              </a:spcAft>
              <a:buClr>
                <a:srgbClr val="C00000"/>
              </a:buClr>
              <a:buSzPct val="85000"/>
              <a:buFont typeface="Wingdings" panose="05000000000000000000" pitchFamily="2" charset="2"/>
              <a:buChar char="v"/>
            </a:pPr>
            <a:r>
              <a:rPr lang="cs-CZ" altLang="cs-CZ" sz="2000" b="1">
                <a:latin typeface="+mn-lt"/>
              </a:rPr>
              <a:t>Rozvoj Jeruzaléma </a:t>
            </a:r>
            <a:r>
              <a:rPr lang="cs-CZ" altLang="cs-CZ" sz="2000">
                <a:latin typeface="+mn-lt"/>
              </a:rPr>
              <a:t>(obnova jeruzalémských hradeb, vodovod).</a:t>
            </a:r>
          </a:p>
          <a:p>
            <a:pPr marL="360000" indent="-360000">
              <a:spcAft>
                <a:spcPts val="600"/>
              </a:spcAft>
              <a:buClr>
                <a:srgbClr val="C00000"/>
              </a:buClr>
              <a:buSzPct val="85000"/>
              <a:buFont typeface="Wingdings" panose="05000000000000000000" pitchFamily="2" charset="2"/>
              <a:buChar char="v"/>
            </a:pPr>
            <a:r>
              <a:rPr lang="cs-CZ" altLang="cs-CZ" sz="2000" b="1">
                <a:latin typeface="+mn-lt"/>
              </a:rPr>
              <a:t>Náboženská očista</a:t>
            </a:r>
            <a:r>
              <a:rPr lang="cs-CZ" altLang="cs-CZ" sz="2000">
                <a:latin typeface="+mn-lt"/>
              </a:rPr>
              <a:t> (polyjahvismus).</a:t>
            </a:r>
          </a:p>
          <a:p>
            <a:pPr marL="360000" indent="-360000">
              <a:spcAft>
                <a:spcPts val="600"/>
              </a:spcAft>
              <a:buClr>
                <a:srgbClr val="C00000"/>
              </a:buClr>
              <a:buSzPct val="85000"/>
              <a:buFont typeface="Wingdings" panose="05000000000000000000" pitchFamily="2" charset="2"/>
              <a:buChar char="v"/>
            </a:pPr>
            <a:r>
              <a:rPr lang="cs-CZ" altLang="cs-CZ" sz="2000" b="1">
                <a:latin typeface="+mn-lt"/>
              </a:rPr>
              <a:t>Válečný střet s asyrským králem Sinacheribem </a:t>
            </a:r>
            <a:r>
              <a:rPr lang="cs-CZ" altLang="cs-CZ" sz="2000">
                <a:latin typeface="+mn-lt"/>
              </a:rPr>
              <a:t>(701 př.n.l.): dobytí Lakíše, obléhání Jeruzaléma</a:t>
            </a:r>
            <a:r>
              <a:rPr lang="cs-CZ" altLang="cs-CZ" sz="2000" smtClean="0">
                <a:latin typeface="+mn-lt"/>
              </a:rPr>
              <a:t>.</a:t>
            </a:r>
            <a:endParaRPr lang="cs-CZ" altLang="cs-CZ" sz="2000">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456022"/>
            <a:ext cx="3888432" cy="5521306"/>
          </a:xfrm>
          <a:prstGeom prst="rect">
            <a:avLst/>
          </a:prstGeom>
          <a:ln w="19050">
            <a:solidFill>
              <a:schemeClr val="tx1"/>
            </a:solidFill>
          </a:ln>
        </p:spPr>
      </p:pic>
      <p:sp>
        <p:nvSpPr>
          <p:cNvPr id="4" name="TextovéPole 3"/>
          <p:cNvSpPr txBox="1"/>
          <p:nvPr/>
        </p:nvSpPr>
        <p:spPr>
          <a:xfrm>
            <a:off x="8604448" y="456022"/>
            <a:ext cx="369332" cy="2926634"/>
          </a:xfrm>
          <a:prstGeom prst="rect">
            <a:avLst/>
          </a:prstGeom>
          <a:noFill/>
        </p:spPr>
        <p:txBody>
          <a:bodyPr vert="vert270" wrap="none" rtlCol="0">
            <a:spAutoFit/>
          </a:bodyPr>
          <a:lstStyle/>
          <a:p>
            <a:pPr algn="r"/>
            <a:r>
              <a:rPr lang="cs-CZ" sz="1200">
                <a:latin typeface="+mn-lt"/>
              </a:rPr>
              <a:t>Zdroj: Finkelstein – Silberman 2010, s. 106</a:t>
            </a:r>
            <a:r>
              <a:rPr lang="cs-CZ" sz="1200" smtClean="0">
                <a:latin typeface="+mn-lt"/>
              </a:rPr>
              <a:t>.</a:t>
            </a:r>
            <a:endParaRPr lang="cs-CZ" sz="1200">
              <a:latin typeface="+mn-lt"/>
            </a:endParaRPr>
          </a:p>
        </p:txBody>
      </p:sp>
      <p:sp>
        <p:nvSpPr>
          <p:cNvPr id="5" name="TextovéPole 4"/>
          <p:cNvSpPr txBox="1"/>
          <p:nvPr/>
        </p:nvSpPr>
        <p:spPr>
          <a:xfrm>
            <a:off x="4716016" y="5994498"/>
            <a:ext cx="3888432" cy="646331"/>
          </a:xfrm>
          <a:prstGeom prst="rect">
            <a:avLst/>
          </a:prstGeom>
          <a:noFill/>
        </p:spPr>
        <p:txBody>
          <a:bodyPr wrap="square" rtlCol="0">
            <a:spAutoFit/>
          </a:bodyPr>
          <a:lstStyle/>
          <a:p>
            <a:r>
              <a:rPr lang="cs-CZ" altLang="cs-CZ">
                <a:latin typeface="+mn-lt"/>
              </a:rPr>
              <a:t>Judsko a asyrské provincie severně od Judska v</a:t>
            </a:r>
            <a:r>
              <a:rPr lang="cs-CZ">
                <a:latin typeface="+mn-lt"/>
              </a:rPr>
              <a:t> </a:t>
            </a:r>
            <a:r>
              <a:rPr lang="cs-CZ" altLang="cs-CZ">
                <a:latin typeface="+mn-lt"/>
              </a:rPr>
              <a:t>2.</a:t>
            </a:r>
            <a:r>
              <a:rPr lang="cs-CZ">
                <a:latin typeface="+mn-lt"/>
              </a:rPr>
              <a:t> </a:t>
            </a:r>
            <a:r>
              <a:rPr lang="cs-CZ" altLang="cs-CZ">
                <a:latin typeface="+mn-lt"/>
              </a:rPr>
              <a:t>polovině 8. století př.n.l</a:t>
            </a:r>
            <a:r>
              <a:rPr lang="cs-CZ" altLang="cs-CZ" smtClean="0">
                <a:latin typeface="+mn-lt"/>
              </a:rPr>
              <a:t>.</a:t>
            </a:r>
            <a:endParaRPr lang="cs-CZ" altLang="cs-CZ">
              <a:latin typeface="+mn-lt"/>
            </a:endParaRPr>
          </a:p>
        </p:txBody>
      </p:sp>
    </p:spTree>
    <p:extLst>
      <p:ext uri="{BB962C8B-B14F-4D97-AF65-F5344CB8AC3E}">
        <p14:creationId xmlns:p14="http://schemas.microsoft.com/office/powerpoint/2010/main" val="359304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764704"/>
            <a:ext cx="3888432" cy="3847207"/>
          </a:xfrm>
          <a:prstGeom prst="rect">
            <a:avLst/>
          </a:prstGeom>
        </p:spPr>
        <p:txBody>
          <a:bodyPr wrap="square">
            <a:spAutoFit/>
          </a:bodyPr>
          <a:lstStyle/>
          <a:p>
            <a:pPr>
              <a:spcAft>
                <a:spcPts val="1200"/>
              </a:spcAft>
            </a:pPr>
            <a:r>
              <a:rPr lang="cs-CZ" sz="2400" b="1">
                <a:solidFill>
                  <a:srgbClr val="C00000"/>
                </a:solidFill>
                <a:latin typeface="+mn-lt"/>
              </a:rPr>
              <a:t>Rozvoj Jeruzaléma</a:t>
            </a:r>
          </a:p>
          <a:p>
            <a:pPr marL="360000" indent="-360000">
              <a:spcAft>
                <a:spcPts val="600"/>
              </a:spcAft>
              <a:buClr>
                <a:srgbClr val="C00000"/>
              </a:buClr>
              <a:buSzPct val="85000"/>
              <a:buFont typeface="Wingdings" panose="05000000000000000000" pitchFamily="2" charset="2"/>
              <a:buChar char="v"/>
            </a:pPr>
            <a:r>
              <a:rPr lang="cs-CZ" sz="2000" b="1">
                <a:latin typeface="+mn-lt"/>
              </a:rPr>
              <a:t>Rozšíření osídlené plochy města</a:t>
            </a:r>
            <a:r>
              <a:rPr lang="cs-CZ" sz="2000">
                <a:latin typeface="+mn-lt"/>
              </a:rPr>
              <a:t> z původního Davidova města na Západní pahorek. </a:t>
            </a:r>
          </a:p>
          <a:p>
            <a:pPr marL="360000" indent="-360000">
              <a:spcAft>
                <a:spcPts val="600"/>
              </a:spcAft>
              <a:buClr>
                <a:srgbClr val="C00000"/>
              </a:buClr>
              <a:buSzPct val="85000"/>
              <a:buFont typeface="Wingdings" panose="05000000000000000000" pitchFamily="2" charset="2"/>
              <a:buChar char="v"/>
            </a:pPr>
            <a:r>
              <a:rPr lang="cs-CZ" sz="2000">
                <a:latin typeface="+mn-lt"/>
              </a:rPr>
              <a:t>Obnova a rozšíření </a:t>
            </a:r>
            <a:r>
              <a:rPr lang="cs-CZ" sz="2000" b="1">
                <a:latin typeface="+mn-lt"/>
              </a:rPr>
              <a:t>městských hradeb</a:t>
            </a:r>
            <a:r>
              <a:rPr lang="cs-CZ" sz="2000">
                <a:latin typeface="+mn-lt"/>
              </a:rPr>
              <a:t>.</a:t>
            </a:r>
          </a:p>
          <a:p>
            <a:pPr marL="360000" indent="-360000">
              <a:spcAft>
                <a:spcPts val="600"/>
              </a:spcAft>
              <a:buClr>
                <a:srgbClr val="C00000"/>
              </a:buClr>
              <a:buSzPct val="85000"/>
              <a:buFont typeface="Wingdings" panose="05000000000000000000" pitchFamily="2" charset="2"/>
              <a:buChar char="v"/>
            </a:pPr>
            <a:r>
              <a:rPr lang="cs-CZ" sz="2000">
                <a:latin typeface="+mn-lt"/>
              </a:rPr>
              <a:t>Vybudování </a:t>
            </a:r>
            <a:r>
              <a:rPr lang="cs-CZ" sz="2000" b="1">
                <a:latin typeface="+mn-lt"/>
              </a:rPr>
              <a:t>vodovodu</a:t>
            </a:r>
            <a:r>
              <a:rPr lang="cs-CZ" sz="2000">
                <a:latin typeface="+mn-lt"/>
              </a:rPr>
              <a:t> spojujícího Gíchónský pramen vně hradeb s nádržemi uvnitř města (Chizkijášův tunel; srov. </a:t>
            </a:r>
            <a:r>
              <a:rPr lang="cs-CZ" sz="2000" i="1">
                <a:latin typeface="+mn-lt"/>
              </a:rPr>
              <a:t>2 Kr</a:t>
            </a:r>
            <a:r>
              <a:rPr lang="cs-CZ" sz="2000">
                <a:latin typeface="+mn-lt"/>
              </a:rPr>
              <a:t> 20,20</a:t>
            </a:r>
            <a:r>
              <a:rPr lang="cs-CZ" sz="2000" smtClean="0">
                <a:latin typeface="+mn-lt"/>
              </a:rPr>
              <a:t>).</a:t>
            </a:r>
            <a:endParaRPr lang="cs-CZ" sz="2000">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7" y="332656"/>
            <a:ext cx="3874151" cy="5637360"/>
          </a:xfrm>
          <a:prstGeom prst="rect">
            <a:avLst/>
          </a:prstGeom>
          <a:ln w="19050">
            <a:solidFill>
              <a:schemeClr val="tx1"/>
            </a:solidFill>
          </a:ln>
        </p:spPr>
      </p:pic>
      <p:sp>
        <p:nvSpPr>
          <p:cNvPr id="4" name="TextovéPole 3"/>
          <p:cNvSpPr txBox="1"/>
          <p:nvPr/>
        </p:nvSpPr>
        <p:spPr>
          <a:xfrm>
            <a:off x="8590168" y="332656"/>
            <a:ext cx="369332" cy="2926634"/>
          </a:xfrm>
          <a:prstGeom prst="rect">
            <a:avLst/>
          </a:prstGeom>
          <a:noFill/>
        </p:spPr>
        <p:txBody>
          <a:bodyPr vert="vert270" wrap="none" rtlCol="0">
            <a:spAutoFit/>
          </a:bodyPr>
          <a:lstStyle/>
          <a:p>
            <a:pPr algn="r"/>
            <a:r>
              <a:rPr lang="cs-CZ" sz="1200">
                <a:latin typeface="+mn-lt"/>
              </a:rPr>
              <a:t>Zdroj: Finkelstein – Silberman 2010, s. 110</a:t>
            </a:r>
            <a:r>
              <a:rPr lang="cs-CZ" sz="1200" smtClean="0">
                <a:latin typeface="+mn-lt"/>
              </a:rPr>
              <a:t>.</a:t>
            </a:r>
            <a:endParaRPr lang="cs-CZ" sz="1200">
              <a:latin typeface="+mn-lt"/>
            </a:endParaRPr>
          </a:p>
        </p:txBody>
      </p:sp>
      <p:sp>
        <p:nvSpPr>
          <p:cNvPr id="5" name="TextovéPole 4"/>
          <p:cNvSpPr txBox="1"/>
          <p:nvPr/>
        </p:nvSpPr>
        <p:spPr>
          <a:xfrm>
            <a:off x="4729833" y="6058460"/>
            <a:ext cx="3744416" cy="646331"/>
          </a:xfrm>
          <a:prstGeom prst="rect">
            <a:avLst/>
          </a:prstGeom>
          <a:noFill/>
        </p:spPr>
        <p:txBody>
          <a:bodyPr wrap="square" rtlCol="0">
            <a:spAutoFit/>
          </a:bodyPr>
          <a:lstStyle/>
          <a:p>
            <a:r>
              <a:rPr lang="cs-CZ">
                <a:latin typeface="+mn-lt"/>
              </a:rPr>
              <a:t>Rozšíření Jeruzaléma v 2. polovině 8. století př.n.l.</a:t>
            </a:r>
            <a:r>
              <a:rPr lang="cs-CZ" i="1">
                <a:latin typeface="+mn-lt"/>
              </a:rPr>
              <a:t> </a:t>
            </a:r>
            <a:endParaRPr lang="cs-CZ">
              <a:latin typeface="+mn-lt"/>
            </a:endParaRPr>
          </a:p>
        </p:txBody>
      </p:sp>
    </p:spTree>
    <p:extLst>
      <p:ext uri="{BB962C8B-B14F-4D97-AF65-F5344CB8AC3E}">
        <p14:creationId xmlns:p14="http://schemas.microsoft.com/office/powerpoint/2010/main" val="341468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5" y="404664"/>
            <a:ext cx="4536503" cy="5463034"/>
          </a:xfrm>
          <a:prstGeom prst="rect">
            <a:avLst/>
          </a:prstGeom>
          <a:noFill/>
        </p:spPr>
        <p:txBody>
          <a:bodyPr wrap="square" rtlCol="0">
            <a:spAutoFit/>
          </a:bodyPr>
          <a:lstStyle/>
          <a:p>
            <a:pPr>
              <a:spcAft>
                <a:spcPts val="1200"/>
              </a:spcAft>
            </a:pPr>
            <a:r>
              <a:rPr lang="cs-CZ" sz="2400" b="1" smtClean="0">
                <a:solidFill>
                  <a:srgbClr val="C00000"/>
                </a:solidFill>
                <a:latin typeface="+mn-lt"/>
              </a:rPr>
              <a:t>Král Jóšijáš </a:t>
            </a:r>
            <a:r>
              <a:rPr lang="cs-CZ" sz="2000" b="1" smtClean="0">
                <a:solidFill>
                  <a:srgbClr val="C00000"/>
                </a:solidFill>
                <a:latin typeface="+mn-lt"/>
              </a:rPr>
              <a:t>(639-609 př.n.l.)</a:t>
            </a:r>
          </a:p>
          <a:p>
            <a:pPr marL="360000" indent="-360000">
              <a:spcAft>
                <a:spcPts val="600"/>
              </a:spcAft>
              <a:buClr>
                <a:srgbClr val="C00000"/>
              </a:buClr>
              <a:buSzPct val="85000"/>
              <a:buFont typeface="Wingdings" panose="05000000000000000000" pitchFamily="2" charset="2"/>
              <a:buChar char="v"/>
            </a:pPr>
            <a:r>
              <a:rPr lang="cs-CZ" altLang="cs-CZ" sz="2000" smtClean="0">
                <a:latin typeface="+mn-lt"/>
              </a:rPr>
              <a:t>Snaha </a:t>
            </a:r>
            <a:r>
              <a:rPr lang="cs-CZ" altLang="cs-CZ" sz="2000">
                <a:latin typeface="+mn-lt"/>
              </a:rPr>
              <a:t>využít </a:t>
            </a:r>
            <a:r>
              <a:rPr lang="cs-CZ" altLang="cs-CZ" sz="2000" b="1">
                <a:latin typeface="+mn-lt"/>
              </a:rPr>
              <a:t>úpadku Novoasyrské říše</a:t>
            </a:r>
            <a:r>
              <a:rPr lang="cs-CZ" altLang="cs-CZ" sz="2000">
                <a:latin typeface="+mn-lt"/>
              </a:rPr>
              <a:t> a</a:t>
            </a:r>
            <a:r>
              <a:rPr lang="cs-CZ" sz="2000">
                <a:latin typeface="+mn-lt"/>
              </a:rPr>
              <a:t> </a:t>
            </a:r>
            <a:r>
              <a:rPr lang="cs-CZ" altLang="cs-CZ" sz="2000">
                <a:latin typeface="+mn-lt"/>
              </a:rPr>
              <a:t>ovládnout severní oblasti </a:t>
            </a:r>
            <a:r>
              <a:rPr lang="cs-CZ" altLang="cs-CZ" sz="2000" b="1">
                <a:latin typeface="+mn-lt"/>
              </a:rPr>
              <a:t>někdejšího Izraelského království</a:t>
            </a:r>
            <a:r>
              <a:rPr lang="cs-CZ" altLang="cs-CZ" sz="2000">
                <a:latin typeface="+mn-lt"/>
              </a:rPr>
              <a:t>.</a:t>
            </a:r>
          </a:p>
          <a:p>
            <a:pPr marL="360000" indent="-360000">
              <a:spcAft>
                <a:spcPts val="600"/>
              </a:spcAft>
              <a:buClr>
                <a:srgbClr val="C00000"/>
              </a:buClr>
              <a:buSzPct val="85000"/>
              <a:buFont typeface="Wingdings" panose="05000000000000000000" pitchFamily="2" charset="2"/>
              <a:buChar char="v"/>
            </a:pPr>
            <a:r>
              <a:rPr lang="cs-CZ" sz="2000">
                <a:latin typeface="+mn-lt"/>
              </a:rPr>
              <a:t>Radikální proměna </a:t>
            </a:r>
            <a:r>
              <a:rPr lang="cs-CZ" sz="2000" b="1">
                <a:latin typeface="+mn-lt"/>
              </a:rPr>
              <a:t>státní ideologie </a:t>
            </a:r>
            <a:r>
              <a:rPr lang="cs-CZ" sz="2000">
                <a:latin typeface="+mn-lt"/>
              </a:rPr>
              <a:t>a </a:t>
            </a:r>
            <a:r>
              <a:rPr lang="cs-CZ" sz="2000" b="1">
                <a:latin typeface="+mn-lt"/>
              </a:rPr>
              <a:t>náboženského provozu </a:t>
            </a:r>
            <a:r>
              <a:rPr lang="cs-CZ" sz="2000">
                <a:latin typeface="+mn-lt"/>
              </a:rPr>
              <a:t>Judského království (monojahvismus).</a:t>
            </a:r>
            <a:r>
              <a:rPr lang="cs-CZ" altLang="cs-CZ" sz="2000">
                <a:latin typeface="+mn-lt"/>
              </a:rPr>
              <a:t>  </a:t>
            </a:r>
          </a:p>
          <a:p>
            <a:pPr marL="360000" indent="-360000">
              <a:spcAft>
                <a:spcPts val="600"/>
              </a:spcAft>
              <a:buClr>
                <a:srgbClr val="C00000"/>
              </a:buClr>
              <a:buSzPct val="85000"/>
              <a:buFont typeface="Wingdings" panose="05000000000000000000" pitchFamily="2" charset="2"/>
              <a:buChar char="v"/>
            </a:pPr>
            <a:r>
              <a:rPr lang="cs-CZ" altLang="cs-CZ" sz="2000">
                <a:latin typeface="+mn-lt"/>
              </a:rPr>
              <a:t>Reforma stvrzena </a:t>
            </a:r>
            <a:r>
              <a:rPr lang="cs-CZ" altLang="cs-CZ" sz="2000" b="1">
                <a:latin typeface="+mn-lt"/>
              </a:rPr>
              <a:t>622 př.n.l. </a:t>
            </a:r>
            <a:r>
              <a:rPr lang="cs-CZ" altLang="cs-CZ" sz="2000">
                <a:latin typeface="+mn-lt"/>
              </a:rPr>
              <a:t>„objevem“ </a:t>
            </a:r>
            <a:r>
              <a:rPr lang="cs-CZ" altLang="cs-CZ" sz="2000" b="1">
                <a:latin typeface="+mn-lt"/>
              </a:rPr>
              <a:t>Knihy zákona </a:t>
            </a:r>
            <a:r>
              <a:rPr lang="cs-CZ" altLang="cs-CZ" sz="2000">
                <a:latin typeface="+mn-lt"/>
              </a:rPr>
              <a:t>při opravě Jeruzalémského chrámu </a:t>
            </a:r>
            <a:r>
              <a:rPr lang="cs-CZ" sz="2000">
                <a:latin typeface="+mn-lt"/>
              </a:rPr>
              <a:t>(</a:t>
            </a:r>
            <a:r>
              <a:rPr lang="cs-CZ" sz="2000" i="1">
                <a:latin typeface="+mn-lt"/>
              </a:rPr>
              <a:t>2Kr</a:t>
            </a:r>
            <a:r>
              <a:rPr lang="cs-CZ" sz="2000">
                <a:latin typeface="+mn-lt"/>
              </a:rPr>
              <a:t> 22,8-23,3)</a:t>
            </a:r>
            <a:r>
              <a:rPr lang="cs-CZ" altLang="cs-CZ" sz="2000">
                <a:latin typeface="+mn-lt"/>
              </a:rPr>
              <a:t>. Text knihy </a:t>
            </a:r>
            <a:r>
              <a:rPr lang="cs-CZ" altLang="cs-CZ" sz="2000" b="1">
                <a:latin typeface="+mn-lt"/>
              </a:rPr>
              <a:t>totožný s jádrem </a:t>
            </a:r>
            <a:r>
              <a:rPr lang="cs-CZ" altLang="cs-CZ" sz="2000" b="1" i="1">
                <a:latin typeface="+mn-lt"/>
              </a:rPr>
              <a:t>Deuteronomia.</a:t>
            </a:r>
            <a:endParaRPr lang="cs-CZ" altLang="cs-CZ" sz="2000">
              <a:latin typeface="+mn-lt"/>
            </a:endParaRPr>
          </a:p>
          <a:p>
            <a:pPr marL="360000" indent="-360000">
              <a:spcAft>
                <a:spcPts val="600"/>
              </a:spcAft>
              <a:buClr>
                <a:srgbClr val="C00000"/>
              </a:buClr>
              <a:buSzPct val="85000"/>
              <a:buFont typeface="Wingdings" panose="05000000000000000000" pitchFamily="2" charset="2"/>
              <a:buChar char="v"/>
            </a:pPr>
            <a:r>
              <a:rPr lang="cs-CZ" altLang="cs-CZ" sz="2000" b="1">
                <a:latin typeface="+mn-lt"/>
              </a:rPr>
              <a:t>Deuteronomistická teologie </a:t>
            </a:r>
            <a:r>
              <a:rPr lang="cs-CZ" altLang="cs-CZ" sz="2000">
                <a:latin typeface="+mn-lt"/>
              </a:rPr>
              <a:t>opírající se o </a:t>
            </a:r>
            <a:r>
              <a:rPr lang="cs-CZ" altLang="cs-CZ" sz="2000" b="1">
                <a:latin typeface="+mn-lt"/>
              </a:rPr>
              <a:t>centralizaci jahvistického kultu do Jeruzaléma</a:t>
            </a:r>
            <a:r>
              <a:rPr lang="cs-CZ" altLang="cs-CZ" sz="2000" smtClean="0">
                <a:latin typeface="+mn-lt"/>
              </a:rPr>
              <a:t>.</a:t>
            </a:r>
            <a:endParaRPr lang="cs-CZ" altLang="cs-CZ" sz="2000">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129" y="1110745"/>
            <a:ext cx="4053443" cy="4425362"/>
          </a:xfrm>
          <a:prstGeom prst="rect">
            <a:avLst/>
          </a:prstGeom>
          <a:ln w="19050">
            <a:solidFill>
              <a:schemeClr val="tx1"/>
            </a:solidFill>
          </a:ln>
        </p:spPr>
      </p:pic>
      <p:sp>
        <p:nvSpPr>
          <p:cNvPr id="4" name="TextovéPole 3"/>
          <p:cNvSpPr txBox="1"/>
          <p:nvPr/>
        </p:nvSpPr>
        <p:spPr>
          <a:xfrm>
            <a:off x="4813129" y="5683032"/>
            <a:ext cx="4053443" cy="369332"/>
          </a:xfrm>
          <a:prstGeom prst="rect">
            <a:avLst/>
          </a:prstGeom>
          <a:noFill/>
        </p:spPr>
        <p:txBody>
          <a:bodyPr wrap="square" rtlCol="0">
            <a:spAutoFit/>
          </a:bodyPr>
          <a:lstStyle/>
          <a:p>
            <a:r>
              <a:rPr lang="cs-CZ">
                <a:latin typeface="+mn-lt"/>
              </a:rPr>
              <a:t>Judsko za vlády Jóšijáše</a:t>
            </a:r>
            <a:r>
              <a:rPr lang="cs-CZ" smtClean="0">
                <a:latin typeface="+mn-lt"/>
              </a:rPr>
              <a:t>.</a:t>
            </a:r>
            <a:endParaRPr lang="cs-CZ">
              <a:latin typeface="+mn-lt"/>
            </a:endParaRPr>
          </a:p>
        </p:txBody>
      </p:sp>
      <p:sp>
        <p:nvSpPr>
          <p:cNvPr id="5" name="TextovéPole 4"/>
          <p:cNvSpPr txBox="1"/>
          <p:nvPr/>
        </p:nvSpPr>
        <p:spPr>
          <a:xfrm>
            <a:off x="5497508" y="790545"/>
            <a:ext cx="3369064" cy="276999"/>
          </a:xfrm>
          <a:prstGeom prst="rect">
            <a:avLst/>
          </a:prstGeom>
          <a:noFill/>
        </p:spPr>
        <p:txBody>
          <a:bodyPr wrap="none" rtlCol="0">
            <a:spAutoFit/>
          </a:bodyPr>
          <a:lstStyle/>
          <a:p>
            <a:pPr algn="r"/>
            <a:r>
              <a:rPr lang="cs-CZ" sz="1200"/>
              <a:t>Zdroj: </a:t>
            </a:r>
            <a:r>
              <a:rPr lang="cs-CZ" sz="1200">
                <a:latin typeface="+mn-lt"/>
              </a:rPr>
              <a:t>Finkelstein</a:t>
            </a:r>
            <a:r>
              <a:rPr lang="cs-CZ" sz="1200"/>
              <a:t> – Silberman 2010, s. 153</a:t>
            </a:r>
            <a:r>
              <a:rPr lang="cs-CZ" sz="1200" smtClean="0"/>
              <a:t>.</a:t>
            </a:r>
            <a:endParaRPr lang="cs-CZ" sz="1200"/>
          </a:p>
        </p:txBody>
      </p:sp>
    </p:spTree>
    <p:extLst>
      <p:ext uri="{BB962C8B-B14F-4D97-AF65-F5344CB8AC3E}">
        <p14:creationId xmlns:p14="http://schemas.microsoft.com/office/powerpoint/2010/main" val="284226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6291" y="332656"/>
            <a:ext cx="4812600" cy="461665"/>
          </a:xfrm>
          <a:prstGeom prst="rect">
            <a:avLst/>
          </a:prstGeom>
          <a:noFill/>
        </p:spPr>
        <p:txBody>
          <a:bodyPr wrap="none" rtlCol="0">
            <a:spAutoFit/>
          </a:bodyPr>
          <a:lstStyle/>
          <a:p>
            <a:r>
              <a:rPr lang="cs-CZ" sz="2400" b="1">
                <a:solidFill>
                  <a:srgbClr val="C00000"/>
                </a:solidFill>
                <a:latin typeface="+mn-lt"/>
              </a:rPr>
              <a:t>Šalomounův chrám v</a:t>
            </a:r>
            <a:r>
              <a:rPr lang="cs-CZ" sz="2400">
                <a:latin typeface="+mn-lt"/>
              </a:rPr>
              <a:t> </a:t>
            </a:r>
            <a:r>
              <a:rPr lang="cs-CZ" sz="2400" b="1" smtClean="0">
                <a:solidFill>
                  <a:srgbClr val="C00000"/>
                </a:solidFill>
                <a:latin typeface="+mn-lt"/>
              </a:rPr>
              <a:t>Jeruzalémě</a:t>
            </a:r>
            <a:endParaRPr lang="cs-CZ" sz="2400" b="1">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396" y="908720"/>
            <a:ext cx="8327068" cy="4645249"/>
          </a:xfrm>
          <a:prstGeom prst="rect">
            <a:avLst/>
          </a:prstGeom>
          <a:ln w="19050">
            <a:solidFill>
              <a:schemeClr val="tx1"/>
            </a:solidFill>
          </a:ln>
        </p:spPr>
      </p:pic>
      <p:sp>
        <p:nvSpPr>
          <p:cNvPr id="4" name="TextovéPole 3"/>
          <p:cNvSpPr txBox="1"/>
          <p:nvPr/>
        </p:nvSpPr>
        <p:spPr>
          <a:xfrm>
            <a:off x="2220180" y="5657671"/>
            <a:ext cx="6552728" cy="1200329"/>
          </a:xfrm>
          <a:prstGeom prst="rect">
            <a:avLst/>
          </a:prstGeom>
          <a:noFill/>
        </p:spPr>
        <p:txBody>
          <a:bodyPr wrap="square" rtlCol="0">
            <a:spAutoFit/>
          </a:bodyPr>
          <a:lstStyle/>
          <a:p>
            <a:pPr algn="r"/>
            <a:r>
              <a:rPr lang="cs-CZ">
                <a:latin typeface="+mn-lt"/>
              </a:rPr>
              <a:t>Ideální rekonstrukce podle </a:t>
            </a:r>
            <a:r>
              <a:rPr lang="cs-CZ" i="1">
                <a:latin typeface="+mn-lt"/>
              </a:rPr>
              <a:t>1</a:t>
            </a:r>
            <a:r>
              <a:rPr lang="cs-CZ">
                <a:latin typeface="+mn-lt"/>
              </a:rPr>
              <a:t> </a:t>
            </a:r>
            <a:r>
              <a:rPr lang="cs-CZ" i="1">
                <a:latin typeface="+mn-lt"/>
              </a:rPr>
              <a:t>Kr</a:t>
            </a:r>
            <a:r>
              <a:rPr lang="cs-CZ">
                <a:latin typeface="+mn-lt"/>
              </a:rPr>
              <a:t> 6. Půdorys chrámu nepřímo dokládají jeho nejbližší archeologické analogie v severní Sýrii (Ajn Dara) a jižním Turecku (Tel Tajinat).</a:t>
            </a:r>
          </a:p>
          <a:p>
            <a:endParaRPr lang="cs-CZ">
              <a:latin typeface="+mn-lt"/>
            </a:endParaRPr>
          </a:p>
        </p:txBody>
      </p:sp>
      <p:sp>
        <p:nvSpPr>
          <p:cNvPr id="5" name="TextovéPole 4"/>
          <p:cNvSpPr txBox="1"/>
          <p:nvPr/>
        </p:nvSpPr>
        <p:spPr>
          <a:xfrm>
            <a:off x="6338509" y="631721"/>
            <a:ext cx="2409955" cy="276999"/>
          </a:xfrm>
          <a:prstGeom prst="rect">
            <a:avLst/>
          </a:prstGeom>
          <a:noFill/>
        </p:spPr>
        <p:txBody>
          <a:bodyPr wrap="none" rtlCol="0">
            <a:spAutoFit/>
          </a:bodyPr>
          <a:lstStyle/>
          <a:p>
            <a:pPr algn="r"/>
            <a:r>
              <a:rPr lang="cs-CZ" altLang="cs-CZ" sz="1200">
                <a:latin typeface="+mn-lt"/>
              </a:rPr>
              <a:t>Zdroj: Prosecký et al. 1999, s. 163</a:t>
            </a:r>
            <a:r>
              <a:rPr lang="cs-CZ" altLang="cs-CZ" sz="1200" smtClean="0">
                <a:latin typeface="+mn-lt"/>
              </a:rPr>
              <a:t>.</a:t>
            </a:r>
            <a:endParaRPr lang="cs-CZ" altLang="cs-CZ" sz="1200">
              <a:latin typeface="+mn-lt"/>
            </a:endParaRPr>
          </a:p>
        </p:txBody>
      </p:sp>
    </p:spTree>
    <p:extLst>
      <p:ext uri="{BB962C8B-B14F-4D97-AF65-F5344CB8AC3E}">
        <p14:creationId xmlns:p14="http://schemas.microsoft.com/office/powerpoint/2010/main" val="1167274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lastní 1">
      <a:majorFont>
        <a:latin typeface="Cambria"/>
        <a:ea typeface=""/>
        <a:cs typeface=""/>
      </a:majorFont>
      <a:minorFont>
        <a:latin typeface="Cambria"/>
        <a:ea typeface=""/>
        <a:cs typeface=""/>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854</TotalTime>
  <Words>1749</Words>
  <Application>Microsoft Office PowerPoint</Application>
  <PresentationFormat>Předvádění na obrazovce (4:3)</PresentationFormat>
  <Paragraphs>204</Paragraphs>
  <Slides>34</Slides>
  <Notes>0</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Shluk</vt:lpstr>
      <vt:lpstr>Pád Jeruzalémského chrámu a konec světa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Pád Jeruzalémského chrámu a konec světa</dc:title>
  <dc:creator>.</dc:creator>
  <cp:lastModifiedBy>Dalibor Papoušek</cp:lastModifiedBy>
  <cp:revision>76</cp:revision>
  <dcterms:created xsi:type="dcterms:W3CDTF">2012-10-09T14:24:40Z</dcterms:created>
  <dcterms:modified xsi:type="dcterms:W3CDTF">2021-03-22T18:51:05Z</dcterms:modified>
</cp:coreProperties>
</file>