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70" r:id="rId10"/>
    <p:sldId id="263" r:id="rId11"/>
    <p:sldId id="264" r:id="rId12"/>
    <p:sldId id="265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/>
  </p:normalViewPr>
  <p:slideViewPr>
    <p:cSldViewPr snapToGrid="0">
      <p:cViewPr varScale="1">
        <p:scale>
          <a:sx n="79" d="100"/>
          <a:sy n="79" d="100"/>
        </p:scale>
        <p:origin x="1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0D06-8610-42F5-A647-75B99221ED78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7C7B3-CC6B-4E48-A2AE-131AEB88A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815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0D06-8610-42F5-A647-75B99221ED78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7C7B3-CC6B-4E48-A2AE-131AEB88A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190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0D06-8610-42F5-A647-75B99221ED78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7C7B3-CC6B-4E48-A2AE-131AEB88A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006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0D06-8610-42F5-A647-75B99221ED78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7C7B3-CC6B-4E48-A2AE-131AEB88A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173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0D06-8610-42F5-A647-75B99221ED78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7C7B3-CC6B-4E48-A2AE-131AEB88A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420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0D06-8610-42F5-A647-75B99221ED78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7C7B3-CC6B-4E48-A2AE-131AEB88A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045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0D06-8610-42F5-A647-75B99221ED78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7C7B3-CC6B-4E48-A2AE-131AEB88A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132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0D06-8610-42F5-A647-75B99221ED78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7C7B3-CC6B-4E48-A2AE-131AEB88A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702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0D06-8610-42F5-A647-75B99221ED78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7C7B3-CC6B-4E48-A2AE-131AEB88A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583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0D06-8610-42F5-A647-75B99221ED78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7C7B3-CC6B-4E48-A2AE-131AEB88A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063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0D06-8610-42F5-A647-75B99221ED78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7C7B3-CC6B-4E48-A2AE-131AEB88A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545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C0D06-8610-42F5-A647-75B99221ED78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7C7B3-CC6B-4E48-A2AE-131AEB88A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206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quora.com/What-is-the-difference-between-Celtic-and-Nordic-bloodline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en.wikipedia.org/wiki/File:Edda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nUqwKttEpo" TargetMode="External"/><Relationship Id="rId2" Type="http://schemas.openxmlformats.org/officeDocument/2006/relationships/hyperlink" Target="https://www.voluspa.org/voluspa.ht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9344" y="-12191"/>
            <a:ext cx="7595616" cy="1620837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Starogermánský</a:t>
            </a:r>
            <a:r>
              <a:rPr lang="en-US" sz="4000" dirty="0" smtClean="0"/>
              <a:t> </a:t>
            </a:r>
            <a:r>
              <a:rPr lang="en-US" sz="4000" dirty="0" err="1" smtClean="0"/>
              <a:t>ragnarök</a:t>
            </a:r>
            <a:r>
              <a:rPr lang="en-US" sz="4000" dirty="0" smtClean="0"/>
              <a:t> </a:t>
            </a:r>
            <a:r>
              <a:rPr lang="cs-CZ" sz="4000" dirty="0" smtClean="0"/>
              <a:t/>
            </a:r>
            <a:br>
              <a:rPr lang="cs-CZ" sz="4000" dirty="0" smtClean="0"/>
            </a:br>
            <a:r>
              <a:rPr lang="en-US" sz="4000" dirty="0" smtClean="0"/>
              <a:t>a </a:t>
            </a:r>
            <a:r>
              <a:rPr lang="en-US" sz="4000" dirty="0" err="1" smtClean="0"/>
              <a:t>jeho</a:t>
            </a:r>
            <a:r>
              <a:rPr lang="en-US" sz="4000" dirty="0" smtClean="0"/>
              <a:t> </a:t>
            </a:r>
            <a:r>
              <a:rPr lang="en-US" sz="4000" dirty="0" err="1" smtClean="0"/>
              <a:t>negermánské</a:t>
            </a:r>
            <a:r>
              <a:rPr lang="en-US" sz="4000" dirty="0" smtClean="0"/>
              <a:t> </a:t>
            </a:r>
            <a:r>
              <a:rPr lang="en-US" sz="4000" dirty="0" err="1" smtClean="0"/>
              <a:t>paralely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9344" y="1608646"/>
            <a:ext cx="8107680" cy="1655762"/>
          </a:xfrm>
        </p:spPr>
        <p:txBody>
          <a:bodyPr>
            <a:normAutofit/>
          </a:bodyPr>
          <a:lstStyle/>
          <a:p>
            <a:r>
              <a:rPr lang="en-US" dirty="0" err="1" smtClean="0"/>
              <a:t>Konce</a:t>
            </a:r>
            <a:r>
              <a:rPr lang="en-US" dirty="0" smtClean="0"/>
              <a:t> </a:t>
            </a:r>
            <a:r>
              <a:rPr lang="en-US" dirty="0" err="1" smtClean="0"/>
              <a:t>světa</a:t>
            </a:r>
            <a:r>
              <a:rPr lang="en-US" dirty="0" smtClean="0"/>
              <a:t> v </a:t>
            </a:r>
            <a:r>
              <a:rPr lang="en-US" dirty="0" err="1" smtClean="0"/>
              <a:t>předkřesťanských</a:t>
            </a:r>
            <a:r>
              <a:rPr lang="en-US" dirty="0" smtClean="0"/>
              <a:t> </a:t>
            </a:r>
            <a:r>
              <a:rPr lang="en-US" dirty="0" err="1" smtClean="0"/>
              <a:t>tradicích</a:t>
            </a:r>
            <a:r>
              <a:rPr lang="en-US" dirty="0" smtClean="0"/>
              <a:t> </a:t>
            </a:r>
            <a:r>
              <a:rPr lang="en-US" dirty="0" err="1" smtClean="0"/>
              <a:t>evropského</a:t>
            </a:r>
            <a:r>
              <a:rPr lang="en-US" dirty="0" smtClean="0"/>
              <a:t> </a:t>
            </a:r>
            <a:r>
              <a:rPr lang="en-US" dirty="0" err="1" smtClean="0"/>
              <a:t>Severu</a:t>
            </a:r>
            <a:endParaRPr lang="en-US" dirty="0"/>
          </a:p>
        </p:txBody>
      </p:sp>
      <p:pic>
        <p:nvPicPr>
          <p:cNvPr id="1044" name="Picture 20" descr="Surtr - Wikiw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24" y="2508187"/>
            <a:ext cx="6778752" cy="373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ttps://upload.wikimedia.org/wikipedia/commons/thumb/2/2b/B%C3%A1r%C3%B0arbunga_Volcano%2C_September_4_2014_-_15123275226.jpg/1024px-B%C3%A1r%C3%B0arbunga_Volcano%2C_September_4_2014_-_151232752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703" y="2644905"/>
            <a:ext cx="4774139" cy="341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59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328" y="145669"/>
            <a:ext cx="11015472" cy="878459"/>
          </a:xfrm>
        </p:spPr>
        <p:txBody>
          <a:bodyPr/>
          <a:lstStyle/>
          <a:p>
            <a:r>
              <a:rPr lang="cs-CZ" dirty="0" smtClean="0"/>
              <a:t>Keltové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328" y="1402080"/>
            <a:ext cx="6355080" cy="54559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dirty="0" smtClean="0"/>
              <a:t>„</a:t>
            </a:r>
            <a:r>
              <a:rPr lang="en-US" sz="2000" dirty="0" err="1" smtClean="0"/>
              <a:t>Tvrdí</a:t>
            </a:r>
            <a:r>
              <a:rPr lang="cs-CZ" sz="2000" dirty="0" smtClean="0"/>
              <a:t> </a:t>
            </a:r>
            <a:r>
              <a:rPr lang="en-US" sz="2000" dirty="0" smtClean="0"/>
              <a:t>[</a:t>
            </a:r>
            <a:r>
              <a:rPr lang="cs-CZ" sz="2000" dirty="0" smtClean="0"/>
              <a:t>keltští druidové</a:t>
            </a:r>
            <a:r>
              <a:rPr lang="en-US" sz="2000" dirty="0" smtClean="0"/>
              <a:t>], </a:t>
            </a:r>
            <a:r>
              <a:rPr lang="en-US" sz="2000" dirty="0" err="1"/>
              <a:t>že</a:t>
            </a:r>
            <a:r>
              <a:rPr lang="en-US" sz="2000" dirty="0"/>
              <a:t> </a:t>
            </a:r>
            <a:r>
              <a:rPr lang="en-US" sz="2000" dirty="0" err="1"/>
              <a:t>lidské</a:t>
            </a:r>
            <a:r>
              <a:rPr lang="en-US" sz="2000" dirty="0"/>
              <a:t> </a:t>
            </a:r>
            <a:r>
              <a:rPr lang="en-US" sz="2000" dirty="0" err="1"/>
              <a:t>duše</a:t>
            </a:r>
            <a:r>
              <a:rPr lang="en-US" sz="2000" dirty="0"/>
              <a:t> a </a:t>
            </a:r>
            <a:r>
              <a:rPr lang="en-US" sz="2000" dirty="0" err="1"/>
              <a:t>vesmír</a:t>
            </a:r>
            <a:r>
              <a:rPr lang="en-US" sz="2000" dirty="0"/>
              <a:t> </a:t>
            </a:r>
            <a:r>
              <a:rPr lang="en-US" sz="2000" dirty="0" err="1"/>
              <a:t>jsou</a:t>
            </a:r>
            <a:r>
              <a:rPr lang="en-US" sz="2000" dirty="0"/>
              <a:t> </a:t>
            </a:r>
            <a:r>
              <a:rPr lang="en-US" sz="2000" dirty="0" err="1"/>
              <a:t>nezničitelné</a:t>
            </a:r>
            <a:r>
              <a:rPr lang="en-US" sz="2000" dirty="0"/>
              <a:t>, </a:t>
            </a:r>
            <a:r>
              <a:rPr lang="en-US" sz="2000" dirty="0" err="1"/>
              <a:t>ačkoli</a:t>
            </a:r>
            <a:r>
              <a:rPr lang="en-US" sz="2000" dirty="0"/>
              <a:t> </a:t>
            </a:r>
            <a:r>
              <a:rPr lang="en-US" sz="2000" dirty="0" err="1"/>
              <a:t>nad</a:t>
            </a:r>
            <a:r>
              <a:rPr lang="en-US" sz="2000" dirty="0"/>
              <a:t> </a:t>
            </a:r>
            <a:r>
              <a:rPr lang="en-US" sz="2000" dirty="0" err="1"/>
              <a:t>nimi</a:t>
            </a:r>
            <a:r>
              <a:rPr lang="en-US" sz="2000" dirty="0"/>
              <a:t> v </a:t>
            </a:r>
            <a:r>
              <a:rPr lang="en-US" sz="2000" dirty="0" err="1"/>
              <a:t>některých</a:t>
            </a:r>
            <a:r>
              <a:rPr lang="en-US" sz="2000" dirty="0"/>
              <a:t> </a:t>
            </a:r>
            <a:r>
              <a:rPr lang="en-US" sz="2000" dirty="0" err="1"/>
              <a:t>časech</a:t>
            </a:r>
            <a:r>
              <a:rPr lang="en-US" sz="2000" dirty="0"/>
              <a:t> </a:t>
            </a:r>
            <a:r>
              <a:rPr lang="en-US" sz="2000" dirty="0" err="1"/>
              <a:t>převládne</a:t>
            </a:r>
            <a:r>
              <a:rPr lang="en-US" sz="2000" dirty="0"/>
              <a:t> </a:t>
            </a:r>
            <a:r>
              <a:rPr lang="en-US" sz="2000" dirty="0" err="1"/>
              <a:t>oheň</a:t>
            </a:r>
            <a:r>
              <a:rPr lang="en-US" sz="2000" dirty="0"/>
              <a:t> a </a:t>
            </a:r>
            <a:r>
              <a:rPr lang="en-US" sz="2000" dirty="0" err="1"/>
              <a:t>voda</a:t>
            </a:r>
            <a:r>
              <a:rPr lang="en-US" sz="2000" dirty="0" smtClean="0"/>
              <a:t>.“</a:t>
            </a: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(</a:t>
            </a:r>
            <a:r>
              <a:rPr lang="en-US" sz="2000" dirty="0" err="1" smtClean="0"/>
              <a:t>Strabón</a:t>
            </a:r>
            <a:r>
              <a:rPr lang="cs-CZ" sz="2000" dirty="0" smtClean="0"/>
              <a:t>, 1. století </a:t>
            </a:r>
            <a:r>
              <a:rPr lang="cs-CZ" sz="2000" dirty="0" smtClean="0"/>
              <a:t>př.n.l. – 1.století </a:t>
            </a:r>
            <a:r>
              <a:rPr lang="cs-CZ" sz="2000" dirty="0" smtClean="0"/>
              <a:t>n.l., </a:t>
            </a:r>
            <a:r>
              <a:rPr lang="cs-CZ" sz="2000" i="1" dirty="0" smtClean="0"/>
              <a:t>Geografie </a:t>
            </a:r>
            <a:r>
              <a:rPr lang="cs-CZ" sz="2000" dirty="0" smtClean="0"/>
              <a:t>IV,4,4)</a:t>
            </a:r>
            <a:endParaRPr lang="en-US" sz="2000" dirty="0" smtClean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„</a:t>
            </a:r>
            <a:r>
              <a:rPr lang="en-US" sz="2000" dirty="0" smtClean="0"/>
              <a:t>[</a:t>
            </a:r>
            <a:r>
              <a:rPr lang="cs-CZ" sz="2000" dirty="0" smtClean="0"/>
              <a:t>J</a:t>
            </a:r>
            <a:r>
              <a:rPr lang="en-US" sz="2000" dirty="0"/>
              <a:t>]</a:t>
            </a:r>
            <a:r>
              <a:rPr lang="cs-CZ" sz="2000" dirty="0" err="1" smtClean="0"/>
              <a:t>ejich</a:t>
            </a:r>
            <a:r>
              <a:rPr lang="cs-CZ" sz="2000" dirty="0" smtClean="0"/>
              <a:t> </a:t>
            </a:r>
            <a:r>
              <a:rPr lang="cs-CZ" sz="2000" dirty="0"/>
              <a:t>nejhorší obava je, že by jim nebe mohlo spadnout na hlavu.“ </a:t>
            </a:r>
            <a:endParaRPr lang="en-US" sz="2000" dirty="0" smtClean="0"/>
          </a:p>
          <a:p>
            <a:pPr marL="0" indent="0">
              <a:buNone/>
            </a:pPr>
            <a:r>
              <a:rPr lang="cs-CZ" sz="2000" dirty="0" smtClean="0"/>
              <a:t>(</a:t>
            </a:r>
            <a:r>
              <a:rPr lang="en-US" sz="2000" dirty="0" err="1" smtClean="0"/>
              <a:t>Ar</a:t>
            </a:r>
            <a:r>
              <a:rPr lang="cs-CZ" sz="2000" dirty="0" err="1" smtClean="0"/>
              <a:t>riános</a:t>
            </a:r>
            <a:r>
              <a:rPr lang="cs-CZ" sz="2000" dirty="0" smtClean="0"/>
              <a:t> z </a:t>
            </a:r>
            <a:r>
              <a:rPr lang="cs-CZ" sz="2000" dirty="0" err="1" smtClean="0"/>
              <a:t>Níkomédie</a:t>
            </a:r>
            <a:r>
              <a:rPr lang="cs-CZ" sz="2000" dirty="0" smtClean="0"/>
              <a:t>, 2. století n.l., </a:t>
            </a:r>
            <a:r>
              <a:rPr lang="cs-CZ" sz="2000" i="1" dirty="0" err="1" smtClean="0"/>
              <a:t>Anabasis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Alexandrú</a:t>
            </a:r>
            <a:r>
              <a:rPr lang="cs-CZ" sz="2000" i="1" dirty="0" smtClean="0"/>
              <a:t> </a:t>
            </a:r>
            <a:r>
              <a:rPr lang="cs-CZ" sz="2000" dirty="0" smtClean="0"/>
              <a:t>I</a:t>
            </a:r>
            <a:r>
              <a:rPr lang="cs-CZ" sz="2000" dirty="0"/>
              <a:t>,</a:t>
            </a:r>
            <a:r>
              <a:rPr lang="cs-CZ" sz="2000" i="1" dirty="0" smtClean="0"/>
              <a:t> </a:t>
            </a:r>
            <a:r>
              <a:rPr lang="cs-CZ" sz="2000" dirty="0" smtClean="0"/>
              <a:t>4,2).</a:t>
            </a:r>
            <a:endParaRPr lang="en-US" sz="2000" dirty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cs-CZ" sz="2000" dirty="0" smtClean="0"/>
              <a:t>„</a:t>
            </a:r>
            <a:r>
              <a:rPr lang="en-US" sz="2000" dirty="0" smtClean="0"/>
              <a:t>[</a:t>
            </a:r>
            <a:r>
              <a:rPr lang="cs-CZ" sz="2000" dirty="0" err="1" smtClean="0"/>
              <a:t>Ulsteřané</a:t>
            </a:r>
            <a:r>
              <a:rPr lang="en-US" sz="2000" dirty="0" smtClean="0"/>
              <a:t> </a:t>
            </a:r>
            <a:r>
              <a:rPr lang="cs-CZ" sz="2000" dirty="0" smtClean="0"/>
              <a:t>přísahají králi </a:t>
            </a:r>
            <a:r>
              <a:rPr lang="cs-CZ" sz="2000" dirty="0" err="1" smtClean="0"/>
              <a:t>Conchobarovi</a:t>
            </a:r>
            <a:r>
              <a:rPr lang="cs-CZ" sz="2000" dirty="0" smtClean="0"/>
              <a:t> uhájit bitevní pozice</a:t>
            </a:r>
            <a:r>
              <a:rPr lang="en-US" sz="2000" dirty="0" smtClean="0"/>
              <a:t>]</a:t>
            </a: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p</a:t>
            </a:r>
            <a:r>
              <a:rPr lang="en-US" sz="2000" dirty="0" err="1" smtClean="0"/>
              <a:t>okud</a:t>
            </a:r>
            <a:r>
              <a:rPr lang="en-US" sz="2000" dirty="0" smtClean="0"/>
              <a:t> se</a:t>
            </a:r>
            <a:r>
              <a:rPr lang="cs-CZ" sz="2000" dirty="0" smtClean="0"/>
              <a:t> na místo nezřítí </a:t>
            </a:r>
            <a:r>
              <a:rPr lang="en-US" sz="2000" dirty="0" err="1" smtClean="0"/>
              <a:t>nebe</a:t>
            </a:r>
            <a:r>
              <a:rPr lang="en-US" sz="2000" dirty="0" smtClean="0"/>
              <a:t> </a:t>
            </a:r>
            <a:r>
              <a:rPr lang="en-US" sz="2000" dirty="0" err="1"/>
              <a:t>proudem</a:t>
            </a:r>
            <a:r>
              <a:rPr lang="en-US" sz="2000" dirty="0"/>
              <a:t> </a:t>
            </a:r>
            <a:r>
              <a:rPr lang="en-US" sz="2000" dirty="0" err="1" smtClean="0"/>
              <a:t>hvězd</a:t>
            </a:r>
            <a:r>
              <a:rPr lang="en-US" sz="2000" dirty="0" smtClean="0"/>
              <a:t>,</a:t>
            </a:r>
            <a:r>
              <a:rPr lang="cs-CZ" sz="2000" dirty="0" smtClean="0"/>
              <a:t> nebo </a:t>
            </a:r>
            <a:r>
              <a:rPr lang="en-US" sz="2000" dirty="0" err="1" smtClean="0"/>
              <a:t>poku</a:t>
            </a:r>
            <a:r>
              <a:rPr lang="cs-CZ" sz="2000" dirty="0" smtClean="0"/>
              <a:t>d se zemětřesením nerozevře země</a:t>
            </a:r>
            <a:r>
              <a:rPr lang="en-US" sz="2000" dirty="0" smtClean="0"/>
              <a:t>, </a:t>
            </a:r>
            <a:r>
              <a:rPr lang="en-US" sz="2000" dirty="0" err="1" smtClean="0"/>
              <a:t>nebo</a:t>
            </a:r>
            <a:r>
              <a:rPr lang="en-US" sz="2000" dirty="0" smtClean="0"/>
              <a:t> </a:t>
            </a:r>
            <a:r>
              <a:rPr lang="en-US" sz="2000" dirty="0" err="1"/>
              <a:t>pokud</a:t>
            </a:r>
            <a:r>
              <a:rPr lang="en-US" sz="2000" dirty="0"/>
              <a:t> se </a:t>
            </a:r>
            <a:r>
              <a:rPr lang="en-US" sz="2000" dirty="0" err="1"/>
              <a:t>rybami</a:t>
            </a:r>
            <a:r>
              <a:rPr lang="en-US" sz="2000" dirty="0"/>
              <a:t> </a:t>
            </a:r>
            <a:r>
              <a:rPr lang="en-US" sz="2000" dirty="0" err="1"/>
              <a:t>překypující</a:t>
            </a:r>
            <a:r>
              <a:rPr lang="en-US" sz="2000" dirty="0"/>
              <a:t>, </a:t>
            </a:r>
            <a:r>
              <a:rPr lang="en-US" sz="2000" dirty="0" smtClean="0"/>
              <a:t>mod</a:t>
            </a:r>
            <a:r>
              <a:rPr lang="cs-CZ" sz="2000" dirty="0" err="1" smtClean="0"/>
              <a:t>ré</a:t>
            </a:r>
            <a:r>
              <a:rPr lang="en-US" sz="2000" dirty="0" smtClean="0"/>
              <a:t> </a:t>
            </a:r>
            <a:r>
              <a:rPr lang="en-US" sz="2000" dirty="0" err="1"/>
              <a:t>moře</a:t>
            </a:r>
            <a:r>
              <a:rPr lang="en-US" sz="2000" dirty="0"/>
              <a:t> </a:t>
            </a:r>
            <a:r>
              <a:rPr lang="en-US" sz="2000" dirty="0" err="1"/>
              <a:t>nevzedme</a:t>
            </a:r>
            <a:r>
              <a:rPr lang="en-US" sz="2000" dirty="0"/>
              <a:t> </a:t>
            </a:r>
            <a:r>
              <a:rPr lang="en-US" sz="2000" dirty="0" err="1"/>
              <a:t>nad</a:t>
            </a:r>
            <a:r>
              <a:rPr lang="en-US" sz="2000" dirty="0"/>
              <a:t> </a:t>
            </a:r>
            <a:r>
              <a:rPr lang="cs-CZ" sz="2000" dirty="0" smtClean="0"/>
              <a:t>lesy živoucího světa.“</a:t>
            </a:r>
          </a:p>
          <a:p>
            <a:pPr marL="0" indent="0">
              <a:buNone/>
            </a:pPr>
            <a:r>
              <a:rPr lang="cs-CZ" sz="2000" dirty="0" smtClean="0"/>
              <a:t>(</a:t>
            </a:r>
            <a:r>
              <a:rPr lang="cs-CZ" sz="2000" i="1" dirty="0" err="1" smtClean="0"/>
              <a:t>Táin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bó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Cúailgne</a:t>
            </a:r>
            <a:r>
              <a:rPr lang="cs-CZ" sz="2000" dirty="0" smtClean="0"/>
              <a:t>, 12. století, anonymní rukopis)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2" descr="Výsledek obrázku pro la tene cultur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207008"/>
            <a:ext cx="5050357" cy="365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010400" y="4863775"/>
            <a:ext cx="42938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Areál s dominancí </a:t>
            </a:r>
            <a:r>
              <a:rPr lang="cs-CZ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cs-CZ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eltských jazyků – </a:t>
            </a:r>
            <a:r>
              <a:rPr lang="cs-CZ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doba železná (světle hnědá barva)</a:t>
            </a:r>
            <a:r>
              <a:rPr lang="cs-CZ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vs.</a:t>
            </a:r>
            <a:r>
              <a:rPr lang="cs-CZ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středověk </a:t>
            </a:r>
            <a:r>
              <a:rPr lang="cs-CZ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(tmavě hnědá barva v zakroužkovaných oblastech)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7968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008" y="28820"/>
            <a:ext cx="10515600" cy="756539"/>
          </a:xfrm>
        </p:spPr>
        <p:txBody>
          <a:bodyPr/>
          <a:lstStyle/>
          <a:p>
            <a:r>
              <a:rPr lang="cs-CZ" dirty="0" err="1" smtClean="0"/>
              <a:t>Chantové</a:t>
            </a:r>
            <a:r>
              <a:rPr lang="cs-CZ" dirty="0" smtClean="0"/>
              <a:t> (obsko-</a:t>
            </a:r>
            <a:r>
              <a:rPr lang="cs-CZ" dirty="0" err="1" smtClean="0"/>
              <a:t>ugrijská</a:t>
            </a:r>
            <a:r>
              <a:rPr lang="cs-CZ" dirty="0" smtClean="0"/>
              <a:t> větev Ugrofinů)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75360"/>
            <a:ext cx="4842173" cy="5882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„</a:t>
            </a:r>
            <a:r>
              <a:rPr lang="en-US" sz="2000" dirty="0" err="1"/>
              <a:t>Časy</a:t>
            </a:r>
            <a:r>
              <a:rPr lang="en-US" sz="2000" dirty="0"/>
              <a:t> se </a:t>
            </a:r>
            <a:r>
              <a:rPr lang="en-US" sz="2000" dirty="0" err="1"/>
              <a:t>mění</a:t>
            </a:r>
            <a:r>
              <a:rPr lang="en-US" sz="2000" dirty="0"/>
              <a:t>, </a:t>
            </a:r>
            <a:r>
              <a:rPr lang="en-US" sz="2000" dirty="0" err="1"/>
              <a:t>neviditelní</a:t>
            </a:r>
            <a:r>
              <a:rPr lang="en-US" sz="2000" dirty="0"/>
              <a:t> </a:t>
            </a:r>
            <a:r>
              <a:rPr lang="en-US" sz="2000" dirty="0" err="1"/>
              <a:t>lidé</a:t>
            </a:r>
            <a:r>
              <a:rPr lang="en-US" sz="2000" dirty="0"/>
              <a:t> </a:t>
            </a:r>
            <a:r>
              <a:rPr lang="en-US" sz="2000" dirty="0" err="1"/>
              <a:t>odešli</a:t>
            </a:r>
            <a:r>
              <a:rPr lang="en-US" sz="2000" dirty="0"/>
              <a:t> do </a:t>
            </a:r>
            <a:r>
              <a:rPr lang="en-US" sz="2000" dirty="0" err="1"/>
              <a:t>nebe</a:t>
            </a:r>
            <a:r>
              <a:rPr lang="en-US" sz="2000" dirty="0"/>
              <a:t>, </a:t>
            </a:r>
            <a:r>
              <a:rPr lang="en-US" sz="2000" dirty="0" err="1"/>
              <a:t>nejvyšší</a:t>
            </a:r>
            <a:r>
              <a:rPr lang="en-US" sz="2000" dirty="0"/>
              <a:t> </a:t>
            </a:r>
            <a:r>
              <a:rPr lang="en-US" sz="2000" dirty="0" err="1"/>
              <a:t>bůh</a:t>
            </a:r>
            <a:r>
              <a:rPr lang="en-US" sz="2000" dirty="0"/>
              <a:t> </a:t>
            </a:r>
            <a:r>
              <a:rPr lang="en-US" sz="2000" dirty="0" err="1"/>
              <a:t>zestárnul</a:t>
            </a:r>
            <a:r>
              <a:rPr lang="en-US" sz="2000" dirty="0"/>
              <a:t>. </a:t>
            </a:r>
            <a:endParaRPr lang="cs-CZ" sz="2000" dirty="0" smtClean="0"/>
          </a:p>
          <a:p>
            <a:pPr marL="0" indent="0">
              <a:buNone/>
            </a:pPr>
            <a:r>
              <a:rPr lang="en-US" sz="2000" dirty="0" smtClean="0"/>
              <a:t>Ale </a:t>
            </a:r>
            <a:r>
              <a:rPr lang="en-US" sz="2000" dirty="0"/>
              <a:t>on </a:t>
            </a:r>
            <a:r>
              <a:rPr lang="en-US" sz="2000" dirty="0" err="1"/>
              <a:t>čas</a:t>
            </a:r>
            <a:r>
              <a:rPr lang="en-US" sz="2000" dirty="0"/>
              <a:t> od </a:t>
            </a:r>
            <a:r>
              <a:rPr lang="en-US" sz="2000" dirty="0" err="1"/>
              <a:t>času</a:t>
            </a:r>
            <a:r>
              <a:rPr lang="en-US" sz="2000" dirty="0"/>
              <a:t> </a:t>
            </a:r>
            <a:r>
              <a:rPr lang="en-US" sz="2000" dirty="0" err="1"/>
              <a:t>omládne</a:t>
            </a:r>
            <a:r>
              <a:rPr lang="en-US" sz="2000" dirty="0"/>
              <a:t>. </a:t>
            </a:r>
            <a:endParaRPr lang="cs-CZ" sz="2000" dirty="0" smtClean="0"/>
          </a:p>
          <a:p>
            <a:pPr marL="0" indent="0">
              <a:buNone/>
            </a:pPr>
            <a:r>
              <a:rPr lang="en-US" sz="2000" dirty="0" smtClean="0"/>
              <a:t>Na </a:t>
            </a:r>
            <a:r>
              <a:rPr lang="en-US" sz="2000" dirty="0" err="1"/>
              <a:t>novém</a:t>
            </a:r>
            <a:r>
              <a:rPr lang="en-US" sz="2000" dirty="0"/>
              <a:t> </a:t>
            </a:r>
            <a:r>
              <a:rPr lang="en-US" sz="2000" dirty="0" err="1"/>
              <a:t>počátku</a:t>
            </a:r>
            <a:r>
              <a:rPr lang="en-US" sz="2000" dirty="0"/>
              <a:t> </a:t>
            </a:r>
            <a:r>
              <a:rPr lang="en-US" sz="2000" dirty="0" err="1"/>
              <a:t>sestoupí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zem</a:t>
            </a:r>
            <a:r>
              <a:rPr lang="en-US" sz="2000" dirty="0"/>
              <a:t> </a:t>
            </a:r>
            <a:r>
              <a:rPr lang="en-US" sz="2000" dirty="0" err="1" smtClean="0"/>
              <a:t>zlý</a:t>
            </a:r>
            <a:r>
              <a:rPr lang="en-US" sz="2000" dirty="0" smtClean="0"/>
              <a:t> </a:t>
            </a:r>
            <a:r>
              <a:rPr lang="en-US" sz="2000" dirty="0" err="1" smtClean="0"/>
              <a:t>oheň</a:t>
            </a:r>
            <a:r>
              <a:rPr lang="cs-CZ" sz="2000" dirty="0" smtClean="0"/>
              <a:t> (</a:t>
            </a:r>
            <a:r>
              <a:rPr lang="en-US" sz="2000" i="1" dirty="0"/>
              <a:t>atom </a:t>
            </a:r>
            <a:r>
              <a:rPr lang="en-US" sz="2000" i="1" dirty="0" err="1"/>
              <a:t>nai</a:t>
            </a:r>
            <a:r>
              <a:rPr lang="cs-CZ" sz="2000" dirty="0" smtClean="0"/>
              <a:t>)</a:t>
            </a:r>
            <a:r>
              <a:rPr lang="en-US" sz="2000" dirty="0" smtClean="0"/>
              <a:t>, </a:t>
            </a:r>
            <a:r>
              <a:rPr lang="en-US" sz="2000" dirty="0" err="1"/>
              <a:t>který</a:t>
            </a:r>
            <a:r>
              <a:rPr lang="en-US" sz="2000" dirty="0"/>
              <a:t> </a:t>
            </a:r>
            <a:r>
              <a:rPr lang="en-US" sz="2000" dirty="0" err="1"/>
              <a:t>vše</a:t>
            </a:r>
            <a:r>
              <a:rPr lang="en-US" sz="2000" dirty="0"/>
              <a:t> </a:t>
            </a:r>
            <a:r>
              <a:rPr lang="en-US" sz="2000" dirty="0" err="1"/>
              <a:t>spálí</a:t>
            </a:r>
            <a:r>
              <a:rPr lang="en-US" sz="2000" dirty="0"/>
              <a:t>, </a:t>
            </a:r>
            <a:r>
              <a:rPr lang="en-US" sz="2000" dirty="0" err="1"/>
              <a:t>zemi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vody</a:t>
            </a:r>
            <a:r>
              <a:rPr lang="en-US" sz="2000" dirty="0"/>
              <a:t>. </a:t>
            </a:r>
            <a:endParaRPr lang="cs-CZ" sz="2000" dirty="0" smtClean="0"/>
          </a:p>
          <a:p>
            <a:pPr marL="0" indent="0">
              <a:buNone/>
            </a:pPr>
            <a:r>
              <a:rPr lang="en-US" sz="2000" dirty="0" err="1" smtClean="0"/>
              <a:t>Potom</a:t>
            </a:r>
            <a:r>
              <a:rPr lang="en-US" sz="2000" dirty="0" smtClean="0"/>
              <a:t> </a:t>
            </a:r>
            <a:r>
              <a:rPr lang="en-US" sz="2000" dirty="0" err="1"/>
              <a:t>přijde</a:t>
            </a:r>
            <a:r>
              <a:rPr lang="en-US" sz="2000" dirty="0"/>
              <a:t> </a:t>
            </a:r>
            <a:r>
              <a:rPr lang="en-US" sz="2000" dirty="0" err="1"/>
              <a:t>povodeň</a:t>
            </a:r>
            <a:r>
              <a:rPr lang="en-US" sz="2000" dirty="0"/>
              <a:t>, </a:t>
            </a:r>
            <a:r>
              <a:rPr lang="en-US" sz="2000" dirty="0" err="1"/>
              <a:t>která</a:t>
            </a:r>
            <a:r>
              <a:rPr lang="en-US" sz="2000" dirty="0"/>
              <a:t> </a:t>
            </a:r>
            <a:r>
              <a:rPr lang="en-US" sz="2000" dirty="0" err="1"/>
              <a:t>téměř</a:t>
            </a:r>
            <a:r>
              <a:rPr lang="en-US" sz="2000" dirty="0"/>
              <a:t> </a:t>
            </a:r>
            <a:r>
              <a:rPr lang="en-US" sz="2000" dirty="0" err="1"/>
              <a:t>vše</a:t>
            </a:r>
            <a:r>
              <a:rPr lang="en-US" sz="2000" dirty="0"/>
              <a:t> </a:t>
            </a:r>
            <a:r>
              <a:rPr lang="en-US" sz="2000" dirty="0" err="1"/>
              <a:t>pohltí</a:t>
            </a:r>
            <a:r>
              <a:rPr lang="en-US" sz="2000" dirty="0"/>
              <a:t>. </a:t>
            </a:r>
            <a:endParaRPr lang="cs-CZ" sz="2000" dirty="0" smtClean="0"/>
          </a:p>
          <a:p>
            <a:pPr marL="0" indent="0">
              <a:buNone/>
            </a:pPr>
            <a:r>
              <a:rPr lang="en-US" sz="2000" dirty="0" err="1" smtClean="0"/>
              <a:t>Potom</a:t>
            </a:r>
            <a:r>
              <a:rPr lang="en-US" sz="2000" dirty="0" smtClean="0"/>
              <a:t> </a:t>
            </a:r>
            <a:r>
              <a:rPr lang="en-US" sz="2000" dirty="0" err="1"/>
              <a:t>přijde</a:t>
            </a:r>
            <a:r>
              <a:rPr lang="en-US" sz="2000" dirty="0"/>
              <a:t> </a:t>
            </a:r>
            <a:r>
              <a:rPr lang="en-US" sz="2000" dirty="0" err="1"/>
              <a:t>dlouhá</a:t>
            </a:r>
            <a:r>
              <a:rPr lang="en-US" sz="2000" dirty="0"/>
              <a:t> </a:t>
            </a:r>
            <a:r>
              <a:rPr lang="en-US" sz="2000" dirty="0" err="1"/>
              <a:t>noc</a:t>
            </a:r>
            <a:r>
              <a:rPr lang="en-US" sz="2000" dirty="0"/>
              <a:t>, </a:t>
            </a:r>
            <a:r>
              <a:rPr lang="en-US" sz="2000" dirty="0" err="1"/>
              <a:t>během</a:t>
            </a:r>
            <a:r>
              <a:rPr lang="en-US" sz="2000" dirty="0"/>
              <a:t> </a:t>
            </a:r>
            <a:r>
              <a:rPr lang="en-US" sz="2000" dirty="0" err="1"/>
              <a:t>níž</a:t>
            </a:r>
            <a:r>
              <a:rPr lang="en-US" sz="2000" dirty="0"/>
              <a:t> </a:t>
            </a:r>
            <a:r>
              <a:rPr lang="en-US" sz="2000" dirty="0" err="1" smtClean="0"/>
              <a:t>Num-Torum</a:t>
            </a:r>
            <a:r>
              <a:rPr lang="cs-CZ" sz="2000" dirty="0" smtClean="0"/>
              <a:t> („Svrchní bůh“)</a:t>
            </a:r>
            <a:r>
              <a:rPr lang="en-US" sz="2000" dirty="0" smtClean="0"/>
              <a:t> </a:t>
            </a:r>
            <a:r>
              <a:rPr lang="en-US" sz="2000" dirty="0" err="1"/>
              <a:t>omládne</a:t>
            </a:r>
            <a:r>
              <a:rPr lang="en-US" sz="2000" dirty="0"/>
              <a:t>. </a:t>
            </a:r>
            <a:endParaRPr lang="cs-CZ" sz="2000" dirty="0" smtClean="0"/>
          </a:p>
          <a:p>
            <a:pPr marL="0" indent="0">
              <a:buNone/>
            </a:pPr>
            <a:r>
              <a:rPr lang="en-US" sz="2000" dirty="0" err="1" smtClean="0"/>
              <a:t>Když</a:t>
            </a:r>
            <a:r>
              <a:rPr lang="en-US" sz="2000" dirty="0" smtClean="0"/>
              <a:t> </a:t>
            </a:r>
            <a:r>
              <a:rPr lang="en-US" sz="2000" dirty="0" err="1"/>
              <a:t>nejvyšší</a:t>
            </a:r>
            <a:r>
              <a:rPr lang="en-US" sz="2000" dirty="0"/>
              <a:t> </a:t>
            </a:r>
            <a:r>
              <a:rPr lang="en-US" sz="2000" dirty="0" err="1"/>
              <a:t>bůh</a:t>
            </a:r>
            <a:r>
              <a:rPr lang="en-US" sz="2000" dirty="0"/>
              <a:t> </a:t>
            </a:r>
            <a:r>
              <a:rPr lang="en-US" sz="2000" dirty="0" err="1"/>
              <a:t>omládne</a:t>
            </a:r>
            <a:r>
              <a:rPr lang="en-US" sz="2000" dirty="0"/>
              <a:t>, </a:t>
            </a:r>
            <a:r>
              <a:rPr lang="en-US" sz="2000" dirty="0" err="1"/>
              <a:t>nastane</a:t>
            </a:r>
            <a:r>
              <a:rPr lang="en-US" sz="2000" dirty="0"/>
              <a:t> </a:t>
            </a:r>
            <a:r>
              <a:rPr lang="en-US" sz="2000" dirty="0" err="1"/>
              <a:t>nový</a:t>
            </a:r>
            <a:r>
              <a:rPr lang="en-US" sz="2000" dirty="0"/>
              <a:t>, </a:t>
            </a:r>
            <a:r>
              <a:rPr lang="en-US" sz="2000" dirty="0" err="1"/>
              <a:t>čistší</a:t>
            </a:r>
            <a:r>
              <a:rPr lang="en-US" sz="2000" dirty="0"/>
              <a:t> </a:t>
            </a:r>
            <a:r>
              <a:rPr lang="en-US" sz="2000" dirty="0" err="1"/>
              <a:t>svět</a:t>
            </a:r>
            <a:r>
              <a:rPr lang="en-US" sz="2000" dirty="0"/>
              <a:t> a </a:t>
            </a:r>
            <a:r>
              <a:rPr lang="en-US" sz="2000" dirty="0" err="1"/>
              <a:t>bohové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duchové</a:t>
            </a:r>
            <a:r>
              <a:rPr lang="en-US" sz="2000" dirty="0"/>
              <a:t> </a:t>
            </a:r>
            <a:r>
              <a:rPr lang="en-US" sz="2000" dirty="0" err="1"/>
              <a:t>budou</a:t>
            </a:r>
            <a:r>
              <a:rPr lang="en-US" sz="2000" dirty="0"/>
              <a:t> </a:t>
            </a:r>
            <a:r>
              <a:rPr lang="en-US" sz="2000" dirty="0" err="1"/>
              <a:t>zas</a:t>
            </a:r>
            <a:r>
              <a:rPr lang="en-US" sz="2000" dirty="0"/>
              <a:t> </a:t>
            </a:r>
            <a:r>
              <a:rPr lang="en-US" sz="2000" dirty="0" err="1"/>
              <a:t>dlít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zemi</a:t>
            </a:r>
            <a:r>
              <a:rPr lang="en-US" sz="2000" dirty="0"/>
              <a:t>, </a:t>
            </a:r>
            <a:r>
              <a:rPr lang="en-US" sz="2000" dirty="0" err="1"/>
              <a:t>dokud</a:t>
            </a:r>
            <a:r>
              <a:rPr lang="en-US" sz="2000" dirty="0"/>
              <a:t> </a:t>
            </a:r>
            <a:r>
              <a:rPr lang="en-US" sz="2000" dirty="0" err="1"/>
              <a:t>opět</a:t>
            </a:r>
            <a:r>
              <a:rPr lang="en-US" sz="2000" dirty="0"/>
              <a:t> </a:t>
            </a:r>
            <a:r>
              <a:rPr lang="en-US" sz="2000" dirty="0" err="1"/>
              <a:t>nebude</a:t>
            </a:r>
            <a:r>
              <a:rPr lang="en-US" sz="2000" dirty="0"/>
              <a:t> </a:t>
            </a:r>
            <a:r>
              <a:rPr lang="en-US" sz="2000" dirty="0" err="1"/>
              <a:t>lidí</a:t>
            </a:r>
            <a:r>
              <a:rPr lang="en-US" sz="2000" dirty="0"/>
              <a:t> </a:t>
            </a:r>
            <a:r>
              <a:rPr lang="en-US" sz="2000" dirty="0" err="1"/>
              <a:t>příliš</a:t>
            </a:r>
            <a:r>
              <a:rPr lang="en-US" sz="2000" dirty="0"/>
              <a:t> </a:t>
            </a:r>
            <a:r>
              <a:rPr lang="en-US" sz="2000" dirty="0" err="1"/>
              <a:t>mnoho</a:t>
            </a:r>
            <a:r>
              <a:rPr lang="en-US" sz="2000" dirty="0" smtClean="0"/>
              <a:t>.“</a:t>
            </a:r>
            <a:endParaRPr lang="cs-CZ" sz="2000" dirty="0" smtClean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(c</a:t>
            </a:r>
            <a:r>
              <a:rPr lang="en-US" sz="2000" dirty="0" err="1" smtClean="0"/>
              <a:t>hantský</a:t>
            </a:r>
            <a:r>
              <a:rPr lang="en-US" sz="2000" dirty="0" smtClean="0"/>
              <a:t> </a:t>
            </a:r>
            <a:r>
              <a:rPr lang="en-US" sz="2000" dirty="0" err="1"/>
              <a:t>šaman</a:t>
            </a:r>
            <a:r>
              <a:rPr lang="en-US" sz="2000" dirty="0"/>
              <a:t> </a:t>
            </a:r>
            <a:r>
              <a:rPr lang="en-US" sz="2000" dirty="0" err="1"/>
              <a:t>Semjon</a:t>
            </a:r>
            <a:r>
              <a:rPr lang="en-US" sz="2000" dirty="0"/>
              <a:t> </a:t>
            </a:r>
            <a:r>
              <a:rPr lang="en-US" sz="2000" dirty="0" err="1" smtClean="0"/>
              <a:t>Peskov</a:t>
            </a:r>
            <a:r>
              <a:rPr lang="cs-CZ" sz="2000" dirty="0" smtClean="0"/>
              <a:t>, asi počátek 20. století; citace podle</a:t>
            </a:r>
            <a:r>
              <a:rPr lang="en-US" sz="2000" dirty="0" smtClean="0"/>
              <a:t>: </a:t>
            </a:r>
            <a:r>
              <a:rPr lang="en-US" sz="2000" dirty="0"/>
              <a:t>Ville </a:t>
            </a:r>
            <a:r>
              <a:rPr lang="en-US" sz="2000" dirty="0" err="1" smtClean="0"/>
              <a:t>Rop</a:t>
            </a:r>
            <a:r>
              <a:rPr lang="cs-CZ" sz="2000" dirty="0" smtClean="0"/>
              <a:t>p</a:t>
            </a:r>
            <a:r>
              <a:rPr lang="en-US" sz="2000" dirty="0" err="1" smtClean="0"/>
              <a:t>onen</a:t>
            </a:r>
            <a:r>
              <a:rPr lang="en-US" sz="2000" dirty="0"/>
              <a:t>, </a:t>
            </a:r>
            <a:r>
              <a:rPr lang="en-US" sz="2000" i="1" dirty="0" err="1"/>
              <a:t>Uralské</a:t>
            </a:r>
            <a:r>
              <a:rPr lang="en-US" sz="2000" i="1" dirty="0"/>
              <a:t> </a:t>
            </a:r>
            <a:r>
              <a:rPr lang="en-US" sz="2000" i="1" dirty="0" err="1"/>
              <a:t>okno</a:t>
            </a:r>
            <a:r>
              <a:rPr lang="en-US" sz="2000" i="1" dirty="0"/>
              <a:t>: </a:t>
            </a:r>
            <a:r>
              <a:rPr lang="en-US" sz="2000" i="1" dirty="0" err="1"/>
              <a:t>Esej</a:t>
            </a:r>
            <a:r>
              <a:rPr lang="en-US" sz="2000" i="1" dirty="0"/>
              <a:t> o </a:t>
            </a:r>
            <a:r>
              <a:rPr lang="en-US" sz="2000" i="1" dirty="0" err="1"/>
              <a:t>menšinách</a:t>
            </a:r>
            <a:r>
              <a:rPr lang="en-US" sz="2000" i="1" dirty="0"/>
              <a:t> Ruska</a:t>
            </a:r>
            <a:r>
              <a:rPr lang="en-US" sz="2000" dirty="0"/>
              <a:t>, 2012, </a:t>
            </a:r>
            <a:r>
              <a:rPr lang="en-US" sz="2000" dirty="0" smtClean="0"/>
              <a:t>s</a:t>
            </a:r>
            <a:r>
              <a:rPr lang="cs-CZ" sz="2000" dirty="0" err="1" smtClean="0"/>
              <a:t>tr</a:t>
            </a:r>
            <a:r>
              <a:rPr lang="en-US" sz="2000" dirty="0" smtClean="0"/>
              <a:t>.</a:t>
            </a:r>
            <a:r>
              <a:rPr lang="cs-CZ" sz="2000" dirty="0" smtClean="0"/>
              <a:t> </a:t>
            </a:r>
            <a:r>
              <a:rPr lang="en-US" sz="2000" dirty="0" smtClean="0"/>
              <a:t>149)</a:t>
            </a:r>
            <a:endParaRPr lang="en-US" sz="2000" dirty="0"/>
          </a:p>
        </p:txBody>
      </p:sp>
      <p:pic>
        <p:nvPicPr>
          <p:cNvPr id="4" name="Picture 6" descr="Výsledek obrázku pro finno-ugric langu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173" y="1690688"/>
            <a:ext cx="7229918" cy="437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eeform 5"/>
          <p:cNvSpPr/>
          <p:nvPr/>
        </p:nvSpPr>
        <p:spPr>
          <a:xfrm>
            <a:off x="8959062" y="2757263"/>
            <a:ext cx="1436476" cy="1120428"/>
          </a:xfrm>
          <a:custGeom>
            <a:avLst/>
            <a:gdLst>
              <a:gd name="connsiteX0" fmla="*/ 585377 w 1436476"/>
              <a:gd name="connsiteY0" fmla="*/ 193346 h 1120428"/>
              <a:gd name="connsiteX1" fmla="*/ 1329089 w 1436476"/>
              <a:gd name="connsiteY1" fmla="*/ 424994 h 1120428"/>
              <a:gd name="connsiteX2" fmla="*/ 1414433 w 1436476"/>
              <a:gd name="connsiteY2" fmla="*/ 815138 h 1120428"/>
              <a:gd name="connsiteX3" fmla="*/ 1158401 w 1436476"/>
              <a:gd name="connsiteY3" fmla="*/ 1095554 h 1120428"/>
              <a:gd name="connsiteX4" fmla="*/ 597569 w 1436476"/>
              <a:gd name="connsiteY4" fmla="*/ 1095554 h 1120428"/>
              <a:gd name="connsiteX5" fmla="*/ 451265 w 1436476"/>
              <a:gd name="connsiteY5" fmla="*/ 998018 h 1120428"/>
              <a:gd name="connsiteX6" fmla="*/ 183041 w 1436476"/>
              <a:gd name="connsiteY6" fmla="*/ 571298 h 1120428"/>
              <a:gd name="connsiteX7" fmla="*/ 161 w 1436476"/>
              <a:gd name="connsiteY7" fmla="*/ 193346 h 1120428"/>
              <a:gd name="connsiteX8" fmla="*/ 158657 w 1436476"/>
              <a:gd name="connsiteY8" fmla="*/ 10466 h 1120428"/>
              <a:gd name="connsiteX9" fmla="*/ 536609 w 1436476"/>
              <a:gd name="connsiteY9" fmla="*/ 59234 h 1120428"/>
              <a:gd name="connsiteX10" fmla="*/ 951137 w 1436476"/>
              <a:gd name="connsiteY10" fmla="*/ 364034 h 1120428"/>
              <a:gd name="connsiteX11" fmla="*/ 951137 w 1436476"/>
              <a:gd name="connsiteY11" fmla="*/ 364034 h 1120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36476" h="1120428">
                <a:moveTo>
                  <a:pt x="585377" y="193346"/>
                </a:moveTo>
                <a:cubicBezTo>
                  <a:pt x="888145" y="257354"/>
                  <a:pt x="1190913" y="321362"/>
                  <a:pt x="1329089" y="424994"/>
                </a:cubicBezTo>
                <a:cubicBezTo>
                  <a:pt x="1467265" y="528626"/>
                  <a:pt x="1442881" y="703378"/>
                  <a:pt x="1414433" y="815138"/>
                </a:cubicBezTo>
                <a:cubicBezTo>
                  <a:pt x="1385985" y="926898"/>
                  <a:pt x="1294545" y="1048818"/>
                  <a:pt x="1158401" y="1095554"/>
                </a:cubicBezTo>
                <a:cubicBezTo>
                  <a:pt x="1022257" y="1142290"/>
                  <a:pt x="715425" y="1111810"/>
                  <a:pt x="597569" y="1095554"/>
                </a:cubicBezTo>
                <a:cubicBezTo>
                  <a:pt x="479713" y="1079298"/>
                  <a:pt x="520353" y="1085394"/>
                  <a:pt x="451265" y="998018"/>
                </a:cubicBezTo>
                <a:cubicBezTo>
                  <a:pt x="382177" y="910642"/>
                  <a:pt x="258225" y="705410"/>
                  <a:pt x="183041" y="571298"/>
                </a:cubicBezTo>
                <a:cubicBezTo>
                  <a:pt x="107857" y="437186"/>
                  <a:pt x="4225" y="286818"/>
                  <a:pt x="161" y="193346"/>
                </a:cubicBezTo>
                <a:cubicBezTo>
                  <a:pt x="-3903" y="99874"/>
                  <a:pt x="69249" y="32818"/>
                  <a:pt x="158657" y="10466"/>
                </a:cubicBezTo>
                <a:cubicBezTo>
                  <a:pt x="248065" y="-11886"/>
                  <a:pt x="404529" y="306"/>
                  <a:pt x="536609" y="59234"/>
                </a:cubicBezTo>
                <a:cubicBezTo>
                  <a:pt x="668689" y="118162"/>
                  <a:pt x="951137" y="364034"/>
                  <a:pt x="951137" y="364034"/>
                </a:cubicBezTo>
                <a:lnTo>
                  <a:pt x="951137" y="364034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8436786" y="3800348"/>
            <a:ext cx="601524" cy="1477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8536380" y="3494600"/>
            <a:ext cx="402336" cy="7994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 16"/>
          <p:cNvSpPr/>
          <p:nvPr/>
        </p:nvSpPr>
        <p:spPr>
          <a:xfrm>
            <a:off x="8737548" y="5734246"/>
            <a:ext cx="1080092" cy="365660"/>
          </a:xfrm>
          <a:custGeom>
            <a:avLst/>
            <a:gdLst>
              <a:gd name="connsiteX0" fmla="*/ 66738 w 1080092"/>
              <a:gd name="connsiteY0" fmla="*/ 11305 h 365660"/>
              <a:gd name="connsiteX1" fmla="*/ 5778 w 1080092"/>
              <a:gd name="connsiteY1" fmla="*/ 267337 h 365660"/>
              <a:gd name="connsiteX2" fmla="*/ 176466 w 1080092"/>
              <a:gd name="connsiteY2" fmla="*/ 340489 h 365660"/>
              <a:gd name="connsiteX3" fmla="*/ 639762 w 1080092"/>
              <a:gd name="connsiteY3" fmla="*/ 364873 h 365660"/>
              <a:gd name="connsiteX4" fmla="*/ 1042098 w 1080092"/>
              <a:gd name="connsiteY4" fmla="*/ 316105 h 365660"/>
              <a:gd name="connsiteX5" fmla="*/ 1017714 w 1080092"/>
              <a:gd name="connsiteY5" fmla="*/ 108841 h 365660"/>
              <a:gd name="connsiteX6" fmla="*/ 639762 w 1080092"/>
              <a:gd name="connsiteY6" fmla="*/ 96649 h 365660"/>
              <a:gd name="connsiteX7" fmla="*/ 322770 w 1080092"/>
              <a:gd name="connsiteY7" fmla="*/ 47881 h 365660"/>
              <a:gd name="connsiteX8" fmla="*/ 66738 w 1080092"/>
              <a:gd name="connsiteY8" fmla="*/ 11305 h 365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92" h="365660">
                <a:moveTo>
                  <a:pt x="66738" y="11305"/>
                </a:moveTo>
                <a:cubicBezTo>
                  <a:pt x="13906" y="47881"/>
                  <a:pt x="-12510" y="212473"/>
                  <a:pt x="5778" y="267337"/>
                </a:cubicBezTo>
                <a:cubicBezTo>
                  <a:pt x="24066" y="322201"/>
                  <a:pt x="70802" y="324233"/>
                  <a:pt x="176466" y="340489"/>
                </a:cubicBezTo>
                <a:cubicBezTo>
                  <a:pt x="282130" y="356745"/>
                  <a:pt x="495490" y="368937"/>
                  <a:pt x="639762" y="364873"/>
                </a:cubicBezTo>
                <a:cubicBezTo>
                  <a:pt x="784034" y="360809"/>
                  <a:pt x="979106" y="358777"/>
                  <a:pt x="1042098" y="316105"/>
                </a:cubicBezTo>
                <a:cubicBezTo>
                  <a:pt x="1105090" y="273433"/>
                  <a:pt x="1084770" y="145417"/>
                  <a:pt x="1017714" y="108841"/>
                </a:cubicBezTo>
                <a:cubicBezTo>
                  <a:pt x="950658" y="72265"/>
                  <a:pt x="755586" y="106809"/>
                  <a:pt x="639762" y="96649"/>
                </a:cubicBezTo>
                <a:cubicBezTo>
                  <a:pt x="523938" y="86489"/>
                  <a:pt x="416242" y="58041"/>
                  <a:pt x="322770" y="47881"/>
                </a:cubicBezTo>
                <a:cubicBezTo>
                  <a:pt x="229298" y="37721"/>
                  <a:pt x="119570" y="-25271"/>
                  <a:pt x="66738" y="11305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775078" y="6236713"/>
            <a:ext cx="3661708" cy="2812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Současná</a:t>
            </a:r>
            <a:r>
              <a:rPr lang="en-US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geografie</a:t>
            </a:r>
            <a:r>
              <a:rPr lang="en-US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ugrofinských</a:t>
            </a:r>
            <a:r>
              <a:rPr lang="cs-CZ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samojedských</a:t>
            </a:r>
            <a:r>
              <a:rPr lang="en-US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jazyků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10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Sámové (dříve také Laponci)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408" y="1690688"/>
            <a:ext cx="8061960" cy="5167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„</a:t>
            </a:r>
            <a:r>
              <a:rPr lang="en-US" sz="2000" dirty="0" err="1"/>
              <a:t>Velký</a:t>
            </a:r>
            <a:r>
              <a:rPr lang="en-US" sz="2000" dirty="0"/>
              <a:t> </a:t>
            </a:r>
            <a:r>
              <a:rPr lang="en-US" sz="2000" dirty="0" err="1"/>
              <a:t>horský</a:t>
            </a:r>
            <a:r>
              <a:rPr lang="en-US" sz="2000" dirty="0"/>
              <a:t> </a:t>
            </a:r>
            <a:r>
              <a:rPr lang="en-US" sz="2000" dirty="0" err="1"/>
              <a:t>duch</a:t>
            </a:r>
            <a:r>
              <a:rPr lang="en-US" sz="2000" dirty="0"/>
              <a:t>, </a:t>
            </a:r>
            <a:r>
              <a:rPr lang="en-US" sz="2000" dirty="0" err="1"/>
              <a:t>vysoký</a:t>
            </a:r>
            <a:r>
              <a:rPr lang="en-US" sz="2000" dirty="0"/>
              <a:t> </a:t>
            </a:r>
            <a:r>
              <a:rPr lang="en-US" sz="2000" dirty="0" err="1"/>
              <a:t>jako</a:t>
            </a:r>
            <a:r>
              <a:rPr lang="en-US" sz="2000" dirty="0"/>
              <a:t> </a:t>
            </a:r>
            <a:r>
              <a:rPr lang="en-US" sz="2000" dirty="0" err="1"/>
              <a:t>deset</a:t>
            </a:r>
            <a:r>
              <a:rPr lang="en-US" sz="2000" dirty="0"/>
              <a:t> </a:t>
            </a:r>
            <a:r>
              <a:rPr lang="en-US" sz="2000" dirty="0" err="1"/>
              <a:t>starých</a:t>
            </a:r>
            <a:r>
              <a:rPr lang="en-US" sz="2000" dirty="0"/>
              <a:t> </a:t>
            </a:r>
            <a:r>
              <a:rPr lang="en-US" sz="2000" dirty="0" err="1"/>
              <a:t>borovic</a:t>
            </a:r>
            <a:r>
              <a:rPr lang="en-US" sz="2000" dirty="0"/>
              <a:t>, je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lovu</a:t>
            </a:r>
            <a:r>
              <a:rPr lang="en-US" sz="2000" dirty="0"/>
              <a:t> se </a:t>
            </a:r>
            <a:r>
              <a:rPr lang="en-US" sz="2000" dirty="0" err="1"/>
              <a:t>svými</a:t>
            </a:r>
            <a:r>
              <a:rPr lang="en-US" sz="2000" dirty="0"/>
              <a:t> </a:t>
            </a:r>
            <a:r>
              <a:rPr lang="en-US" sz="2000" dirty="0" err="1"/>
              <a:t>psy</a:t>
            </a:r>
            <a:r>
              <a:rPr lang="en-US" sz="2000" dirty="0"/>
              <a:t>. </a:t>
            </a:r>
            <a:r>
              <a:rPr lang="en-US" sz="2000" dirty="0" err="1"/>
              <a:t>Každý</a:t>
            </a:r>
            <a:r>
              <a:rPr lang="en-US" sz="2000" dirty="0"/>
              <a:t> z </a:t>
            </a:r>
            <a:r>
              <a:rPr lang="en-US" sz="2000" dirty="0" err="1"/>
              <a:t>nich</a:t>
            </a:r>
            <a:r>
              <a:rPr lang="en-US" sz="2000" dirty="0"/>
              <a:t> je </a:t>
            </a:r>
            <a:r>
              <a:rPr lang="en-US" sz="2000" dirty="0" err="1"/>
              <a:t>vzrůstu</a:t>
            </a:r>
            <a:r>
              <a:rPr lang="en-US" sz="2000" dirty="0"/>
              <a:t> </a:t>
            </a:r>
            <a:r>
              <a:rPr lang="en-US" sz="2000" dirty="0" err="1"/>
              <a:t>býka</a:t>
            </a:r>
            <a:r>
              <a:rPr lang="en-US" sz="2000" dirty="0"/>
              <a:t>. </a:t>
            </a:r>
            <a:r>
              <a:rPr lang="en-US" sz="2000" dirty="0" err="1"/>
              <a:t>Jsou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lovu</a:t>
            </a:r>
            <a:r>
              <a:rPr lang="en-US" sz="2000" dirty="0"/>
              <a:t> </a:t>
            </a:r>
            <a:r>
              <a:rPr lang="en-US" sz="2000" dirty="0" err="1"/>
              <a:t>velkého</a:t>
            </a:r>
            <a:r>
              <a:rPr lang="en-US" sz="2000" dirty="0"/>
              <a:t> </a:t>
            </a:r>
            <a:r>
              <a:rPr lang="en-US" sz="2000" dirty="0" err="1"/>
              <a:t>bílého</a:t>
            </a:r>
            <a:r>
              <a:rPr lang="en-US" sz="2000" dirty="0"/>
              <a:t> soba s </a:t>
            </a:r>
            <a:r>
              <a:rPr lang="en-US" sz="2000" dirty="0" err="1"/>
              <a:t>černou</a:t>
            </a:r>
            <a:r>
              <a:rPr lang="en-US" sz="2000" dirty="0"/>
              <a:t> </a:t>
            </a:r>
            <a:r>
              <a:rPr lang="en-US" sz="2000" dirty="0" err="1"/>
              <a:t>hlavou</a:t>
            </a:r>
            <a:r>
              <a:rPr lang="en-US" sz="2000" dirty="0"/>
              <a:t> a </a:t>
            </a:r>
            <a:r>
              <a:rPr lang="en-US" sz="2000" dirty="0" err="1"/>
              <a:t>zlatými</a:t>
            </a:r>
            <a:r>
              <a:rPr lang="en-US" sz="2000" dirty="0"/>
              <a:t> </a:t>
            </a:r>
            <a:r>
              <a:rPr lang="en-US" sz="2000" dirty="0" err="1"/>
              <a:t>parohy</a:t>
            </a:r>
            <a:r>
              <a:rPr lang="en-US" sz="2000" dirty="0"/>
              <a:t>. </a:t>
            </a:r>
            <a:r>
              <a:rPr lang="en-US" sz="2000" dirty="0" err="1"/>
              <a:t>Lov</a:t>
            </a:r>
            <a:r>
              <a:rPr lang="en-US" sz="2000" dirty="0"/>
              <a:t> </a:t>
            </a:r>
            <a:r>
              <a:rPr lang="en-US" sz="2000" dirty="0" err="1"/>
              <a:t>trvá</a:t>
            </a:r>
            <a:r>
              <a:rPr lang="en-US" sz="2000" dirty="0"/>
              <a:t> </a:t>
            </a:r>
            <a:r>
              <a:rPr lang="en-US" sz="2000" dirty="0" err="1"/>
              <a:t>již</a:t>
            </a:r>
            <a:r>
              <a:rPr lang="en-US" sz="2000" dirty="0"/>
              <a:t> </a:t>
            </a:r>
            <a:r>
              <a:rPr lang="en-US" sz="2000" dirty="0" err="1"/>
              <a:t>bezpočet</a:t>
            </a:r>
            <a:r>
              <a:rPr lang="en-US" sz="2000" dirty="0"/>
              <a:t> let. </a:t>
            </a:r>
            <a:endParaRPr lang="cs-CZ" sz="2000" dirty="0" smtClean="0"/>
          </a:p>
          <a:p>
            <a:pPr marL="0" indent="0">
              <a:buNone/>
            </a:pPr>
            <a:r>
              <a:rPr lang="en-US" sz="2000" dirty="0" err="1" smtClean="0"/>
              <a:t>Až</a:t>
            </a:r>
            <a:r>
              <a:rPr lang="en-US" sz="2000" dirty="0" smtClean="0"/>
              <a:t> </a:t>
            </a:r>
            <a:r>
              <a:rPr lang="en-US" sz="2000" dirty="0" err="1"/>
              <a:t>duch</a:t>
            </a:r>
            <a:r>
              <a:rPr lang="en-US" sz="2000" dirty="0"/>
              <a:t> </a:t>
            </a:r>
            <a:r>
              <a:rPr lang="en-US" sz="2000" dirty="0" err="1"/>
              <a:t>vypustí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soba </a:t>
            </a:r>
            <a:r>
              <a:rPr lang="en-US" sz="2000" dirty="0" err="1"/>
              <a:t>první</a:t>
            </a:r>
            <a:r>
              <a:rPr lang="en-US" sz="2000" dirty="0"/>
              <a:t> </a:t>
            </a:r>
            <a:r>
              <a:rPr lang="en-US" sz="2000" dirty="0" err="1"/>
              <a:t>střelu</a:t>
            </a:r>
            <a:r>
              <a:rPr lang="en-US" sz="2000" dirty="0"/>
              <a:t>, </a:t>
            </a:r>
            <a:r>
              <a:rPr lang="en-US" sz="2000" dirty="0" err="1"/>
              <a:t>země</a:t>
            </a:r>
            <a:r>
              <a:rPr lang="en-US" sz="2000" dirty="0"/>
              <a:t> se </a:t>
            </a:r>
            <a:r>
              <a:rPr lang="en-US" sz="2000" dirty="0" err="1"/>
              <a:t>poprvé</a:t>
            </a:r>
            <a:r>
              <a:rPr lang="en-US" sz="2000" dirty="0"/>
              <a:t> </a:t>
            </a:r>
            <a:r>
              <a:rPr lang="en-US" sz="2000" dirty="0" err="1"/>
              <a:t>zatřese</a:t>
            </a:r>
            <a:r>
              <a:rPr lang="en-US" sz="2000" dirty="0"/>
              <a:t>: </a:t>
            </a:r>
            <a:r>
              <a:rPr lang="en-US" sz="2000" dirty="0" err="1"/>
              <a:t>všechny</a:t>
            </a:r>
            <a:r>
              <a:rPr lang="en-US" sz="2000" dirty="0"/>
              <a:t> </a:t>
            </a:r>
            <a:r>
              <a:rPr lang="en-US" sz="2000" dirty="0" err="1"/>
              <a:t>staré</a:t>
            </a:r>
            <a:r>
              <a:rPr lang="en-US" sz="2000" dirty="0"/>
              <a:t> </a:t>
            </a:r>
            <a:r>
              <a:rPr lang="en-US" sz="2000" dirty="0" err="1"/>
              <a:t>lysé</a:t>
            </a:r>
            <a:r>
              <a:rPr lang="en-US" sz="2000" dirty="0"/>
              <a:t> </a:t>
            </a:r>
            <a:r>
              <a:rPr lang="en-US" sz="2000" dirty="0" err="1"/>
              <a:t>hory</a:t>
            </a:r>
            <a:r>
              <a:rPr lang="en-US" sz="2000" dirty="0"/>
              <a:t> se </a:t>
            </a:r>
            <a:r>
              <a:rPr lang="en-US" sz="2000" dirty="0" err="1"/>
              <a:t>rozestoupí</a:t>
            </a:r>
            <a:r>
              <a:rPr lang="en-US" sz="2000" dirty="0"/>
              <a:t>, </a:t>
            </a:r>
            <a:r>
              <a:rPr lang="en-US" sz="2000" dirty="0" err="1"/>
              <a:t>oheň</a:t>
            </a:r>
            <a:r>
              <a:rPr lang="en-US" sz="2000" dirty="0"/>
              <a:t> </a:t>
            </a:r>
            <a:r>
              <a:rPr lang="en-US" sz="2000" dirty="0" err="1"/>
              <a:t>vyrazí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povrch</a:t>
            </a:r>
            <a:r>
              <a:rPr lang="en-US" sz="2000" dirty="0"/>
              <a:t>, </a:t>
            </a:r>
            <a:r>
              <a:rPr lang="en-US" sz="2000" dirty="0" err="1"/>
              <a:t>řeky</a:t>
            </a:r>
            <a:r>
              <a:rPr lang="en-US" sz="2000" dirty="0"/>
              <a:t> se </a:t>
            </a:r>
            <a:r>
              <a:rPr lang="en-US" sz="2000" dirty="0" err="1"/>
              <a:t>začnou</a:t>
            </a:r>
            <a:r>
              <a:rPr lang="en-US" sz="2000" dirty="0"/>
              <a:t> </a:t>
            </a:r>
            <a:r>
              <a:rPr lang="en-US" sz="2000" dirty="0" err="1"/>
              <a:t>vracet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svým</a:t>
            </a:r>
            <a:r>
              <a:rPr lang="en-US" sz="2000" dirty="0"/>
              <a:t> </a:t>
            </a:r>
            <a:r>
              <a:rPr lang="en-US" sz="2000" dirty="0" err="1"/>
              <a:t>pramenům</a:t>
            </a:r>
            <a:r>
              <a:rPr lang="en-US" sz="2000" dirty="0"/>
              <a:t>, </a:t>
            </a:r>
            <a:r>
              <a:rPr lang="en-US" sz="2000" dirty="0" err="1"/>
              <a:t>voda</a:t>
            </a:r>
            <a:r>
              <a:rPr lang="en-US" sz="2000" dirty="0"/>
              <a:t> </a:t>
            </a:r>
            <a:r>
              <a:rPr lang="en-US" sz="2000" dirty="0" err="1"/>
              <a:t>jezer</a:t>
            </a:r>
            <a:r>
              <a:rPr lang="en-US" sz="2000" dirty="0"/>
              <a:t> se </a:t>
            </a:r>
            <a:r>
              <a:rPr lang="en-US" sz="2000" dirty="0" err="1"/>
              <a:t>vsákne</a:t>
            </a:r>
            <a:r>
              <a:rPr lang="en-US" sz="2000" dirty="0"/>
              <a:t> do </a:t>
            </a:r>
            <a:r>
              <a:rPr lang="en-US" sz="2000" dirty="0" err="1"/>
              <a:t>země</a:t>
            </a:r>
            <a:r>
              <a:rPr lang="en-US" sz="2000" dirty="0"/>
              <a:t>, </a:t>
            </a:r>
            <a:r>
              <a:rPr lang="en-US" sz="2000" dirty="0" err="1"/>
              <a:t>moře</a:t>
            </a:r>
            <a:r>
              <a:rPr lang="en-US" sz="2000" dirty="0"/>
              <a:t> </a:t>
            </a:r>
            <a:r>
              <a:rPr lang="en-US" sz="2000" dirty="0" err="1"/>
              <a:t>vyschne</a:t>
            </a:r>
            <a:r>
              <a:rPr lang="en-US" sz="2000" dirty="0"/>
              <a:t>. </a:t>
            </a:r>
            <a:endParaRPr lang="cs-CZ" sz="2000" dirty="0" smtClean="0"/>
          </a:p>
          <a:p>
            <a:pPr marL="0" indent="0">
              <a:buNone/>
            </a:pPr>
            <a:r>
              <a:rPr lang="en-US" sz="2000" dirty="0" smtClean="0"/>
              <a:t>A </a:t>
            </a:r>
            <a:r>
              <a:rPr lang="en-US" sz="2000" dirty="0" err="1"/>
              <a:t>když</a:t>
            </a:r>
            <a:r>
              <a:rPr lang="en-US" sz="2000" dirty="0"/>
              <a:t> „</a:t>
            </a:r>
            <a:r>
              <a:rPr lang="en-US" sz="2000" dirty="0" err="1"/>
              <a:t>velký</a:t>
            </a:r>
            <a:r>
              <a:rPr lang="en-US" sz="2000" dirty="0"/>
              <a:t> </a:t>
            </a:r>
            <a:r>
              <a:rPr lang="en-US" sz="2000" dirty="0" err="1"/>
              <a:t>lovec</a:t>
            </a:r>
            <a:r>
              <a:rPr lang="en-US" sz="2000" dirty="0"/>
              <a:t>“ </a:t>
            </a:r>
            <a:r>
              <a:rPr lang="en-US" sz="2000" dirty="0" err="1"/>
              <a:t>vypustí</a:t>
            </a:r>
            <a:r>
              <a:rPr lang="en-US" sz="2000" dirty="0"/>
              <a:t> </a:t>
            </a:r>
            <a:r>
              <a:rPr lang="en-US" sz="2000" dirty="0" err="1"/>
              <a:t>svou</a:t>
            </a:r>
            <a:r>
              <a:rPr lang="en-US" sz="2000" dirty="0"/>
              <a:t> </a:t>
            </a:r>
            <a:r>
              <a:rPr lang="en-US" sz="2000" dirty="0" err="1"/>
              <a:t>druhou</a:t>
            </a:r>
            <a:r>
              <a:rPr lang="en-US" sz="2000" dirty="0"/>
              <a:t> </a:t>
            </a:r>
            <a:r>
              <a:rPr lang="en-US" sz="2000" dirty="0" err="1"/>
              <a:t>střelu</a:t>
            </a:r>
            <a:r>
              <a:rPr lang="en-US" sz="2000" dirty="0"/>
              <a:t>, </a:t>
            </a:r>
            <a:r>
              <a:rPr lang="en-US" sz="2000" dirty="0" err="1"/>
              <a:t>jež</a:t>
            </a:r>
            <a:r>
              <a:rPr lang="en-US" sz="2000" dirty="0"/>
              <a:t> </a:t>
            </a:r>
            <a:r>
              <a:rPr lang="en-US" sz="2000" dirty="0" err="1"/>
              <a:t>sobu</a:t>
            </a:r>
            <a:r>
              <a:rPr lang="en-US" sz="2000" dirty="0"/>
              <a:t> </a:t>
            </a:r>
            <a:r>
              <a:rPr lang="en-US" sz="2000" dirty="0" err="1"/>
              <a:t>protkne</a:t>
            </a:r>
            <a:r>
              <a:rPr lang="en-US" sz="2000" dirty="0"/>
              <a:t> </a:t>
            </a:r>
            <a:r>
              <a:rPr lang="en-US" sz="2000" dirty="0" err="1"/>
              <a:t>jeho</a:t>
            </a:r>
            <a:r>
              <a:rPr lang="en-US" sz="2000" dirty="0"/>
              <a:t> </a:t>
            </a:r>
            <a:r>
              <a:rPr lang="en-US" sz="2000" dirty="0" err="1"/>
              <a:t>černou</a:t>
            </a:r>
            <a:r>
              <a:rPr lang="en-US" sz="2000" dirty="0"/>
              <a:t> </a:t>
            </a:r>
            <a:r>
              <a:rPr lang="en-US" sz="2000" dirty="0" err="1"/>
              <a:t>lebku</a:t>
            </a:r>
            <a:r>
              <a:rPr lang="en-US" sz="2000" dirty="0"/>
              <a:t> </a:t>
            </a:r>
            <a:r>
              <a:rPr lang="en-US" sz="2000" dirty="0" err="1"/>
              <a:t>mezi</a:t>
            </a:r>
            <a:r>
              <a:rPr lang="en-US" sz="2000" dirty="0"/>
              <a:t> </a:t>
            </a:r>
            <a:r>
              <a:rPr lang="en-US" sz="2000" dirty="0" err="1"/>
              <a:t>zlatými</a:t>
            </a:r>
            <a:r>
              <a:rPr lang="en-US" sz="2000" dirty="0"/>
              <a:t> </a:t>
            </a:r>
            <a:r>
              <a:rPr lang="en-US" sz="2000" dirty="0" err="1"/>
              <a:t>parohy</a:t>
            </a:r>
            <a:r>
              <a:rPr lang="en-US" sz="2000" dirty="0"/>
              <a:t>, </a:t>
            </a:r>
            <a:r>
              <a:rPr lang="en-US" sz="2000" dirty="0" err="1"/>
              <a:t>celou</a:t>
            </a:r>
            <a:r>
              <a:rPr lang="en-US" sz="2000" dirty="0"/>
              <a:t> </a:t>
            </a:r>
            <a:r>
              <a:rPr lang="en-US" sz="2000" dirty="0" err="1"/>
              <a:t>zemi</a:t>
            </a:r>
            <a:r>
              <a:rPr lang="en-US" sz="2000" dirty="0"/>
              <a:t> </a:t>
            </a:r>
            <a:r>
              <a:rPr lang="en-US" sz="2000" dirty="0" err="1"/>
              <a:t>zachvátí</a:t>
            </a:r>
            <a:r>
              <a:rPr lang="en-US" sz="2000" dirty="0"/>
              <a:t> </a:t>
            </a:r>
            <a:r>
              <a:rPr lang="en-US" sz="2000" dirty="0" err="1"/>
              <a:t>oheň</a:t>
            </a:r>
            <a:r>
              <a:rPr lang="en-US" sz="2000" dirty="0"/>
              <a:t>, </a:t>
            </a:r>
            <a:r>
              <a:rPr lang="en-US" sz="2000" dirty="0" err="1"/>
              <a:t>hory</a:t>
            </a:r>
            <a:r>
              <a:rPr lang="en-US" sz="2000" dirty="0"/>
              <a:t> </a:t>
            </a:r>
            <a:r>
              <a:rPr lang="en-US" sz="2000" dirty="0" err="1"/>
              <a:t>budou</a:t>
            </a:r>
            <a:r>
              <a:rPr lang="en-US" sz="2000" dirty="0"/>
              <a:t> </a:t>
            </a:r>
            <a:r>
              <a:rPr lang="en-US" sz="2000" dirty="0" err="1"/>
              <a:t>vřít</a:t>
            </a:r>
            <a:r>
              <a:rPr lang="en-US" sz="2000" dirty="0"/>
              <a:t> </a:t>
            </a:r>
            <a:r>
              <a:rPr lang="en-US" sz="2000" dirty="0" err="1"/>
              <a:t>jako</a:t>
            </a:r>
            <a:r>
              <a:rPr lang="en-US" sz="2000" dirty="0"/>
              <a:t> </a:t>
            </a:r>
            <a:r>
              <a:rPr lang="en-US" sz="2000" dirty="0" err="1"/>
              <a:t>voda</a:t>
            </a:r>
            <a:r>
              <a:rPr lang="en-US" sz="2000" dirty="0"/>
              <a:t>, tam, </a:t>
            </a:r>
            <a:r>
              <a:rPr lang="en-US" sz="2000" dirty="0" err="1"/>
              <a:t>kde</a:t>
            </a:r>
            <a:r>
              <a:rPr lang="en-US" sz="2000" dirty="0"/>
              <a:t> </a:t>
            </a:r>
            <a:r>
              <a:rPr lang="en-US" sz="2000" dirty="0" err="1"/>
              <a:t>bylo</a:t>
            </a:r>
            <a:r>
              <a:rPr lang="en-US" sz="2000" dirty="0"/>
              <a:t> </a:t>
            </a:r>
            <a:r>
              <a:rPr lang="en-US" sz="2000" dirty="0" err="1"/>
              <a:t>moře</a:t>
            </a:r>
            <a:r>
              <a:rPr lang="en-US" sz="2000" dirty="0"/>
              <a:t>, se </a:t>
            </a:r>
            <a:r>
              <a:rPr lang="en-US" sz="2000" dirty="0" err="1"/>
              <a:t>vzedmou</a:t>
            </a:r>
            <a:r>
              <a:rPr lang="en-US" sz="2000" dirty="0"/>
              <a:t> </a:t>
            </a:r>
            <a:r>
              <a:rPr lang="en-US" sz="2000" dirty="0" err="1"/>
              <a:t>jiné</a:t>
            </a:r>
            <a:r>
              <a:rPr lang="en-US" sz="2000" dirty="0"/>
              <a:t> </a:t>
            </a:r>
            <a:r>
              <a:rPr lang="en-US" sz="2000" dirty="0" err="1"/>
              <a:t>hory</a:t>
            </a:r>
            <a:r>
              <a:rPr lang="en-US" sz="2000" dirty="0"/>
              <a:t>, a </a:t>
            </a:r>
            <a:r>
              <a:rPr lang="en-US" sz="2000" dirty="0" err="1"/>
              <a:t>i</a:t>
            </a:r>
            <a:r>
              <a:rPr lang="en-US" sz="2000" dirty="0"/>
              <a:t> ty </a:t>
            </a:r>
            <a:r>
              <a:rPr lang="en-US" sz="2000" dirty="0" err="1"/>
              <a:t>vzplanou</a:t>
            </a:r>
            <a:r>
              <a:rPr lang="en-US" sz="2000" dirty="0"/>
              <a:t> </a:t>
            </a:r>
            <a:r>
              <a:rPr lang="en-US" sz="2000" dirty="0" err="1"/>
              <a:t>jako</a:t>
            </a:r>
            <a:r>
              <a:rPr lang="en-US" sz="2000" dirty="0"/>
              <a:t> </a:t>
            </a:r>
            <a:r>
              <a:rPr lang="en-US" sz="2000" dirty="0" err="1"/>
              <a:t>pochodeň</a:t>
            </a:r>
            <a:r>
              <a:rPr lang="en-US" sz="2000" dirty="0"/>
              <a:t> a </a:t>
            </a:r>
            <a:r>
              <a:rPr lang="en-US" sz="2000" dirty="0" err="1"/>
              <a:t>ozáří</a:t>
            </a:r>
            <a:r>
              <a:rPr lang="en-US" sz="2000" dirty="0"/>
              <a:t> </a:t>
            </a:r>
            <a:r>
              <a:rPr lang="en-US" sz="2000" dirty="0" err="1"/>
              <a:t>tu</a:t>
            </a:r>
            <a:r>
              <a:rPr lang="en-US" sz="2000" dirty="0"/>
              <a:t> </a:t>
            </a:r>
            <a:r>
              <a:rPr lang="en-US" sz="2000" dirty="0" err="1"/>
              <a:t>dalekou</a:t>
            </a:r>
            <a:r>
              <a:rPr lang="en-US" sz="2000" dirty="0"/>
              <a:t> </a:t>
            </a:r>
            <a:r>
              <a:rPr lang="en-US" sz="2000" dirty="0" err="1"/>
              <a:t>zemi</a:t>
            </a:r>
            <a:r>
              <a:rPr lang="en-US" sz="2000" dirty="0"/>
              <a:t>, </a:t>
            </a:r>
            <a:r>
              <a:rPr lang="en-US" sz="2000" dirty="0" err="1"/>
              <a:t>odkud</a:t>
            </a:r>
            <a:r>
              <a:rPr lang="en-US" sz="2000" dirty="0"/>
              <a:t> k </a:t>
            </a:r>
            <a:r>
              <a:rPr lang="en-US" sz="2000" dirty="0" err="1"/>
              <a:t>nám</a:t>
            </a:r>
            <a:r>
              <a:rPr lang="en-US" sz="2000" dirty="0"/>
              <a:t> </a:t>
            </a:r>
            <a:r>
              <a:rPr lang="en-US" sz="2000" dirty="0" err="1"/>
              <a:t>připlouvají</a:t>
            </a:r>
            <a:r>
              <a:rPr lang="en-US" sz="2000" dirty="0"/>
              <a:t> </a:t>
            </a:r>
            <a:r>
              <a:rPr lang="en-US" sz="2000" dirty="0" err="1"/>
              <a:t>ledy</a:t>
            </a:r>
            <a:r>
              <a:rPr lang="en-US" sz="2000" dirty="0"/>
              <a:t> a </a:t>
            </a:r>
            <a:r>
              <a:rPr lang="en-US" sz="2000" dirty="0" err="1"/>
              <a:t>vanou</a:t>
            </a:r>
            <a:r>
              <a:rPr lang="en-US" sz="2000" dirty="0"/>
              <a:t> </a:t>
            </a:r>
            <a:r>
              <a:rPr lang="en-US" sz="2000" dirty="0" err="1"/>
              <a:t>chladné</a:t>
            </a:r>
            <a:r>
              <a:rPr lang="en-US" sz="2000" dirty="0"/>
              <a:t> </a:t>
            </a:r>
            <a:r>
              <a:rPr lang="en-US" sz="2000" dirty="0" err="1"/>
              <a:t>větry</a:t>
            </a:r>
            <a:r>
              <a:rPr lang="en-US" sz="2000" dirty="0"/>
              <a:t>. </a:t>
            </a:r>
            <a:endParaRPr lang="cs-CZ" sz="2000" dirty="0" smtClean="0"/>
          </a:p>
          <a:p>
            <a:pPr marL="0" indent="0">
              <a:buNone/>
            </a:pPr>
            <a:r>
              <a:rPr lang="en-US" sz="2000" dirty="0" smtClean="0"/>
              <a:t>A </a:t>
            </a:r>
            <a:r>
              <a:rPr lang="en-US" sz="2000" dirty="0" err="1"/>
              <a:t>když</a:t>
            </a:r>
            <a:r>
              <a:rPr lang="en-US" sz="2000" dirty="0"/>
              <a:t> se </a:t>
            </a:r>
            <a:r>
              <a:rPr lang="en-US" sz="2000" dirty="0" err="1"/>
              <a:t>na</a:t>
            </a:r>
            <a:r>
              <a:rPr lang="en-US" sz="2000" dirty="0"/>
              <a:t> soba </a:t>
            </a:r>
            <a:r>
              <a:rPr lang="en-US" sz="2000" dirty="0" err="1"/>
              <a:t>vrhnou</a:t>
            </a:r>
            <a:r>
              <a:rPr lang="en-US" sz="2000" dirty="0"/>
              <a:t> psi a </a:t>
            </a:r>
            <a:r>
              <a:rPr lang="en-US" sz="2000" dirty="0" err="1"/>
              <a:t>počnou</a:t>
            </a:r>
            <a:r>
              <a:rPr lang="en-US" sz="2000" dirty="0"/>
              <a:t> </a:t>
            </a:r>
            <a:r>
              <a:rPr lang="en-US" sz="2000" dirty="0" err="1"/>
              <a:t>jej</a:t>
            </a:r>
            <a:r>
              <a:rPr lang="en-US" sz="2000" dirty="0"/>
              <a:t> </a:t>
            </a:r>
            <a:r>
              <a:rPr lang="en-US" sz="2000" dirty="0" err="1"/>
              <a:t>trhat</a:t>
            </a:r>
            <a:r>
              <a:rPr lang="en-US" sz="2000" dirty="0"/>
              <a:t>, </a:t>
            </a:r>
            <a:r>
              <a:rPr lang="en-US" sz="2000" dirty="0" err="1"/>
              <a:t>když</a:t>
            </a:r>
            <a:r>
              <a:rPr lang="en-US" sz="2000" dirty="0"/>
              <a:t> </a:t>
            </a:r>
            <a:r>
              <a:rPr lang="en-US" sz="2000" dirty="0" err="1"/>
              <a:t>lovcův</a:t>
            </a:r>
            <a:r>
              <a:rPr lang="en-US" sz="2000" dirty="0"/>
              <a:t> </a:t>
            </a:r>
            <a:r>
              <a:rPr lang="en-US" sz="2000" dirty="0" err="1"/>
              <a:t>nůž</a:t>
            </a:r>
            <a:r>
              <a:rPr lang="en-US" sz="2000" dirty="0"/>
              <a:t> </a:t>
            </a:r>
            <a:r>
              <a:rPr lang="en-US" sz="2000" dirty="0" err="1"/>
              <a:t>vnikne</a:t>
            </a:r>
            <a:r>
              <a:rPr lang="en-US" sz="2000" dirty="0"/>
              <a:t> do </a:t>
            </a:r>
            <a:r>
              <a:rPr lang="en-US" sz="2000" dirty="0" err="1"/>
              <a:t>sobího</a:t>
            </a:r>
            <a:r>
              <a:rPr lang="en-US" sz="2000" dirty="0"/>
              <a:t> </a:t>
            </a:r>
            <a:r>
              <a:rPr lang="en-US" sz="2000" dirty="0" err="1"/>
              <a:t>srdce</a:t>
            </a:r>
            <a:r>
              <a:rPr lang="en-US" sz="2000" dirty="0"/>
              <a:t>, z </a:t>
            </a:r>
            <a:r>
              <a:rPr lang="en-US" sz="2000" dirty="0" err="1"/>
              <a:t>nebe</a:t>
            </a:r>
            <a:r>
              <a:rPr lang="en-US" sz="2000" dirty="0"/>
              <a:t> </a:t>
            </a:r>
            <a:r>
              <a:rPr lang="en-US" sz="2000" dirty="0" err="1"/>
              <a:t>popadají</a:t>
            </a:r>
            <a:r>
              <a:rPr lang="en-US" sz="2000" dirty="0"/>
              <a:t> </a:t>
            </a:r>
            <a:r>
              <a:rPr lang="en-US" sz="2000" dirty="0" err="1"/>
              <a:t>hvězdy</a:t>
            </a:r>
            <a:r>
              <a:rPr lang="en-US" sz="2000" dirty="0"/>
              <a:t>, </a:t>
            </a:r>
            <a:r>
              <a:rPr lang="en-US" sz="2000" dirty="0" err="1"/>
              <a:t>stará</a:t>
            </a:r>
            <a:r>
              <a:rPr lang="en-US" sz="2000" dirty="0"/>
              <a:t> </a:t>
            </a:r>
            <a:r>
              <a:rPr lang="en-US" sz="2000" dirty="0" err="1"/>
              <a:t>luna</a:t>
            </a:r>
            <a:r>
              <a:rPr lang="en-US" sz="2000" dirty="0"/>
              <a:t> </a:t>
            </a:r>
            <a:r>
              <a:rPr lang="en-US" sz="2000" dirty="0" err="1"/>
              <a:t>vyhasne</a:t>
            </a:r>
            <a:r>
              <a:rPr lang="en-US" sz="2000" dirty="0"/>
              <a:t> a </a:t>
            </a:r>
            <a:r>
              <a:rPr lang="en-US" sz="2000" dirty="0" err="1" smtClean="0"/>
              <a:t>slu</a:t>
            </a:r>
            <a:r>
              <a:rPr lang="cs-CZ" sz="2000" dirty="0" smtClean="0"/>
              <a:t>n</a:t>
            </a:r>
            <a:r>
              <a:rPr lang="en-US" sz="2000" dirty="0" err="1" smtClean="0"/>
              <a:t>ce</a:t>
            </a:r>
            <a:r>
              <a:rPr lang="en-US" sz="2000" dirty="0" smtClean="0"/>
              <a:t> </a:t>
            </a:r>
            <a:r>
              <a:rPr lang="en-US" sz="2000" dirty="0" err="1"/>
              <a:t>zapadne</a:t>
            </a:r>
            <a:r>
              <a:rPr lang="en-US" sz="2000" dirty="0"/>
              <a:t> </a:t>
            </a:r>
            <a:r>
              <a:rPr lang="en-US" sz="2000" dirty="0" err="1"/>
              <a:t>kdesi</a:t>
            </a:r>
            <a:r>
              <a:rPr lang="en-US" sz="2000" dirty="0"/>
              <a:t> </a:t>
            </a:r>
            <a:r>
              <a:rPr lang="en-US" sz="2000" dirty="0" err="1"/>
              <a:t>předaleko</a:t>
            </a:r>
            <a:r>
              <a:rPr lang="en-US" sz="2000" dirty="0"/>
              <a:t>. Na </a:t>
            </a:r>
            <a:r>
              <a:rPr lang="en-US" sz="2000" dirty="0" err="1"/>
              <a:t>zemi</a:t>
            </a:r>
            <a:r>
              <a:rPr lang="en-US" sz="2000" dirty="0"/>
              <a:t> </a:t>
            </a:r>
            <a:r>
              <a:rPr lang="en-US" sz="2000" dirty="0" err="1"/>
              <a:t>nezůstane</a:t>
            </a:r>
            <a:r>
              <a:rPr lang="en-US" sz="2000" dirty="0"/>
              <a:t> </a:t>
            </a:r>
            <a:r>
              <a:rPr lang="en-US" sz="2000" dirty="0" err="1"/>
              <a:t>nic</a:t>
            </a:r>
            <a:r>
              <a:rPr lang="en-US" sz="2000" dirty="0"/>
              <a:t> </a:t>
            </a:r>
            <a:r>
              <a:rPr lang="en-US" sz="2000" dirty="0" err="1"/>
              <a:t>živého</a:t>
            </a:r>
            <a:r>
              <a:rPr lang="en-US" sz="2000" dirty="0"/>
              <a:t> a </a:t>
            </a:r>
            <a:r>
              <a:rPr lang="en-US" sz="2000" dirty="0" err="1"/>
              <a:t>nastane</a:t>
            </a:r>
            <a:r>
              <a:rPr lang="en-US" sz="2000" dirty="0"/>
              <a:t> </a:t>
            </a:r>
            <a:r>
              <a:rPr lang="en-US" sz="2000" dirty="0" err="1"/>
              <a:t>konec</a:t>
            </a:r>
            <a:r>
              <a:rPr lang="en-US" sz="2000" dirty="0"/>
              <a:t> </a:t>
            </a:r>
            <a:r>
              <a:rPr lang="en-US" sz="2000" dirty="0" err="1"/>
              <a:t>světa</a:t>
            </a:r>
            <a:r>
              <a:rPr lang="en-US" sz="2000" dirty="0"/>
              <a:t>.“ </a:t>
            </a: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(V. </a:t>
            </a:r>
            <a:r>
              <a:rPr lang="en-US" sz="2000" dirty="0" smtClean="0"/>
              <a:t>I</a:t>
            </a:r>
            <a:r>
              <a:rPr lang="cs-CZ" sz="2000" dirty="0" smtClean="0"/>
              <a:t>. </a:t>
            </a:r>
            <a:r>
              <a:rPr lang="en-US" sz="2000" dirty="0" err="1" smtClean="0"/>
              <a:t>Němirovič-Dančenko</a:t>
            </a:r>
            <a:r>
              <a:rPr lang="cs-CZ" sz="2000" dirty="0" smtClean="0"/>
              <a:t>, </a:t>
            </a:r>
            <a:r>
              <a:rPr lang="en-US" sz="2000" i="1" dirty="0" err="1" smtClean="0"/>
              <a:t>Strana</a:t>
            </a:r>
            <a:r>
              <a:rPr lang="en-US" sz="2000" i="1" dirty="0" smtClean="0"/>
              <a:t> </a:t>
            </a:r>
            <a:r>
              <a:rPr lang="en-US" sz="2000" i="1" dirty="0" err="1"/>
              <a:t>choloda</a:t>
            </a:r>
            <a:r>
              <a:rPr lang="en-US" sz="2000" dirty="0" smtClean="0"/>
              <a:t>,</a:t>
            </a:r>
            <a:r>
              <a:rPr lang="cs-CZ" sz="2000" dirty="0" smtClean="0"/>
              <a:t> 1877,</a:t>
            </a:r>
            <a:r>
              <a:rPr lang="en-US" sz="2000" dirty="0" smtClean="0"/>
              <a:t> s</a:t>
            </a:r>
            <a:r>
              <a:rPr lang="cs-CZ" sz="2000" dirty="0" err="1" smtClean="0"/>
              <a:t>tr</a:t>
            </a:r>
            <a:r>
              <a:rPr lang="en-US" sz="2000" dirty="0" smtClean="0"/>
              <a:t>. </a:t>
            </a:r>
            <a:r>
              <a:rPr lang="en-US" sz="2000" dirty="0"/>
              <a:t>209)</a:t>
            </a:r>
          </a:p>
        </p:txBody>
      </p:sp>
      <p:pic>
        <p:nvPicPr>
          <p:cNvPr id="4" name="Picture 2" descr="https://upload.wikimedia.org/wikipedia/commons/thumb/6/6b/Ancient_Nordic_Sami_people_offering_to_Diermes_or_Thor_by_Picart_1724.jpg/800px-Ancient_Nordic_Sami_people_offering_to_Diermes_or_Thor_by_Picart_17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9745" y="2520317"/>
            <a:ext cx="3361170" cy="370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619745" y="6226008"/>
            <a:ext cx="3157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smtClean="0"/>
              <a:t>Sámové obětují „</a:t>
            </a:r>
            <a:r>
              <a:rPr lang="cs-CZ" sz="1200" dirty="0" err="1" smtClean="0"/>
              <a:t>Tórovi</a:t>
            </a:r>
            <a:r>
              <a:rPr lang="cs-CZ" sz="1200" dirty="0" smtClean="0"/>
              <a:t>“ (= </a:t>
            </a:r>
            <a:r>
              <a:rPr lang="cs-CZ" sz="1200" dirty="0" err="1" smtClean="0"/>
              <a:t>Tiermes</a:t>
            </a:r>
            <a:r>
              <a:rPr lang="cs-CZ" sz="1200" dirty="0" smtClean="0"/>
              <a:t>/</a:t>
            </a:r>
            <a:r>
              <a:rPr lang="cs-CZ" sz="1200" dirty="0" err="1" smtClean="0"/>
              <a:t>Horgalles</a:t>
            </a:r>
            <a:r>
              <a:rPr lang="cs-CZ" sz="1200" dirty="0" smtClean="0"/>
              <a:t>)</a:t>
            </a:r>
          </a:p>
          <a:p>
            <a:r>
              <a:rPr lang="cs-CZ" sz="1200" dirty="0" smtClean="0"/>
              <a:t>francouzská rytina, 18. století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5567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25" y="282112"/>
            <a:ext cx="10515600" cy="1325563"/>
          </a:xfrm>
        </p:spPr>
        <p:txBody>
          <a:bodyPr/>
          <a:lstStyle/>
          <a:p>
            <a:r>
              <a:rPr lang="cs-CZ" dirty="0" err="1" smtClean="0"/>
              <a:t>Baltofinové</a:t>
            </a:r>
            <a:r>
              <a:rPr lang="cs-CZ" dirty="0"/>
              <a:t>:</a:t>
            </a:r>
            <a:r>
              <a:rPr lang="cs-CZ" dirty="0" smtClean="0"/>
              <a:t> </a:t>
            </a:r>
            <a:r>
              <a:rPr lang="cs-CZ" i="1" dirty="0" err="1" smtClean="0"/>
              <a:t>Kalevala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525" y="1884674"/>
            <a:ext cx="6501384" cy="4351338"/>
          </a:xfrm>
        </p:spPr>
        <p:txBody>
          <a:bodyPr>
            <a:normAutofit/>
          </a:bodyPr>
          <a:lstStyle/>
          <a:p>
            <a:r>
              <a:rPr lang="cs-CZ" sz="2000" dirty="0" err="1" smtClean="0"/>
              <a:t>Ellias</a:t>
            </a:r>
            <a:r>
              <a:rPr lang="cs-CZ" sz="2000" dirty="0" smtClean="0"/>
              <a:t> </a:t>
            </a:r>
            <a:r>
              <a:rPr lang="cs-CZ" sz="2000" dirty="0" err="1" smtClean="0"/>
              <a:t>Lönnrot</a:t>
            </a:r>
            <a:r>
              <a:rPr lang="cs-CZ" sz="2000" dirty="0" smtClean="0"/>
              <a:t> (1802-1884) </a:t>
            </a:r>
          </a:p>
          <a:p>
            <a:pPr marL="0" indent="0">
              <a:buNone/>
            </a:pPr>
            <a:r>
              <a:rPr lang="cs-CZ" sz="2000" dirty="0" smtClean="0"/>
              <a:t>- kompilátor </a:t>
            </a:r>
            <a:r>
              <a:rPr lang="cs-CZ" sz="2000" i="1" dirty="0" err="1" smtClean="0"/>
              <a:t>Kalevaly</a:t>
            </a:r>
            <a:r>
              <a:rPr lang="cs-CZ" sz="2000" dirty="0" smtClean="0"/>
              <a:t>, vydané 1835, resp. 1849</a:t>
            </a:r>
            <a:endParaRPr lang="cs-CZ" sz="2000" dirty="0"/>
          </a:p>
          <a:p>
            <a:endParaRPr lang="cs-CZ" sz="2000" dirty="0" smtClean="0"/>
          </a:p>
          <a:p>
            <a:r>
              <a:rPr lang="cs-CZ" sz="2000" dirty="0" smtClean="0"/>
              <a:t>ústřední hrdinové: </a:t>
            </a:r>
          </a:p>
          <a:p>
            <a:pPr marL="0" indent="0">
              <a:buNone/>
            </a:pPr>
            <a:r>
              <a:rPr lang="cs-CZ" sz="2000" dirty="0"/>
              <a:t>-bůh nejvyšších nebes </a:t>
            </a:r>
            <a:r>
              <a:rPr lang="cs-CZ" sz="2000" dirty="0" err="1"/>
              <a:t>Ukko</a:t>
            </a:r>
            <a:endParaRPr lang="cs-CZ" sz="2000" dirty="0"/>
          </a:p>
          <a:p>
            <a:pPr marL="0" indent="0">
              <a:buNone/>
            </a:pPr>
            <a:r>
              <a:rPr lang="cs-CZ" sz="2000" dirty="0" smtClean="0"/>
              <a:t>-pěvec-mudrc </a:t>
            </a:r>
            <a:r>
              <a:rPr lang="cs-CZ" sz="2000" dirty="0" err="1" smtClean="0"/>
              <a:t>Väinämöinen</a:t>
            </a:r>
            <a:endParaRPr lang="cs-CZ" sz="2000" dirty="0" smtClean="0"/>
          </a:p>
          <a:p>
            <a:pPr marL="0" indent="0">
              <a:buNone/>
            </a:pPr>
            <a:r>
              <a:rPr lang="cs-CZ" sz="2000" dirty="0"/>
              <a:t>-</a:t>
            </a:r>
            <a:r>
              <a:rPr lang="cs-CZ" sz="2000" dirty="0" smtClean="0"/>
              <a:t>kovář magických výrobků </a:t>
            </a:r>
            <a:r>
              <a:rPr lang="cs-CZ" sz="2000" dirty="0" err="1" smtClean="0"/>
              <a:t>Ilmarinen</a:t>
            </a:r>
            <a:endParaRPr lang="cs-CZ" sz="2000" dirty="0"/>
          </a:p>
          <a:p>
            <a:pPr marL="0" indent="0">
              <a:buNone/>
            </a:pPr>
            <a:r>
              <a:rPr lang="cs-CZ" sz="2000" dirty="0" smtClean="0"/>
              <a:t>-rváč </a:t>
            </a:r>
            <a:r>
              <a:rPr lang="cs-CZ" sz="2000" dirty="0"/>
              <a:t>a </a:t>
            </a:r>
            <a:r>
              <a:rPr lang="cs-CZ" sz="2000" dirty="0" smtClean="0"/>
              <a:t>milovník </a:t>
            </a:r>
            <a:r>
              <a:rPr lang="cs-CZ" sz="2000" dirty="0" err="1" smtClean="0"/>
              <a:t>Lemminkäinen</a:t>
            </a: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-čarodějka </a:t>
            </a:r>
            <a:r>
              <a:rPr lang="cs-CZ" sz="2000" dirty="0" err="1" smtClean="0"/>
              <a:t>Louhi</a:t>
            </a:r>
            <a:r>
              <a:rPr lang="cs-CZ" sz="2000" dirty="0" smtClean="0"/>
              <a:t>, vládkyně </a:t>
            </a:r>
            <a:r>
              <a:rPr lang="cs-CZ" sz="2000" dirty="0" err="1" smtClean="0"/>
              <a:t>Pohjoly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5" name="Picture 2" descr="Finnic langu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343" y="2484756"/>
            <a:ext cx="4257517" cy="409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Elias Lönrot Cabinet Portrai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194" y="157105"/>
            <a:ext cx="1343221" cy="2050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429194" y="2207757"/>
            <a:ext cx="10253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 err="1" smtClean="0"/>
              <a:t>Ellias</a:t>
            </a:r>
            <a:r>
              <a:rPr lang="cs-CZ" sz="1200" dirty="0" smtClean="0"/>
              <a:t> </a:t>
            </a:r>
            <a:r>
              <a:rPr lang="cs-CZ" sz="1200" dirty="0" err="1" smtClean="0"/>
              <a:t>Lönnrot</a:t>
            </a:r>
            <a:endParaRPr lang="en-US" sz="1200" i="1" dirty="0"/>
          </a:p>
        </p:txBody>
      </p:sp>
      <p:sp>
        <p:nvSpPr>
          <p:cNvPr id="9" name="Rectangle 8"/>
          <p:cNvSpPr/>
          <p:nvPr/>
        </p:nvSpPr>
        <p:spPr>
          <a:xfrm>
            <a:off x="7994349" y="6581001"/>
            <a:ext cx="27096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 smtClean="0"/>
              <a:t>Současná distribuce </a:t>
            </a:r>
            <a:r>
              <a:rPr lang="cs-CZ" sz="1200" dirty="0" err="1" smtClean="0"/>
              <a:t>baltofinských</a:t>
            </a:r>
            <a:r>
              <a:rPr lang="cs-CZ" sz="1200" dirty="0" smtClean="0"/>
              <a:t> jazyků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2099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976" y="188341"/>
            <a:ext cx="10515600" cy="384175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Baltofinové</a:t>
            </a:r>
            <a:r>
              <a:rPr lang="cs-CZ" dirty="0" smtClean="0"/>
              <a:t>: </a:t>
            </a:r>
            <a:r>
              <a:rPr lang="cs-CZ" i="1" dirty="0" err="1" smtClean="0"/>
              <a:t>Kalevala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1152524"/>
            <a:ext cx="11049000" cy="5807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/>
              <a:t>„Nebesa se </a:t>
            </a:r>
            <a:r>
              <a:rPr lang="cs-CZ" sz="2000" dirty="0" smtClean="0"/>
              <a:t>prolomila / </a:t>
            </a:r>
            <a:r>
              <a:rPr lang="cs-CZ" sz="2000" dirty="0"/>
              <a:t>obloha se provalila/ spadla rudá jiskra ohně/ sprchla rudá krůpěj ohně/ a jak z nebe upadala/ </a:t>
            </a:r>
            <a:r>
              <a:rPr lang="cs-CZ" sz="2000" dirty="0" err="1"/>
              <a:t>šupíc</a:t>
            </a:r>
            <a:r>
              <a:rPr lang="cs-CZ" sz="2000" dirty="0"/>
              <a:t> mraky pronikala/ prorazila devět nebes/ pronikla šest hvězdných obloh</a:t>
            </a:r>
            <a:r>
              <a:rPr lang="cs-CZ" sz="2000" dirty="0" smtClean="0"/>
              <a:t>. </a:t>
            </a:r>
          </a:p>
          <a:p>
            <a:pPr marL="0" indent="0">
              <a:buNone/>
            </a:pPr>
            <a:r>
              <a:rPr lang="cs-CZ" sz="2000" dirty="0" smtClean="0"/>
              <a:t>Řekl </a:t>
            </a:r>
            <a:r>
              <a:rPr lang="cs-CZ" sz="2000" dirty="0"/>
              <a:t>starý </a:t>
            </a:r>
            <a:r>
              <a:rPr lang="cs-CZ" sz="2000" dirty="0" err="1"/>
              <a:t>Väinämöinen</a:t>
            </a:r>
            <a:r>
              <a:rPr lang="cs-CZ" sz="2000" dirty="0"/>
              <a:t>:/ Bratře, </a:t>
            </a:r>
            <a:r>
              <a:rPr lang="cs-CZ" sz="2000" dirty="0" err="1"/>
              <a:t>kujče</a:t>
            </a:r>
            <a:r>
              <a:rPr lang="cs-CZ" sz="2000" dirty="0"/>
              <a:t> </a:t>
            </a:r>
            <a:r>
              <a:rPr lang="cs-CZ" sz="2000" dirty="0" err="1"/>
              <a:t>Ilmarine</a:t>
            </a:r>
            <a:r>
              <a:rPr lang="cs-CZ" sz="2000" dirty="0"/>
              <a:t>!/ Pojďme, bychom uviděli, jaký přichází to oheň, jak podivný padá plamen/ z vysokého padá nebe/ na nejnižší dole zemi: zda to měsíčné je kolo, nebo slunečný to </a:t>
            </a:r>
            <a:r>
              <a:rPr lang="cs-CZ" sz="2000" dirty="0" smtClean="0"/>
              <a:t>přeslen.(...)“</a:t>
            </a:r>
            <a:endParaRPr lang="en-US" sz="2000" dirty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„</a:t>
            </a:r>
            <a:r>
              <a:rPr lang="cs-CZ" sz="2000" dirty="0"/>
              <a:t>Když se takto oheň dostal/ v </a:t>
            </a:r>
            <a:r>
              <a:rPr lang="cs-CZ" sz="2000" dirty="0" err="1"/>
              <a:t>Tuuriovu</a:t>
            </a:r>
            <a:r>
              <a:rPr lang="cs-CZ" sz="2000" dirty="0"/>
              <a:t> novou chatu/ hrozné páchal ohavnosti/ nestydaté hanebnosti/ pannám prsy poraňoval/ hruď bílou jim popaloval/ chlapcům nohy ožehoval/ bradu sžehl </a:t>
            </a:r>
            <a:r>
              <a:rPr lang="cs-CZ" sz="2000" dirty="0" smtClean="0"/>
              <a:t>hospodáři. (...)“</a:t>
            </a:r>
            <a:endParaRPr lang="en-US" sz="2000" dirty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„</a:t>
            </a:r>
            <a:r>
              <a:rPr lang="cs-CZ" sz="2000" dirty="0"/>
              <a:t>Oheň, odtud pospíchaje/ plamen, dál se ubíraje/ </a:t>
            </a:r>
            <a:r>
              <a:rPr lang="cs-CZ" sz="2000" dirty="0" err="1"/>
              <a:t>nejprv</a:t>
            </a:r>
            <a:r>
              <a:rPr lang="cs-CZ" sz="2000" dirty="0"/>
              <a:t> spálil pole mnohá/ pole mnohá, luka mnohá/ </a:t>
            </a:r>
            <a:r>
              <a:rPr lang="cs-CZ" sz="2000" dirty="0" err="1"/>
              <a:t>posléz</a:t>
            </a:r>
            <a:r>
              <a:rPr lang="cs-CZ" sz="2000" dirty="0"/>
              <a:t> do vody se zřítil/ do jezera </a:t>
            </a:r>
            <a:r>
              <a:rPr lang="cs-CZ" sz="2000" dirty="0" err="1"/>
              <a:t>Alujského</a:t>
            </a:r>
            <a:r>
              <a:rPr lang="cs-CZ" sz="2000" dirty="0"/>
              <a:t>/ jehož vlny ohněm hoří/ každá kapka jiskrou srší</a:t>
            </a:r>
            <a:r>
              <a:rPr lang="cs-CZ" sz="2000" dirty="0" smtClean="0"/>
              <a:t>. </a:t>
            </a:r>
          </a:p>
          <a:p>
            <a:pPr marL="0" indent="0">
              <a:buNone/>
            </a:pPr>
            <a:r>
              <a:rPr lang="cs-CZ" sz="2000" dirty="0" smtClean="0"/>
              <a:t>Po </a:t>
            </a:r>
            <a:r>
              <a:rPr lang="cs-CZ" sz="2000" dirty="0"/>
              <a:t>třikráte letní noci/ devětkráte za podzimní/ jezero se prudce vzdulo/ nad jedle i skalné břehy/ mocí ohně divokého/ silnou paží </a:t>
            </a:r>
            <a:r>
              <a:rPr lang="cs-CZ" sz="2000" dirty="0" smtClean="0"/>
              <a:t>sveřepého./Var </a:t>
            </a:r>
            <a:r>
              <a:rPr lang="cs-CZ" sz="2000" dirty="0"/>
              <a:t>na souši ryby </a:t>
            </a:r>
            <a:r>
              <a:rPr lang="cs-CZ" sz="2000" dirty="0" err="1"/>
              <a:t>vykyd</a:t>
            </a:r>
            <a:r>
              <a:rPr lang="cs-CZ" sz="2000" dirty="0"/>
              <a:t>/ okouny vrh na pobřeží.“ </a:t>
            </a: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 smtClean="0"/>
              <a:t>(</a:t>
            </a:r>
            <a:r>
              <a:rPr lang="cs-CZ" sz="2000" i="1" dirty="0" err="1" smtClean="0"/>
              <a:t>Kalevala</a:t>
            </a:r>
            <a:r>
              <a:rPr lang="cs-CZ" sz="2000" dirty="0" smtClean="0"/>
              <a:t> XLVII,103-238)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58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490" y="88272"/>
            <a:ext cx="10515600" cy="695579"/>
          </a:xfrm>
        </p:spPr>
        <p:txBody>
          <a:bodyPr>
            <a:normAutofit/>
          </a:bodyPr>
          <a:lstStyle/>
          <a:p>
            <a:r>
              <a:rPr lang="cs-CZ" sz="3600" dirty="0" smtClean="0"/>
              <a:t>Inspirační vliv vulkanických a meteoritických událostí?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https://upload.wikimedia.org/wikipedia/commons/thumb/9/90/Volcanic_system_of_Iceland-Map-en.svg/800px-Volcanic_system_of_Iceland-Map-e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11" y="730131"/>
            <a:ext cx="4757801" cy="3061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upload.wikimedia.org/wikipedia/commons/thumb/2/2b/B%C3%A1r%C3%B0arbunga_Volcano%2C_September_4_2014_-_15123275226.jpg/1024px-B%C3%A1r%C3%B0arbunga_Volcano%2C_September_4_2014_-_151232752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11" y="4085781"/>
            <a:ext cx="4087241" cy="242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3111" y="6471032"/>
            <a:ext cx="4093878" cy="2899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Vulkanická </a:t>
            </a: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1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rupce</a:t>
            </a:r>
            <a:r>
              <a:rPr lang="en-US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 </a:t>
            </a:r>
            <a:r>
              <a:rPr lang="en-US" sz="1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Holuhraunu</a:t>
            </a:r>
            <a:r>
              <a:rPr lang="en-US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cs-CZ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Island,</a:t>
            </a:r>
            <a:r>
              <a:rPr lang="en-US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2014</a:t>
            </a: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zdroj: </a:t>
            </a:r>
            <a:r>
              <a:rPr lang="cs-CZ" sz="1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wikipedia</a:t>
            </a:r>
            <a:r>
              <a:rPr lang="cs-CZ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3490" y="3776324"/>
            <a:ext cx="3793346" cy="2899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Soustava </a:t>
            </a: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1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ulkanick</a:t>
            </a:r>
            <a:r>
              <a:rPr lang="cs-CZ" sz="1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ých</a:t>
            </a:r>
            <a:r>
              <a:rPr lang="en-US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pohoří</a:t>
            </a:r>
            <a:r>
              <a:rPr lang="en-US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Islandu</a:t>
            </a:r>
            <a:r>
              <a:rPr lang="cs-CZ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(zdroj: </a:t>
            </a:r>
            <a:r>
              <a:rPr lang="cs-CZ" sz="1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wikipedia</a:t>
            </a:r>
            <a:r>
              <a:rPr lang="cs-CZ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https://upload.wikimedia.org/wikipedia/commons/thumb/7/78/Kaali_main_crater_on_2005-08-10.3.jpg/800px-Kaali_main_crater_on_2005-08-10.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533" y="755856"/>
            <a:ext cx="4214155" cy="3160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9314688" y="3069481"/>
            <a:ext cx="2621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smtClean="0"/>
              <a:t>Meteoritický kráter u vesnice </a:t>
            </a:r>
            <a:r>
              <a:rPr lang="cs-CZ" sz="1200" dirty="0" err="1" smtClean="0"/>
              <a:t>Kaali</a:t>
            </a:r>
            <a:r>
              <a:rPr lang="cs-CZ" sz="1200" dirty="0" smtClean="0"/>
              <a:t> na ostrově </a:t>
            </a:r>
            <a:r>
              <a:rPr lang="cs-CZ" sz="1200" dirty="0" err="1" smtClean="0"/>
              <a:t>Saaremaa</a:t>
            </a:r>
            <a:r>
              <a:rPr lang="cs-CZ" sz="1200" dirty="0" smtClean="0"/>
              <a:t> (Estonsko)</a:t>
            </a:r>
          </a:p>
          <a:p>
            <a:r>
              <a:rPr lang="cs-CZ" sz="1200" dirty="0" smtClean="0"/>
              <a:t>- dopad meteoritu okolo 1500 př.n.l.</a:t>
            </a:r>
            <a:endParaRPr lang="en-US" sz="1200" dirty="0"/>
          </a:p>
        </p:txBody>
      </p:sp>
      <p:pic>
        <p:nvPicPr>
          <p:cNvPr id="6152" name="Picture 8" descr="Tungu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533" y="3976667"/>
            <a:ext cx="4214155" cy="284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9399344" y="5984225"/>
            <a:ext cx="26291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smtClean="0"/>
              <a:t>Slehlý les v oblasti kolem řeky </a:t>
            </a:r>
            <a:r>
              <a:rPr lang="cs-CZ" sz="1200" dirty="0" err="1" smtClean="0"/>
              <a:t>Podkamenné</a:t>
            </a:r>
            <a:r>
              <a:rPr lang="cs-CZ" sz="1200" dirty="0" smtClean="0"/>
              <a:t> </a:t>
            </a:r>
            <a:r>
              <a:rPr lang="cs-CZ" sz="1200" dirty="0" err="1" smtClean="0"/>
              <a:t>Tungusky</a:t>
            </a:r>
            <a:r>
              <a:rPr lang="cs-CZ" sz="1200" dirty="0" smtClean="0"/>
              <a:t> </a:t>
            </a:r>
            <a:r>
              <a:rPr lang="cs-CZ" sz="1200" dirty="0"/>
              <a:t>(</a:t>
            </a:r>
            <a:r>
              <a:rPr lang="cs-CZ" sz="1200" dirty="0" smtClean="0"/>
              <a:t>střední Sibiř) </a:t>
            </a:r>
          </a:p>
          <a:p>
            <a:r>
              <a:rPr lang="cs-CZ" sz="1200" dirty="0" smtClean="0"/>
              <a:t>23 let po explozi tzv. tungu</a:t>
            </a:r>
            <a:r>
              <a:rPr lang="cs-CZ" sz="1200" dirty="0"/>
              <a:t>z</a:t>
            </a:r>
            <a:r>
              <a:rPr lang="cs-CZ" sz="1200" dirty="0" smtClean="0"/>
              <a:t>ského meteoritu v roce 1908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21958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Termíny: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eschatologie</a:t>
            </a:r>
            <a:r>
              <a:rPr lang="en-US" dirty="0" smtClean="0"/>
              <a:t> </a:t>
            </a:r>
            <a:r>
              <a:rPr lang="cs-CZ" dirty="0" smtClean="0"/>
              <a:t>= představa o konci světa nebo jiných „posledních“ událostech </a:t>
            </a:r>
            <a:r>
              <a:rPr lang="cs-CZ" dirty="0" smtClean="0"/>
              <a:t>(</a:t>
            </a:r>
            <a:r>
              <a:rPr lang="en-US" dirty="0" smtClean="0"/>
              <a:t>&lt;</a:t>
            </a:r>
            <a:r>
              <a:rPr lang="cs-CZ" dirty="0" smtClean="0"/>
              <a:t> </a:t>
            </a:r>
            <a:r>
              <a:rPr lang="cs-CZ" dirty="0" err="1" smtClean="0"/>
              <a:t>řec</a:t>
            </a:r>
            <a:r>
              <a:rPr lang="cs-CZ" dirty="0" smtClean="0"/>
              <a:t>. </a:t>
            </a:r>
            <a:r>
              <a:rPr lang="cs-CZ" dirty="0" err="1" smtClean="0"/>
              <a:t>éschatos</a:t>
            </a:r>
            <a:r>
              <a:rPr lang="cs-CZ" dirty="0" smtClean="0"/>
              <a:t> „poslední“ + </a:t>
            </a:r>
            <a:r>
              <a:rPr lang="cs-CZ" dirty="0" err="1" smtClean="0"/>
              <a:t>logía</a:t>
            </a:r>
            <a:r>
              <a:rPr lang="cs-CZ" dirty="0" smtClean="0"/>
              <a:t> „nauka“)</a:t>
            </a:r>
          </a:p>
          <a:p>
            <a:endParaRPr lang="cs-CZ" dirty="0" smtClean="0"/>
          </a:p>
          <a:p>
            <a:r>
              <a:rPr lang="cs-CZ" dirty="0" smtClean="0"/>
              <a:t>kosmologie = představa o struktuře světa </a:t>
            </a:r>
            <a:r>
              <a:rPr lang="cs-CZ" dirty="0" smtClean="0"/>
              <a:t>(</a:t>
            </a:r>
            <a:r>
              <a:rPr lang="en-US" dirty="0" smtClean="0"/>
              <a:t>&lt;</a:t>
            </a:r>
            <a:r>
              <a:rPr lang="cs-CZ" dirty="0" smtClean="0"/>
              <a:t> </a:t>
            </a:r>
            <a:r>
              <a:rPr lang="cs-CZ" dirty="0" err="1" smtClean="0"/>
              <a:t>řec</a:t>
            </a:r>
            <a:r>
              <a:rPr lang="cs-CZ" dirty="0" smtClean="0"/>
              <a:t>. </a:t>
            </a:r>
            <a:r>
              <a:rPr lang="cs-CZ" dirty="0" err="1" smtClean="0"/>
              <a:t>kósmos</a:t>
            </a:r>
            <a:r>
              <a:rPr lang="cs-CZ" dirty="0" smtClean="0"/>
              <a:t> „svět“ + </a:t>
            </a:r>
            <a:r>
              <a:rPr lang="cs-CZ" dirty="0" err="1"/>
              <a:t>logía</a:t>
            </a:r>
            <a:r>
              <a:rPr lang="cs-CZ" dirty="0"/>
              <a:t> „nauka“</a:t>
            </a:r>
            <a:r>
              <a:rPr lang="cs-CZ" dirty="0" smtClean="0"/>
              <a:t>)</a:t>
            </a:r>
          </a:p>
          <a:p>
            <a:r>
              <a:rPr lang="cs-CZ" dirty="0" smtClean="0"/>
              <a:t>kosmogonie = představa o vzniku světa </a:t>
            </a:r>
            <a:r>
              <a:rPr lang="cs-CZ" dirty="0" smtClean="0"/>
              <a:t>(</a:t>
            </a:r>
            <a:r>
              <a:rPr lang="en-US" dirty="0" smtClean="0"/>
              <a:t>&lt;</a:t>
            </a:r>
            <a:r>
              <a:rPr lang="cs-CZ" dirty="0" smtClean="0"/>
              <a:t> </a:t>
            </a:r>
            <a:r>
              <a:rPr lang="cs-CZ" dirty="0" err="1"/>
              <a:t>řec</a:t>
            </a:r>
            <a:r>
              <a:rPr lang="cs-CZ" dirty="0"/>
              <a:t>. </a:t>
            </a:r>
            <a:r>
              <a:rPr lang="cs-CZ" dirty="0" err="1"/>
              <a:t>kósmos</a:t>
            </a:r>
            <a:r>
              <a:rPr lang="cs-CZ" dirty="0"/>
              <a:t> „svět“ + </a:t>
            </a:r>
            <a:r>
              <a:rPr lang="cs-CZ" dirty="0" err="1" smtClean="0"/>
              <a:t>gónos</a:t>
            </a:r>
            <a:r>
              <a:rPr lang="cs-CZ" dirty="0" smtClean="0"/>
              <a:t> „stvoření“)</a:t>
            </a:r>
          </a:p>
          <a:p>
            <a:endParaRPr lang="cs-CZ" dirty="0" smtClean="0"/>
          </a:p>
          <a:p>
            <a:r>
              <a:rPr lang="cs-CZ" dirty="0" smtClean="0"/>
              <a:t>teologie = představa o bohu nebo bozích </a:t>
            </a:r>
            <a:r>
              <a:rPr lang="cs-CZ" dirty="0" smtClean="0"/>
              <a:t>(</a:t>
            </a:r>
            <a:r>
              <a:rPr lang="en-US" dirty="0" smtClean="0"/>
              <a:t>&lt;</a:t>
            </a:r>
            <a:r>
              <a:rPr lang="cs-CZ" dirty="0" smtClean="0"/>
              <a:t> </a:t>
            </a:r>
            <a:r>
              <a:rPr lang="cs-CZ" dirty="0" err="1" smtClean="0"/>
              <a:t>řec</a:t>
            </a:r>
            <a:r>
              <a:rPr lang="cs-CZ" dirty="0"/>
              <a:t>. </a:t>
            </a:r>
            <a:r>
              <a:rPr lang="cs-CZ" dirty="0" err="1" smtClean="0"/>
              <a:t>theós</a:t>
            </a:r>
            <a:r>
              <a:rPr lang="cs-CZ" dirty="0" smtClean="0"/>
              <a:t> „bůh“ </a:t>
            </a:r>
            <a:r>
              <a:rPr lang="cs-CZ" dirty="0"/>
              <a:t>+ </a:t>
            </a:r>
            <a:r>
              <a:rPr lang="cs-CZ" dirty="0" err="1"/>
              <a:t>logía</a:t>
            </a:r>
            <a:r>
              <a:rPr lang="cs-CZ" dirty="0"/>
              <a:t> „nauka“</a:t>
            </a:r>
            <a:r>
              <a:rPr lang="cs-CZ" dirty="0" smtClean="0"/>
              <a:t>)</a:t>
            </a:r>
          </a:p>
          <a:p>
            <a:r>
              <a:rPr lang="cs-CZ" dirty="0" smtClean="0"/>
              <a:t>teogonie = představa o zrození bohů </a:t>
            </a:r>
            <a:r>
              <a:rPr lang="cs-CZ" dirty="0" smtClean="0"/>
              <a:t>(</a:t>
            </a:r>
            <a:r>
              <a:rPr lang="en-US" dirty="0" smtClean="0"/>
              <a:t>&lt;</a:t>
            </a:r>
            <a:r>
              <a:rPr lang="cs-CZ" dirty="0" smtClean="0"/>
              <a:t> </a:t>
            </a:r>
            <a:r>
              <a:rPr lang="cs-CZ" dirty="0" err="1"/>
              <a:t>řec</a:t>
            </a:r>
            <a:r>
              <a:rPr lang="cs-CZ" dirty="0"/>
              <a:t>. </a:t>
            </a:r>
            <a:r>
              <a:rPr lang="cs-CZ" dirty="0" err="1"/>
              <a:t>theós</a:t>
            </a:r>
            <a:r>
              <a:rPr lang="cs-CZ" dirty="0"/>
              <a:t> „bůh“</a:t>
            </a:r>
            <a:r>
              <a:rPr lang="cs-CZ" dirty="0" smtClean="0"/>
              <a:t> </a:t>
            </a:r>
            <a:r>
              <a:rPr lang="cs-CZ" dirty="0"/>
              <a:t>+ </a:t>
            </a:r>
            <a:r>
              <a:rPr lang="cs-CZ" dirty="0" err="1"/>
              <a:t>gónos</a:t>
            </a:r>
            <a:r>
              <a:rPr lang="cs-CZ" dirty="0"/>
              <a:t> „stvoření“</a:t>
            </a:r>
            <a:r>
              <a:rPr lang="cs-CZ" dirty="0" smtClean="0"/>
              <a:t>)</a:t>
            </a:r>
          </a:p>
          <a:p>
            <a:endParaRPr lang="cs-CZ" dirty="0"/>
          </a:p>
          <a:p>
            <a:r>
              <a:rPr lang="cs-CZ" dirty="0" err="1" smtClean="0"/>
              <a:t>antropogonie</a:t>
            </a:r>
            <a:r>
              <a:rPr lang="cs-CZ" dirty="0" smtClean="0"/>
              <a:t> = představa o vzniku lidského rodu </a:t>
            </a:r>
            <a:r>
              <a:rPr lang="cs-CZ" dirty="0" smtClean="0"/>
              <a:t>(</a:t>
            </a:r>
            <a:r>
              <a:rPr lang="en-US" dirty="0" smtClean="0"/>
              <a:t>&lt;</a:t>
            </a:r>
            <a:r>
              <a:rPr lang="cs-CZ" dirty="0" smtClean="0"/>
              <a:t> </a:t>
            </a:r>
            <a:r>
              <a:rPr lang="cs-CZ" dirty="0" err="1"/>
              <a:t>řec</a:t>
            </a:r>
            <a:r>
              <a:rPr lang="cs-CZ" dirty="0"/>
              <a:t>. </a:t>
            </a:r>
            <a:r>
              <a:rPr lang="cs-CZ" dirty="0" err="1" smtClean="0"/>
              <a:t>ánthropos</a:t>
            </a:r>
            <a:r>
              <a:rPr lang="cs-CZ" dirty="0" smtClean="0"/>
              <a:t> „člověk“ </a:t>
            </a:r>
            <a:r>
              <a:rPr lang="cs-CZ" dirty="0"/>
              <a:t>+ </a:t>
            </a:r>
            <a:r>
              <a:rPr lang="cs-CZ" dirty="0" err="1"/>
              <a:t>gónos</a:t>
            </a:r>
            <a:r>
              <a:rPr lang="cs-CZ" dirty="0"/>
              <a:t> „stvoření“</a:t>
            </a:r>
            <a:r>
              <a:rPr lang="cs-CZ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439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2880"/>
            <a:ext cx="10515600" cy="634619"/>
          </a:xfrm>
        </p:spPr>
        <p:txBody>
          <a:bodyPr>
            <a:normAutofit/>
          </a:bodyPr>
          <a:lstStyle/>
          <a:p>
            <a:r>
              <a:rPr lang="cs-CZ" sz="3200" dirty="0" smtClean="0"/>
              <a:t>Předkřesťanské eschatologie – geografie pramenných dokladů</a:t>
            </a:r>
            <a:endParaRPr lang="en-US" sz="3200" dirty="0"/>
          </a:p>
        </p:txBody>
      </p:sp>
      <p:pic>
        <p:nvPicPr>
          <p:cNvPr id="2050" name="Picture 2" descr="File:BLANK in Europe (relief) (-mini map).sv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312" y="853440"/>
            <a:ext cx="7644384" cy="599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036316" y="1756910"/>
            <a:ext cx="1096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Islanďané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133091" y="4515542"/>
            <a:ext cx="881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Ke</a:t>
            </a:r>
            <a:r>
              <a:rPr lang="en-US" dirty="0" err="1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ltové</a:t>
            </a:r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4864607" y="1572768"/>
            <a:ext cx="1760777" cy="1682496"/>
          </a:xfrm>
          <a:custGeom>
            <a:avLst/>
            <a:gdLst>
              <a:gd name="connsiteX0" fmla="*/ 158496 w 1609344"/>
              <a:gd name="connsiteY0" fmla="*/ 646176 h 1682496"/>
              <a:gd name="connsiteX1" fmla="*/ 0 w 1609344"/>
              <a:gd name="connsiteY1" fmla="*/ 914400 h 1682496"/>
              <a:gd name="connsiteX2" fmla="*/ 73152 w 1609344"/>
              <a:gd name="connsiteY2" fmla="*/ 1219200 h 1682496"/>
              <a:gd name="connsiteX3" fmla="*/ 146304 w 1609344"/>
              <a:gd name="connsiteY3" fmla="*/ 1438656 h 1682496"/>
              <a:gd name="connsiteX4" fmla="*/ 316992 w 1609344"/>
              <a:gd name="connsiteY4" fmla="*/ 1682496 h 1682496"/>
              <a:gd name="connsiteX5" fmla="*/ 585216 w 1609344"/>
              <a:gd name="connsiteY5" fmla="*/ 1682496 h 1682496"/>
              <a:gd name="connsiteX6" fmla="*/ 1158240 w 1609344"/>
              <a:gd name="connsiteY6" fmla="*/ 1584960 h 1682496"/>
              <a:gd name="connsiteX7" fmla="*/ 1524000 w 1609344"/>
              <a:gd name="connsiteY7" fmla="*/ 1377696 h 1682496"/>
              <a:gd name="connsiteX8" fmla="*/ 1609344 w 1609344"/>
              <a:gd name="connsiteY8" fmla="*/ 987552 h 1682496"/>
              <a:gd name="connsiteX9" fmla="*/ 1584960 w 1609344"/>
              <a:gd name="connsiteY9" fmla="*/ 719328 h 1682496"/>
              <a:gd name="connsiteX10" fmla="*/ 1292352 w 1609344"/>
              <a:gd name="connsiteY10" fmla="*/ 451104 h 1682496"/>
              <a:gd name="connsiteX11" fmla="*/ 1170432 w 1609344"/>
              <a:gd name="connsiteY11" fmla="*/ 243840 h 1682496"/>
              <a:gd name="connsiteX12" fmla="*/ 877824 w 1609344"/>
              <a:gd name="connsiteY12" fmla="*/ 0 h 1682496"/>
              <a:gd name="connsiteX13" fmla="*/ 585216 w 1609344"/>
              <a:gd name="connsiteY13" fmla="*/ 146304 h 1682496"/>
              <a:gd name="connsiteX14" fmla="*/ 195072 w 1609344"/>
              <a:gd name="connsiteY14" fmla="*/ 377952 h 1682496"/>
              <a:gd name="connsiteX15" fmla="*/ 158496 w 1609344"/>
              <a:gd name="connsiteY15" fmla="*/ 646176 h 1682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09344" h="1682496">
                <a:moveTo>
                  <a:pt x="158496" y="646176"/>
                </a:moveTo>
                <a:lnTo>
                  <a:pt x="0" y="914400"/>
                </a:lnTo>
                <a:lnTo>
                  <a:pt x="73152" y="1219200"/>
                </a:lnTo>
                <a:lnTo>
                  <a:pt x="146304" y="1438656"/>
                </a:lnTo>
                <a:lnTo>
                  <a:pt x="316992" y="1682496"/>
                </a:lnTo>
                <a:lnTo>
                  <a:pt x="585216" y="1682496"/>
                </a:lnTo>
                <a:lnTo>
                  <a:pt x="1158240" y="1584960"/>
                </a:lnTo>
                <a:lnTo>
                  <a:pt x="1524000" y="1377696"/>
                </a:lnTo>
                <a:lnTo>
                  <a:pt x="1609344" y="987552"/>
                </a:lnTo>
                <a:lnTo>
                  <a:pt x="1584960" y="719328"/>
                </a:lnTo>
                <a:lnTo>
                  <a:pt x="1292352" y="451104"/>
                </a:lnTo>
                <a:lnTo>
                  <a:pt x="1170432" y="243840"/>
                </a:lnTo>
                <a:lnTo>
                  <a:pt x="877824" y="0"/>
                </a:lnTo>
                <a:lnTo>
                  <a:pt x="585216" y="146304"/>
                </a:lnTo>
                <a:lnTo>
                  <a:pt x="195072" y="377952"/>
                </a:lnTo>
                <a:lnTo>
                  <a:pt x="158496" y="646176"/>
                </a:lnTo>
                <a:close/>
              </a:path>
            </a:pathLst>
          </a:cu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189002" y="2279904"/>
            <a:ext cx="12531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Baltofinové</a:t>
            </a:r>
            <a:endParaRPr lang="en-US" dirty="0"/>
          </a:p>
        </p:txBody>
      </p:sp>
      <p:sp>
        <p:nvSpPr>
          <p:cNvPr id="13" name="Freeform 12"/>
          <p:cNvSpPr/>
          <p:nvPr/>
        </p:nvSpPr>
        <p:spPr>
          <a:xfrm>
            <a:off x="4206240" y="853440"/>
            <a:ext cx="2097024" cy="1121664"/>
          </a:xfrm>
          <a:custGeom>
            <a:avLst/>
            <a:gdLst>
              <a:gd name="connsiteX0" fmla="*/ 0 w 2097024"/>
              <a:gd name="connsiteY0" fmla="*/ 865632 h 1121664"/>
              <a:gd name="connsiteX1" fmla="*/ 73152 w 2097024"/>
              <a:gd name="connsiteY1" fmla="*/ 560832 h 1121664"/>
              <a:gd name="connsiteX2" fmla="*/ 633984 w 2097024"/>
              <a:gd name="connsiteY2" fmla="*/ 219456 h 1121664"/>
              <a:gd name="connsiteX3" fmla="*/ 1036320 w 2097024"/>
              <a:gd name="connsiteY3" fmla="*/ 0 h 1121664"/>
              <a:gd name="connsiteX4" fmla="*/ 1365504 w 2097024"/>
              <a:gd name="connsiteY4" fmla="*/ 97536 h 1121664"/>
              <a:gd name="connsiteX5" fmla="*/ 1816608 w 2097024"/>
              <a:gd name="connsiteY5" fmla="*/ 121920 h 1121664"/>
              <a:gd name="connsiteX6" fmla="*/ 2060448 w 2097024"/>
              <a:gd name="connsiteY6" fmla="*/ 268224 h 1121664"/>
              <a:gd name="connsiteX7" fmla="*/ 2097024 w 2097024"/>
              <a:gd name="connsiteY7" fmla="*/ 451104 h 1121664"/>
              <a:gd name="connsiteX8" fmla="*/ 1987296 w 2097024"/>
              <a:gd name="connsiteY8" fmla="*/ 658368 h 1121664"/>
              <a:gd name="connsiteX9" fmla="*/ 1828800 w 2097024"/>
              <a:gd name="connsiteY9" fmla="*/ 646176 h 1121664"/>
              <a:gd name="connsiteX10" fmla="*/ 1438656 w 2097024"/>
              <a:gd name="connsiteY10" fmla="*/ 792480 h 1121664"/>
              <a:gd name="connsiteX11" fmla="*/ 1011936 w 2097024"/>
              <a:gd name="connsiteY11" fmla="*/ 841248 h 1121664"/>
              <a:gd name="connsiteX12" fmla="*/ 768096 w 2097024"/>
              <a:gd name="connsiteY12" fmla="*/ 1109472 h 1121664"/>
              <a:gd name="connsiteX13" fmla="*/ 585216 w 2097024"/>
              <a:gd name="connsiteY13" fmla="*/ 1121664 h 1121664"/>
              <a:gd name="connsiteX14" fmla="*/ 231648 w 2097024"/>
              <a:gd name="connsiteY14" fmla="*/ 1011936 h 1121664"/>
              <a:gd name="connsiteX15" fmla="*/ 0 w 2097024"/>
              <a:gd name="connsiteY15" fmla="*/ 865632 h 112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97024" h="1121664">
                <a:moveTo>
                  <a:pt x="0" y="865632"/>
                </a:moveTo>
                <a:lnTo>
                  <a:pt x="73152" y="560832"/>
                </a:lnTo>
                <a:lnTo>
                  <a:pt x="633984" y="219456"/>
                </a:lnTo>
                <a:lnTo>
                  <a:pt x="1036320" y="0"/>
                </a:lnTo>
                <a:lnTo>
                  <a:pt x="1365504" y="97536"/>
                </a:lnTo>
                <a:lnTo>
                  <a:pt x="1816608" y="121920"/>
                </a:lnTo>
                <a:lnTo>
                  <a:pt x="2060448" y="268224"/>
                </a:lnTo>
                <a:lnTo>
                  <a:pt x="2097024" y="451104"/>
                </a:lnTo>
                <a:lnTo>
                  <a:pt x="1987296" y="658368"/>
                </a:lnTo>
                <a:lnTo>
                  <a:pt x="1828800" y="646176"/>
                </a:lnTo>
                <a:lnTo>
                  <a:pt x="1438656" y="792480"/>
                </a:lnTo>
                <a:lnTo>
                  <a:pt x="1011936" y="841248"/>
                </a:lnTo>
                <a:lnTo>
                  <a:pt x="768096" y="1109472"/>
                </a:lnTo>
                <a:lnTo>
                  <a:pt x="585216" y="1121664"/>
                </a:lnTo>
                <a:lnTo>
                  <a:pt x="231648" y="1011936"/>
                </a:lnTo>
                <a:lnTo>
                  <a:pt x="0" y="865632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751790" y="1192514"/>
            <a:ext cx="9235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Sámové</a:t>
            </a:r>
            <a:endParaRPr lang="en-US" dirty="0"/>
          </a:p>
        </p:txBody>
      </p:sp>
      <p:sp>
        <p:nvSpPr>
          <p:cNvPr id="15" name="Freeform 14"/>
          <p:cNvSpPr/>
          <p:nvPr/>
        </p:nvSpPr>
        <p:spPr>
          <a:xfrm>
            <a:off x="7729728" y="1036320"/>
            <a:ext cx="1255776" cy="1255776"/>
          </a:xfrm>
          <a:custGeom>
            <a:avLst/>
            <a:gdLst>
              <a:gd name="connsiteX0" fmla="*/ 207264 w 1255776"/>
              <a:gd name="connsiteY0" fmla="*/ 1255776 h 1255776"/>
              <a:gd name="connsiteX1" fmla="*/ 97536 w 1255776"/>
              <a:gd name="connsiteY1" fmla="*/ 1133856 h 1255776"/>
              <a:gd name="connsiteX2" fmla="*/ 36576 w 1255776"/>
              <a:gd name="connsiteY2" fmla="*/ 902208 h 1255776"/>
              <a:gd name="connsiteX3" fmla="*/ 0 w 1255776"/>
              <a:gd name="connsiteY3" fmla="*/ 524256 h 1255776"/>
              <a:gd name="connsiteX4" fmla="*/ 146304 w 1255776"/>
              <a:gd name="connsiteY4" fmla="*/ 390144 h 1255776"/>
              <a:gd name="connsiteX5" fmla="*/ 402336 w 1255776"/>
              <a:gd name="connsiteY5" fmla="*/ 292608 h 1255776"/>
              <a:gd name="connsiteX6" fmla="*/ 694944 w 1255776"/>
              <a:gd name="connsiteY6" fmla="*/ 146304 h 1255776"/>
              <a:gd name="connsiteX7" fmla="*/ 1011936 w 1255776"/>
              <a:gd name="connsiteY7" fmla="*/ 0 h 1255776"/>
              <a:gd name="connsiteX8" fmla="*/ 1194816 w 1255776"/>
              <a:gd name="connsiteY8" fmla="*/ 0 h 1255776"/>
              <a:gd name="connsiteX9" fmla="*/ 1255776 w 1255776"/>
              <a:gd name="connsiteY9" fmla="*/ 85344 h 1255776"/>
              <a:gd name="connsiteX10" fmla="*/ 1243584 w 1255776"/>
              <a:gd name="connsiteY10" fmla="*/ 975360 h 1255776"/>
              <a:gd name="connsiteX11" fmla="*/ 804672 w 1255776"/>
              <a:gd name="connsiteY11" fmla="*/ 950976 h 1255776"/>
              <a:gd name="connsiteX12" fmla="*/ 573024 w 1255776"/>
              <a:gd name="connsiteY12" fmla="*/ 1072896 h 1255776"/>
              <a:gd name="connsiteX13" fmla="*/ 438912 w 1255776"/>
              <a:gd name="connsiteY13" fmla="*/ 1146048 h 1255776"/>
              <a:gd name="connsiteX14" fmla="*/ 207264 w 1255776"/>
              <a:gd name="connsiteY14" fmla="*/ 1255776 h 1255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55776" h="1255776">
                <a:moveTo>
                  <a:pt x="207264" y="1255776"/>
                </a:moveTo>
                <a:lnTo>
                  <a:pt x="97536" y="1133856"/>
                </a:lnTo>
                <a:lnTo>
                  <a:pt x="36576" y="902208"/>
                </a:lnTo>
                <a:lnTo>
                  <a:pt x="0" y="524256"/>
                </a:lnTo>
                <a:lnTo>
                  <a:pt x="146304" y="390144"/>
                </a:lnTo>
                <a:lnTo>
                  <a:pt x="402336" y="292608"/>
                </a:lnTo>
                <a:lnTo>
                  <a:pt x="694944" y="146304"/>
                </a:lnTo>
                <a:lnTo>
                  <a:pt x="1011936" y="0"/>
                </a:lnTo>
                <a:lnTo>
                  <a:pt x="1194816" y="0"/>
                </a:lnTo>
                <a:lnTo>
                  <a:pt x="1255776" y="85344"/>
                </a:lnTo>
                <a:lnTo>
                  <a:pt x="1243584" y="975360"/>
                </a:lnTo>
                <a:lnTo>
                  <a:pt x="804672" y="950976"/>
                </a:lnTo>
                <a:lnTo>
                  <a:pt x="573024" y="1072896"/>
                </a:lnTo>
                <a:lnTo>
                  <a:pt x="438912" y="1146048"/>
                </a:lnTo>
                <a:lnTo>
                  <a:pt x="207264" y="1255776"/>
                </a:lnTo>
                <a:close/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888368" y="1452118"/>
            <a:ext cx="1073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Chantové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8997696" y="6165657"/>
            <a:ext cx="325526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Národy</a:t>
            </a:r>
            <a:r>
              <a:rPr lang="en-US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etnické</a:t>
            </a:r>
            <a:r>
              <a:rPr lang="en-US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skupiny</a:t>
            </a:r>
            <a:r>
              <a:rPr lang="en-US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cs-CZ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kterých</a:t>
            </a:r>
            <a:r>
              <a:rPr lang="en-US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jsou</a:t>
            </a:r>
            <a:r>
              <a:rPr lang="en-US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známy</a:t>
            </a:r>
            <a:r>
              <a:rPr lang="en-US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předkřesťanské</a:t>
            </a:r>
            <a:r>
              <a:rPr lang="en-US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eschatolog</a:t>
            </a:r>
            <a:r>
              <a:rPr lang="cs-CZ" sz="11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</a:t>
            </a:r>
            <a:r>
              <a:rPr lang="cs-CZ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cs-CZ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cs-CZ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odhadovaný</a:t>
            </a:r>
            <a:r>
              <a:rPr lang="cs-CZ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prostorový </a:t>
            </a:r>
            <a:r>
              <a:rPr lang="en-US" sz="11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dosah</a:t>
            </a:r>
            <a:r>
              <a:rPr lang="cs-CZ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cs-CZ" sz="11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ěch</a:t>
            </a:r>
            <a:r>
              <a:rPr lang="en-US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US" sz="11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tradic</a:t>
            </a:r>
            <a:r>
              <a:rPr lang="en-US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100" dirty="0"/>
          </a:p>
        </p:txBody>
      </p:sp>
      <p:sp>
        <p:nvSpPr>
          <p:cNvPr id="3" name="Freeform 2"/>
          <p:cNvSpPr/>
          <p:nvPr/>
        </p:nvSpPr>
        <p:spPr>
          <a:xfrm>
            <a:off x="1506679" y="1194816"/>
            <a:ext cx="3565193" cy="2548256"/>
          </a:xfrm>
          <a:custGeom>
            <a:avLst/>
            <a:gdLst>
              <a:gd name="connsiteX0" fmla="*/ 114857 w 3565193"/>
              <a:gd name="connsiteY0" fmla="*/ 36576 h 2548256"/>
              <a:gd name="connsiteX1" fmla="*/ 273353 w 3565193"/>
              <a:gd name="connsiteY1" fmla="*/ 0 h 2548256"/>
              <a:gd name="connsiteX2" fmla="*/ 712265 w 3565193"/>
              <a:gd name="connsiteY2" fmla="*/ 134112 h 2548256"/>
              <a:gd name="connsiteX3" fmla="*/ 1382825 w 3565193"/>
              <a:gd name="connsiteY3" fmla="*/ 377952 h 2548256"/>
              <a:gd name="connsiteX4" fmla="*/ 2504489 w 3565193"/>
              <a:gd name="connsiteY4" fmla="*/ 731520 h 2548256"/>
              <a:gd name="connsiteX5" fmla="*/ 2992169 w 3565193"/>
              <a:gd name="connsiteY5" fmla="*/ 1170432 h 2548256"/>
              <a:gd name="connsiteX6" fmla="*/ 3394505 w 3565193"/>
              <a:gd name="connsiteY6" fmla="*/ 1414272 h 2548256"/>
              <a:gd name="connsiteX7" fmla="*/ 3528617 w 3565193"/>
              <a:gd name="connsiteY7" fmla="*/ 1719072 h 2548256"/>
              <a:gd name="connsiteX8" fmla="*/ 3565193 w 3565193"/>
              <a:gd name="connsiteY8" fmla="*/ 2048256 h 2548256"/>
              <a:gd name="connsiteX9" fmla="*/ 3479849 w 3565193"/>
              <a:gd name="connsiteY9" fmla="*/ 2243328 h 2548256"/>
              <a:gd name="connsiteX10" fmla="*/ 3309161 w 3565193"/>
              <a:gd name="connsiteY10" fmla="*/ 2353056 h 2548256"/>
              <a:gd name="connsiteX11" fmla="*/ 3065321 w 3565193"/>
              <a:gd name="connsiteY11" fmla="*/ 2414016 h 2548256"/>
              <a:gd name="connsiteX12" fmla="*/ 2894633 w 3565193"/>
              <a:gd name="connsiteY12" fmla="*/ 2511552 h 2548256"/>
              <a:gd name="connsiteX13" fmla="*/ 2760521 w 3565193"/>
              <a:gd name="connsiteY13" fmla="*/ 2548128 h 2548256"/>
              <a:gd name="connsiteX14" fmla="*/ 2760521 w 3565193"/>
              <a:gd name="connsiteY14" fmla="*/ 2548128 h 2548256"/>
              <a:gd name="connsiteX15" fmla="*/ 2516681 w 3565193"/>
              <a:gd name="connsiteY15" fmla="*/ 2523744 h 2548256"/>
              <a:gd name="connsiteX16" fmla="*/ 2406953 w 3565193"/>
              <a:gd name="connsiteY16" fmla="*/ 2499360 h 2548256"/>
              <a:gd name="connsiteX17" fmla="*/ 2333801 w 3565193"/>
              <a:gd name="connsiteY17" fmla="*/ 2474976 h 2548256"/>
              <a:gd name="connsiteX18" fmla="*/ 2187497 w 3565193"/>
              <a:gd name="connsiteY18" fmla="*/ 2462784 h 2548256"/>
              <a:gd name="connsiteX19" fmla="*/ 2187497 w 3565193"/>
              <a:gd name="connsiteY19" fmla="*/ 2462784 h 2548256"/>
              <a:gd name="connsiteX20" fmla="*/ 2004617 w 3565193"/>
              <a:gd name="connsiteY20" fmla="*/ 2414016 h 2548256"/>
              <a:gd name="connsiteX21" fmla="*/ 1894889 w 3565193"/>
              <a:gd name="connsiteY21" fmla="*/ 2353056 h 2548256"/>
              <a:gd name="connsiteX22" fmla="*/ 1846121 w 3565193"/>
              <a:gd name="connsiteY22" fmla="*/ 2340864 h 2548256"/>
              <a:gd name="connsiteX23" fmla="*/ 1821737 w 3565193"/>
              <a:gd name="connsiteY23" fmla="*/ 2304288 h 2548256"/>
              <a:gd name="connsiteX24" fmla="*/ 1785161 w 3565193"/>
              <a:gd name="connsiteY24" fmla="*/ 2292096 h 2548256"/>
              <a:gd name="connsiteX25" fmla="*/ 1712009 w 3565193"/>
              <a:gd name="connsiteY25" fmla="*/ 2255520 h 2548256"/>
              <a:gd name="connsiteX26" fmla="*/ 1687625 w 3565193"/>
              <a:gd name="connsiteY26" fmla="*/ 2218944 h 2548256"/>
              <a:gd name="connsiteX27" fmla="*/ 1651049 w 3565193"/>
              <a:gd name="connsiteY27" fmla="*/ 2206752 h 2548256"/>
              <a:gd name="connsiteX28" fmla="*/ 1638857 w 3565193"/>
              <a:gd name="connsiteY28" fmla="*/ 2170176 h 2548256"/>
              <a:gd name="connsiteX29" fmla="*/ 1626665 w 3565193"/>
              <a:gd name="connsiteY29" fmla="*/ 2157984 h 2548256"/>
              <a:gd name="connsiteX30" fmla="*/ 1590089 w 3565193"/>
              <a:gd name="connsiteY30" fmla="*/ 1950720 h 2548256"/>
              <a:gd name="connsiteX31" fmla="*/ 1492553 w 3565193"/>
              <a:gd name="connsiteY31" fmla="*/ 1914144 h 2548256"/>
              <a:gd name="connsiteX32" fmla="*/ 1419401 w 3565193"/>
              <a:gd name="connsiteY32" fmla="*/ 1914144 h 2548256"/>
              <a:gd name="connsiteX33" fmla="*/ 1309673 w 3565193"/>
              <a:gd name="connsiteY33" fmla="*/ 1914144 h 2548256"/>
              <a:gd name="connsiteX34" fmla="*/ 1248713 w 3565193"/>
              <a:gd name="connsiteY34" fmla="*/ 1938528 h 2548256"/>
              <a:gd name="connsiteX35" fmla="*/ 1138985 w 3565193"/>
              <a:gd name="connsiteY35" fmla="*/ 1975104 h 2548256"/>
              <a:gd name="connsiteX36" fmla="*/ 980489 w 3565193"/>
              <a:gd name="connsiteY36" fmla="*/ 2072640 h 2548256"/>
              <a:gd name="connsiteX37" fmla="*/ 882953 w 3565193"/>
              <a:gd name="connsiteY37" fmla="*/ 1950720 h 2548256"/>
              <a:gd name="connsiteX38" fmla="*/ 102665 w 3565193"/>
              <a:gd name="connsiteY38" fmla="*/ 682752 h 2548256"/>
              <a:gd name="connsiteX39" fmla="*/ 17321 w 3565193"/>
              <a:gd name="connsiteY39" fmla="*/ 341376 h 2548256"/>
              <a:gd name="connsiteX40" fmla="*/ 66089 w 3565193"/>
              <a:gd name="connsiteY40" fmla="*/ 24384 h 2548256"/>
              <a:gd name="connsiteX41" fmla="*/ 102665 w 3565193"/>
              <a:gd name="connsiteY41" fmla="*/ 12192 h 2548256"/>
              <a:gd name="connsiteX42" fmla="*/ 114857 w 3565193"/>
              <a:gd name="connsiteY42" fmla="*/ 36576 h 2548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565193" h="2548256">
                <a:moveTo>
                  <a:pt x="114857" y="36576"/>
                </a:moveTo>
                <a:lnTo>
                  <a:pt x="273353" y="0"/>
                </a:lnTo>
                <a:lnTo>
                  <a:pt x="712265" y="134112"/>
                </a:lnTo>
                <a:lnTo>
                  <a:pt x="1382825" y="377952"/>
                </a:lnTo>
                <a:lnTo>
                  <a:pt x="2504489" y="731520"/>
                </a:lnTo>
                <a:lnTo>
                  <a:pt x="2992169" y="1170432"/>
                </a:lnTo>
                <a:lnTo>
                  <a:pt x="3394505" y="1414272"/>
                </a:lnTo>
                <a:lnTo>
                  <a:pt x="3528617" y="1719072"/>
                </a:lnTo>
                <a:lnTo>
                  <a:pt x="3565193" y="2048256"/>
                </a:lnTo>
                <a:lnTo>
                  <a:pt x="3479849" y="2243328"/>
                </a:lnTo>
                <a:lnTo>
                  <a:pt x="3309161" y="2353056"/>
                </a:lnTo>
                <a:lnTo>
                  <a:pt x="3065321" y="2414016"/>
                </a:lnTo>
                <a:lnTo>
                  <a:pt x="2894633" y="2511552"/>
                </a:lnTo>
                <a:cubicBezTo>
                  <a:pt x="2785681" y="2552409"/>
                  <a:pt x="2831820" y="2548128"/>
                  <a:pt x="2760521" y="2548128"/>
                </a:cubicBezTo>
                <a:lnTo>
                  <a:pt x="2760521" y="2548128"/>
                </a:lnTo>
                <a:lnTo>
                  <a:pt x="2516681" y="2523744"/>
                </a:lnTo>
                <a:cubicBezTo>
                  <a:pt x="2480105" y="2515616"/>
                  <a:pt x="2443156" y="2509014"/>
                  <a:pt x="2406953" y="2499360"/>
                </a:cubicBezTo>
                <a:cubicBezTo>
                  <a:pt x="2382118" y="2492737"/>
                  <a:pt x="2359398" y="2477303"/>
                  <a:pt x="2333801" y="2474976"/>
                </a:cubicBezTo>
                <a:cubicBezTo>
                  <a:pt x="2195642" y="2462416"/>
                  <a:pt x="2244577" y="2462784"/>
                  <a:pt x="2187497" y="2462784"/>
                </a:cubicBezTo>
                <a:lnTo>
                  <a:pt x="2187497" y="2462784"/>
                </a:lnTo>
                <a:lnTo>
                  <a:pt x="2004617" y="2414016"/>
                </a:lnTo>
                <a:cubicBezTo>
                  <a:pt x="1968041" y="2393696"/>
                  <a:pt x="1932879" y="2370590"/>
                  <a:pt x="1894889" y="2353056"/>
                </a:cubicBezTo>
                <a:cubicBezTo>
                  <a:pt x="1879675" y="2346034"/>
                  <a:pt x="1860063" y="2350159"/>
                  <a:pt x="1846121" y="2340864"/>
                </a:cubicBezTo>
                <a:cubicBezTo>
                  <a:pt x="1833929" y="2332736"/>
                  <a:pt x="1833179" y="2313442"/>
                  <a:pt x="1821737" y="2304288"/>
                </a:cubicBezTo>
                <a:cubicBezTo>
                  <a:pt x="1811702" y="2296260"/>
                  <a:pt x="1796656" y="2297843"/>
                  <a:pt x="1785161" y="2292096"/>
                </a:cubicBezTo>
                <a:cubicBezTo>
                  <a:pt x="1690623" y="2244827"/>
                  <a:pt x="1803944" y="2286165"/>
                  <a:pt x="1712009" y="2255520"/>
                </a:cubicBezTo>
                <a:cubicBezTo>
                  <a:pt x="1703881" y="2243328"/>
                  <a:pt x="1699067" y="2228098"/>
                  <a:pt x="1687625" y="2218944"/>
                </a:cubicBezTo>
                <a:cubicBezTo>
                  <a:pt x="1677590" y="2210916"/>
                  <a:pt x="1660136" y="2215839"/>
                  <a:pt x="1651049" y="2206752"/>
                </a:cubicBezTo>
                <a:cubicBezTo>
                  <a:pt x="1641962" y="2197665"/>
                  <a:pt x="1644604" y="2181671"/>
                  <a:pt x="1638857" y="2170176"/>
                </a:cubicBezTo>
                <a:cubicBezTo>
                  <a:pt x="1636287" y="2165035"/>
                  <a:pt x="1630729" y="2162048"/>
                  <a:pt x="1626665" y="2157984"/>
                </a:cubicBezTo>
                <a:lnTo>
                  <a:pt x="1590089" y="1950720"/>
                </a:lnTo>
                <a:lnTo>
                  <a:pt x="1492553" y="1914144"/>
                </a:lnTo>
                <a:lnTo>
                  <a:pt x="1419401" y="1914144"/>
                </a:lnTo>
                <a:lnTo>
                  <a:pt x="1309673" y="1914144"/>
                </a:lnTo>
                <a:lnTo>
                  <a:pt x="1248713" y="1938528"/>
                </a:lnTo>
                <a:lnTo>
                  <a:pt x="1138985" y="1975104"/>
                </a:lnTo>
                <a:lnTo>
                  <a:pt x="980489" y="2072640"/>
                </a:lnTo>
                <a:lnTo>
                  <a:pt x="882953" y="1950720"/>
                </a:lnTo>
                <a:lnTo>
                  <a:pt x="102665" y="682752"/>
                </a:lnTo>
                <a:lnTo>
                  <a:pt x="17321" y="341376"/>
                </a:lnTo>
                <a:cubicBezTo>
                  <a:pt x="24557" y="167713"/>
                  <a:pt x="-50877" y="82867"/>
                  <a:pt x="66089" y="24384"/>
                </a:cubicBezTo>
                <a:cubicBezTo>
                  <a:pt x="77584" y="18637"/>
                  <a:pt x="89988" y="14305"/>
                  <a:pt x="102665" y="12192"/>
                </a:cubicBezTo>
                <a:cubicBezTo>
                  <a:pt x="114691" y="10188"/>
                  <a:pt x="127049" y="12192"/>
                  <a:pt x="114857" y="36576"/>
                </a:cubicBezTo>
                <a:close/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828800" y="2828544"/>
            <a:ext cx="5657088" cy="2974848"/>
          </a:xfrm>
          <a:custGeom>
            <a:avLst/>
            <a:gdLst>
              <a:gd name="connsiteX0" fmla="*/ 2560320 w 5657088"/>
              <a:gd name="connsiteY0" fmla="*/ 1597152 h 2974848"/>
              <a:gd name="connsiteX1" fmla="*/ 2560320 w 5657088"/>
              <a:gd name="connsiteY1" fmla="*/ 1597152 h 2974848"/>
              <a:gd name="connsiteX2" fmla="*/ 2645664 w 5657088"/>
              <a:gd name="connsiteY2" fmla="*/ 1658112 h 2974848"/>
              <a:gd name="connsiteX3" fmla="*/ 2670048 w 5657088"/>
              <a:gd name="connsiteY3" fmla="*/ 1584960 h 2974848"/>
              <a:gd name="connsiteX4" fmla="*/ 2670048 w 5657088"/>
              <a:gd name="connsiteY4" fmla="*/ 1584960 h 2974848"/>
              <a:gd name="connsiteX5" fmla="*/ 2767584 w 5657088"/>
              <a:gd name="connsiteY5" fmla="*/ 1548384 h 2974848"/>
              <a:gd name="connsiteX6" fmla="*/ 2791968 w 5657088"/>
              <a:gd name="connsiteY6" fmla="*/ 1511808 h 2974848"/>
              <a:gd name="connsiteX7" fmla="*/ 2840736 w 5657088"/>
              <a:gd name="connsiteY7" fmla="*/ 1499616 h 2974848"/>
              <a:gd name="connsiteX8" fmla="*/ 2840736 w 5657088"/>
              <a:gd name="connsiteY8" fmla="*/ 1499616 h 2974848"/>
              <a:gd name="connsiteX9" fmla="*/ 3108960 w 5657088"/>
              <a:gd name="connsiteY9" fmla="*/ 1499616 h 2974848"/>
              <a:gd name="connsiteX10" fmla="*/ 3108960 w 5657088"/>
              <a:gd name="connsiteY10" fmla="*/ 1511808 h 2974848"/>
              <a:gd name="connsiteX11" fmla="*/ 3108960 w 5657088"/>
              <a:gd name="connsiteY11" fmla="*/ 1511808 h 2974848"/>
              <a:gd name="connsiteX12" fmla="*/ 3645408 w 5657088"/>
              <a:gd name="connsiteY12" fmla="*/ 1694688 h 2974848"/>
              <a:gd name="connsiteX13" fmla="*/ 3669792 w 5657088"/>
              <a:gd name="connsiteY13" fmla="*/ 1853184 h 2974848"/>
              <a:gd name="connsiteX14" fmla="*/ 3681984 w 5657088"/>
              <a:gd name="connsiteY14" fmla="*/ 1889760 h 2974848"/>
              <a:gd name="connsiteX15" fmla="*/ 3730752 w 5657088"/>
              <a:gd name="connsiteY15" fmla="*/ 1962912 h 2974848"/>
              <a:gd name="connsiteX16" fmla="*/ 3755136 w 5657088"/>
              <a:gd name="connsiteY16" fmla="*/ 2084832 h 2974848"/>
              <a:gd name="connsiteX17" fmla="*/ 3755136 w 5657088"/>
              <a:gd name="connsiteY17" fmla="*/ 2084832 h 2974848"/>
              <a:gd name="connsiteX18" fmla="*/ 3840480 w 5657088"/>
              <a:gd name="connsiteY18" fmla="*/ 2218944 h 2974848"/>
              <a:gd name="connsiteX19" fmla="*/ 3877056 w 5657088"/>
              <a:gd name="connsiteY19" fmla="*/ 2218944 h 2974848"/>
              <a:gd name="connsiteX20" fmla="*/ 3877056 w 5657088"/>
              <a:gd name="connsiteY20" fmla="*/ 2218944 h 2974848"/>
              <a:gd name="connsiteX21" fmla="*/ 4389120 w 5657088"/>
              <a:gd name="connsiteY21" fmla="*/ 2218944 h 2974848"/>
              <a:gd name="connsiteX22" fmla="*/ 4389120 w 5657088"/>
              <a:gd name="connsiteY22" fmla="*/ 2218944 h 2974848"/>
              <a:gd name="connsiteX23" fmla="*/ 4998720 w 5657088"/>
              <a:gd name="connsiteY23" fmla="*/ 2279904 h 2974848"/>
              <a:gd name="connsiteX24" fmla="*/ 5401056 w 5657088"/>
              <a:gd name="connsiteY24" fmla="*/ 2450592 h 2974848"/>
              <a:gd name="connsiteX25" fmla="*/ 5486400 w 5657088"/>
              <a:gd name="connsiteY25" fmla="*/ 2511552 h 2974848"/>
              <a:gd name="connsiteX26" fmla="*/ 5498592 w 5657088"/>
              <a:gd name="connsiteY26" fmla="*/ 2548128 h 2974848"/>
              <a:gd name="connsiteX27" fmla="*/ 5522976 w 5657088"/>
              <a:gd name="connsiteY27" fmla="*/ 2584704 h 2974848"/>
              <a:gd name="connsiteX28" fmla="*/ 5535168 w 5657088"/>
              <a:gd name="connsiteY28" fmla="*/ 2621280 h 2974848"/>
              <a:gd name="connsiteX29" fmla="*/ 5608320 w 5657088"/>
              <a:gd name="connsiteY29" fmla="*/ 2670048 h 2974848"/>
              <a:gd name="connsiteX30" fmla="*/ 5644896 w 5657088"/>
              <a:gd name="connsiteY30" fmla="*/ 2682240 h 2974848"/>
              <a:gd name="connsiteX31" fmla="*/ 5657088 w 5657088"/>
              <a:gd name="connsiteY31" fmla="*/ 2706624 h 2974848"/>
              <a:gd name="connsiteX32" fmla="*/ 5657088 w 5657088"/>
              <a:gd name="connsiteY32" fmla="*/ 2706624 h 2974848"/>
              <a:gd name="connsiteX33" fmla="*/ 5462016 w 5657088"/>
              <a:gd name="connsiteY33" fmla="*/ 2974848 h 2974848"/>
              <a:gd name="connsiteX34" fmla="*/ 5303520 w 5657088"/>
              <a:gd name="connsiteY34" fmla="*/ 2974848 h 2974848"/>
              <a:gd name="connsiteX35" fmla="*/ 4779264 w 5657088"/>
              <a:gd name="connsiteY35" fmla="*/ 2670048 h 2974848"/>
              <a:gd name="connsiteX36" fmla="*/ 4498848 w 5657088"/>
              <a:gd name="connsiteY36" fmla="*/ 2560320 h 2974848"/>
              <a:gd name="connsiteX37" fmla="*/ 3901440 w 5657088"/>
              <a:gd name="connsiteY37" fmla="*/ 2584704 h 2974848"/>
              <a:gd name="connsiteX38" fmla="*/ 3255264 w 5657088"/>
              <a:gd name="connsiteY38" fmla="*/ 2255520 h 2974848"/>
              <a:gd name="connsiteX39" fmla="*/ 2743200 w 5657088"/>
              <a:gd name="connsiteY39" fmla="*/ 2279904 h 2974848"/>
              <a:gd name="connsiteX40" fmla="*/ 2657856 w 5657088"/>
              <a:gd name="connsiteY40" fmla="*/ 2084832 h 2974848"/>
              <a:gd name="connsiteX41" fmla="*/ 2353056 w 5657088"/>
              <a:gd name="connsiteY41" fmla="*/ 2121408 h 2974848"/>
              <a:gd name="connsiteX42" fmla="*/ 2145792 w 5657088"/>
              <a:gd name="connsiteY42" fmla="*/ 2206752 h 2974848"/>
              <a:gd name="connsiteX43" fmla="*/ 2755392 w 5657088"/>
              <a:gd name="connsiteY43" fmla="*/ 2584704 h 2974848"/>
              <a:gd name="connsiteX44" fmla="*/ 2901696 w 5657088"/>
              <a:gd name="connsiteY44" fmla="*/ 2804160 h 2974848"/>
              <a:gd name="connsiteX45" fmla="*/ 2694432 w 5657088"/>
              <a:gd name="connsiteY45" fmla="*/ 2840736 h 2974848"/>
              <a:gd name="connsiteX46" fmla="*/ 2316480 w 5657088"/>
              <a:gd name="connsiteY46" fmla="*/ 2596896 h 2974848"/>
              <a:gd name="connsiteX47" fmla="*/ 1950720 w 5657088"/>
              <a:gd name="connsiteY47" fmla="*/ 2499360 h 2974848"/>
              <a:gd name="connsiteX48" fmla="*/ 1548384 w 5657088"/>
              <a:gd name="connsiteY48" fmla="*/ 2499360 h 2974848"/>
              <a:gd name="connsiteX49" fmla="*/ 987552 w 5657088"/>
              <a:gd name="connsiteY49" fmla="*/ 2450592 h 2974848"/>
              <a:gd name="connsiteX50" fmla="*/ 609600 w 5657088"/>
              <a:gd name="connsiteY50" fmla="*/ 2170176 h 2974848"/>
              <a:gd name="connsiteX51" fmla="*/ 182880 w 5657088"/>
              <a:gd name="connsiteY51" fmla="*/ 1511808 h 2974848"/>
              <a:gd name="connsiteX52" fmla="*/ 0 w 5657088"/>
              <a:gd name="connsiteY52" fmla="*/ 1011936 h 2974848"/>
              <a:gd name="connsiteX53" fmla="*/ 121920 w 5657088"/>
              <a:gd name="connsiteY53" fmla="*/ 487680 h 2974848"/>
              <a:gd name="connsiteX54" fmla="*/ 768096 w 5657088"/>
              <a:gd name="connsiteY54" fmla="*/ 60960 h 2974848"/>
              <a:gd name="connsiteX55" fmla="*/ 1267968 w 5657088"/>
              <a:gd name="connsiteY55" fmla="*/ 0 h 2974848"/>
              <a:gd name="connsiteX56" fmla="*/ 1377696 w 5657088"/>
              <a:gd name="connsiteY56" fmla="*/ 207264 h 2974848"/>
              <a:gd name="connsiteX57" fmla="*/ 1524000 w 5657088"/>
              <a:gd name="connsiteY57" fmla="*/ 853440 h 2974848"/>
              <a:gd name="connsiteX58" fmla="*/ 1731264 w 5657088"/>
              <a:gd name="connsiteY58" fmla="*/ 1389888 h 2974848"/>
              <a:gd name="connsiteX59" fmla="*/ 2023872 w 5657088"/>
              <a:gd name="connsiteY59" fmla="*/ 1511808 h 2974848"/>
              <a:gd name="connsiteX60" fmla="*/ 2243328 w 5657088"/>
              <a:gd name="connsiteY60" fmla="*/ 1621536 h 2974848"/>
              <a:gd name="connsiteX61" fmla="*/ 2560320 w 5657088"/>
              <a:gd name="connsiteY61" fmla="*/ 1597152 h 297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5657088" h="2974848">
                <a:moveTo>
                  <a:pt x="2560320" y="1597152"/>
                </a:moveTo>
                <a:lnTo>
                  <a:pt x="2560320" y="1597152"/>
                </a:lnTo>
                <a:cubicBezTo>
                  <a:pt x="2588768" y="1617472"/>
                  <a:pt x="2610918" y="1661973"/>
                  <a:pt x="2645664" y="1658112"/>
                </a:cubicBezTo>
                <a:cubicBezTo>
                  <a:pt x="2671210" y="1655274"/>
                  <a:pt x="2670048" y="1584960"/>
                  <a:pt x="2670048" y="1584960"/>
                </a:cubicBezTo>
                <a:lnTo>
                  <a:pt x="2670048" y="1584960"/>
                </a:lnTo>
                <a:cubicBezTo>
                  <a:pt x="2702560" y="1572768"/>
                  <a:pt x="2737809" y="1566249"/>
                  <a:pt x="2767584" y="1548384"/>
                </a:cubicBezTo>
                <a:cubicBezTo>
                  <a:pt x="2780149" y="1540845"/>
                  <a:pt x="2780526" y="1520962"/>
                  <a:pt x="2791968" y="1511808"/>
                </a:cubicBezTo>
                <a:cubicBezTo>
                  <a:pt x="2808814" y="1498331"/>
                  <a:pt x="2823151" y="1499616"/>
                  <a:pt x="2840736" y="1499616"/>
                </a:cubicBezTo>
                <a:lnTo>
                  <a:pt x="2840736" y="1499616"/>
                </a:lnTo>
                <a:cubicBezTo>
                  <a:pt x="2963771" y="1485945"/>
                  <a:pt x="2970439" y="1478305"/>
                  <a:pt x="3108960" y="1499616"/>
                </a:cubicBezTo>
                <a:cubicBezTo>
                  <a:pt x="3112977" y="1500234"/>
                  <a:pt x="3108960" y="1507744"/>
                  <a:pt x="3108960" y="1511808"/>
                </a:cubicBezTo>
                <a:lnTo>
                  <a:pt x="3108960" y="1511808"/>
                </a:lnTo>
                <a:lnTo>
                  <a:pt x="3645408" y="1694688"/>
                </a:lnTo>
                <a:cubicBezTo>
                  <a:pt x="3655234" y="1783123"/>
                  <a:pt x="3650594" y="1785992"/>
                  <a:pt x="3669792" y="1853184"/>
                </a:cubicBezTo>
                <a:cubicBezTo>
                  <a:pt x="3673323" y="1865541"/>
                  <a:pt x="3675743" y="1878526"/>
                  <a:pt x="3681984" y="1889760"/>
                </a:cubicBezTo>
                <a:cubicBezTo>
                  <a:pt x="3696216" y="1915378"/>
                  <a:pt x="3721485" y="1935110"/>
                  <a:pt x="3730752" y="1962912"/>
                </a:cubicBezTo>
                <a:cubicBezTo>
                  <a:pt x="3760277" y="2051486"/>
                  <a:pt x="3755136" y="2010361"/>
                  <a:pt x="3755136" y="2084832"/>
                </a:cubicBezTo>
                <a:lnTo>
                  <a:pt x="3755136" y="2084832"/>
                </a:lnTo>
                <a:cubicBezTo>
                  <a:pt x="3768735" y="2220820"/>
                  <a:pt x="3727678" y="2206410"/>
                  <a:pt x="3840480" y="2218944"/>
                </a:cubicBezTo>
                <a:cubicBezTo>
                  <a:pt x="3852597" y="2220290"/>
                  <a:pt x="3864864" y="2218944"/>
                  <a:pt x="3877056" y="2218944"/>
                </a:cubicBezTo>
                <a:lnTo>
                  <a:pt x="3877056" y="2218944"/>
                </a:lnTo>
                <a:lnTo>
                  <a:pt x="4389120" y="2218944"/>
                </a:lnTo>
                <a:lnTo>
                  <a:pt x="4389120" y="2218944"/>
                </a:lnTo>
                <a:lnTo>
                  <a:pt x="4998720" y="2279904"/>
                </a:lnTo>
                <a:lnTo>
                  <a:pt x="5401056" y="2450592"/>
                </a:lnTo>
                <a:cubicBezTo>
                  <a:pt x="5429504" y="2470912"/>
                  <a:pt x="5461680" y="2486832"/>
                  <a:pt x="5486400" y="2511552"/>
                </a:cubicBezTo>
                <a:cubicBezTo>
                  <a:pt x="5495487" y="2520639"/>
                  <a:pt x="5492845" y="2536633"/>
                  <a:pt x="5498592" y="2548128"/>
                </a:cubicBezTo>
                <a:cubicBezTo>
                  <a:pt x="5505145" y="2561234"/>
                  <a:pt x="5516423" y="2571598"/>
                  <a:pt x="5522976" y="2584704"/>
                </a:cubicBezTo>
                <a:cubicBezTo>
                  <a:pt x="5528723" y="2596199"/>
                  <a:pt x="5526081" y="2612193"/>
                  <a:pt x="5535168" y="2621280"/>
                </a:cubicBezTo>
                <a:cubicBezTo>
                  <a:pt x="5555890" y="2642002"/>
                  <a:pt x="5580518" y="2660781"/>
                  <a:pt x="5608320" y="2670048"/>
                </a:cubicBezTo>
                <a:cubicBezTo>
                  <a:pt x="5620512" y="2674112"/>
                  <a:pt x="5634615" y="2674529"/>
                  <a:pt x="5644896" y="2682240"/>
                </a:cubicBezTo>
                <a:cubicBezTo>
                  <a:pt x="5652166" y="2687692"/>
                  <a:pt x="5653024" y="2698496"/>
                  <a:pt x="5657088" y="2706624"/>
                </a:cubicBezTo>
                <a:lnTo>
                  <a:pt x="5657088" y="2706624"/>
                </a:lnTo>
                <a:lnTo>
                  <a:pt x="5462016" y="2974848"/>
                </a:lnTo>
                <a:lnTo>
                  <a:pt x="5303520" y="2974848"/>
                </a:lnTo>
                <a:lnTo>
                  <a:pt x="4779264" y="2670048"/>
                </a:lnTo>
                <a:lnTo>
                  <a:pt x="4498848" y="2560320"/>
                </a:lnTo>
                <a:lnTo>
                  <a:pt x="3901440" y="2584704"/>
                </a:lnTo>
                <a:lnTo>
                  <a:pt x="3255264" y="2255520"/>
                </a:lnTo>
                <a:lnTo>
                  <a:pt x="2743200" y="2279904"/>
                </a:lnTo>
                <a:lnTo>
                  <a:pt x="2657856" y="2084832"/>
                </a:lnTo>
                <a:lnTo>
                  <a:pt x="2353056" y="2121408"/>
                </a:lnTo>
                <a:lnTo>
                  <a:pt x="2145792" y="2206752"/>
                </a:lnTo>
                <a:lnTo>
                  <a:pt x="2755392" y="2584704"/>
                </a:lnTo>
                <a:lnTo>
                  <a:pt x="2901696" y="2804160"/>
                </a:lnTo>
                <a:lnTo>
                  <a:pt x="2694432" y="2840736"/>
                </a:lnTo>
                <a:lnTo>
                  <a:pt x="2316480" y="2596896"/>
                </a:lnTo>
                <a:lnTo>
                  <a:pt x="1950720" y="2499360"/>
                </a:lnTo>
                <a:lnTo>
                  <a:pt x="1548384" y="2499360"/>
                </a:lnTo>
                <a:lnTo>
                  <a:pt x="987552" y="2450592"/>
                </a:lnTo>
                <a:lnTo>
                  <a:pt x="609600" y="2170176"/>
                </a:lnTo>
                <a:lnTo>
                  <a:pt x="182880" y="1511808"/>
                </a:lnTo>
                <a:lnTo>
                  <a:pt x="0" y="1011936"/>
                </a:lnTo>
                <a:lnTo>
                  <a:pt x="121920" y="487680"/>
                </a:lnTo>
                <a:lnTo>
                  <a:pt x="768096" y="60960"/>
                </a:lnTo>
                <a:lnTo>
                  <a:pt x="1267968" y="0"/>
                </a:lnTo>
                <a:lnTo>
                  <a:pt x="1377696" y="207264"/>
                </a:lnTo>
                <a:lnTo>
                  <a:pt x="1524000" y="853440"/>
                </a:lnTo>
                <a:lnTo>
                  <a:pt x="1731264" y="1389888"/>
                </a:lnTo>
                <a:lnTo>
                  <a:pt x="2023872" y="1511808"/>
                </a:lnTo>
                <a:lnTo>
                  <a:pt x="2243328" y="1621536"/>
                </a:lnTo>
                <a:lnTo>
                  <a:pt x="2560320" y="1597152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20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3477"/>
            <a:ext cx="10515600" cy="598043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Islanďané (severní Germáni)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296" y="1011936"/>
            <a:ext cx="7717536" cy="4713923"/>
          </a:xfrm>
        </p:spPr>
        <p:txBody>
          <a:bodyPr>
            <a:normAutofit/>
          </a:bodyPr>
          <a:lstStyle/>
          <a:p>
            <a:r>
              <a:rPr lang="cs-CZ" sz="2000" dirty="0" err="1"/>
              <a:t>Ragnarök</a:t>
            </a:r>
            <a:r>
              <a:rPr lang="cs-CZ" sz="2000" dirty="0"/>
              <a:t> (st</a:t>
            </a:r>
            <a:r>
              <a:rPr lang="cs-CZ" sz="2000" dirty="0" smtClean="0"/>
              <a:t>. </a:t>
            </a:r>
            <a:r>
              <a:rPr lang="cs-CZ" sz="2000" dirty="0" err="1" smtClean="0"/>
              <a:t>sev</a:t>
            </a:r>
            <a:r>
              <a:rPr lang="cs-CZ" sz="2000" dirty="0"/>
              <a:t>. </a:t>
            </a:r>
            <a:r>
              <a:rPr lang="cs-CZ" sz="2000" i="1" dirty="0" err="1"/>
              <a:t>regin</a:t>
            </a:r>
            <a:r>
              <a:rPr lang="cs-CZ" sz="2000" dirty="0"/>
              <a:t> “králové/bohové” </a:t>
            </a:r>
            <a:r>
              <a:rPr lang="cs-CZ" sz="2000" dirty="0" smtClean="0"/>
              <a:t>+ </a:t>
            </a:r>
            <a:r>
              <a:rPr lang="cs-CZ" sz="2000" i="1" dirty="0" err="1" smtClean="0"/>
              <a:t>rök</a:t>
            </a:r>
            <a:r>
              <a:rPr lang="cs-CZ" sz="2000" dirty="0" smtClean="0"/>
              <a:t> </a:t>
            </a:r>
            <a:r>
              <a:rPr lang="cs-CZ" sz="2000" dirty="0"/>
              <a:t>“úděl, zánik” </a:t>
            </a:r>
            <a:r>
              <a:rPr lang="cs-CZ" sz="2000" dirty="0" smtClean="0"/>
              <a:t>nebo </a:t>
            </a:r>
            <a:r>
              <a:rPr lang="cs-CZ" sz="2000" dirty="0"/>
              <a:t>st</a:t>
            </a:r>
            <a:r>
              <a:rPr lang="cs-CZ" sz="2000" dirty="0" smtClean="0"/>
              <a:t>. </a:t>
            </a:r>
            <a:r>
              <a:rPr lang="cs-CZ" sz="2000" dirty="0" err="1" smtClean="0"/>
              <a:t>isl</a:t>
            </a:r>
            <a:r>
              <a:rPr lang="cs-CZ" sz="2000" dirty="0"/>
              <a:t>. </a:t>
            </a:r>
            <a:r>
              <a:rPr lang="cs-CZ" sz="2000" i="1" dirty="0" err="1" smtClean="0"/>
              <a:t>røkkr</a:t>
            </a:r>
            <a:r>
              <a:rPr lang="cs-CZ" sz="2000" dirty="0" smtClean="0"/>
              <a:t> </a:t>
            </a:r>
            <a:r>
              <a:rPr lang="cs-CZ" sz="2000" dirty="0"/>
              <a:t>“soumrak”) – skaldský opis pro katastrofickou kosmickou bitvu bohů s </a:t>
            </a:r>
            <a:r>
              <a:rPr lang="cs-CZ" sz="2000" dirty="0" smtClean="0"/>
              <a:t>démony</a:t>
            </a:r>
            <a:endParaRPr lang="en-US" sz="2000" dirty="0"/>
          </a:p>
          <a:p>
            <a:pPr marL="0" indent="0">
              <a:buNone/>
            </a:pPr>
            <a:endParaRPr lang="cs-CZ" sz="2000" i="1" dirty="0" smtClean="0"/>
          </a:p>
          <a:p>
            <a:r>
              <a:rPr lang="cs-CZ" sz="2000" i="1" dirty="0" smtClean="0"/>
              <a:t>Básnická (Starší) Edda</a:t>
            </a:r>
            <a:r>
              <a:rPr lang="cs-CZ" sz="2000" dirty="0" smtClean="0"/>
              <a:t> - sestavena počátkem </a:t>
            </a:r>
            <a:r>
              <a:rPr lang="cs-CZ" sz="2000" dirty="0"/>
              <a:t>13. </a:t>
            </a:r>
            <a:r>
              <a:rPr lang="cs-CZ" sz="2000" dirty="0" smtClean="0"/>
              <a:t>století, </a:t>
            </a:r>
            <a:r>
              <a:rPr lang="cs-CZ" sz="2000" dirty="0" smtClean="0"/>
              <a:t>anonymní</a:t>
            </a:r>
            <a:r>
              <a:rPr lang="cs-CZ" sz="2000" dirty="0"/>
              <a:t>;</a:t>
            </a:r>
            <a:endParaRPr lang="en-US" sz="2000" dirty="0"/>
          </a:p>
          <a:p>
            <a:r>
              <a:rPr lang="cs-CZ" sz="2000" i="1" dirty="0" smtClean="0"/>
              <a:t>Prozaická (Mladší / </a:t>
            </a:r>
            <a:r>
              <a:rPr lang="cs-CZ" sz="2000" i="1" dirty="0" err="1" smtClean="0"/>
              <a:t>Snorriho</a:t>
            </a:r>
            <a:r>
              <a:rPr lang="cs-CZ" sz="2000" i="1" dirty="0" smtClean="0"/>
              <a:t>) Edda</a:t>
            </a:r>
            <a:r>
              <a:rPr lang="cs-CZ" sz="2000" dirty="0" smtClean="0"/>
              <a:t>  - sepsána kolem 1220, </a:t>
            </a:r>
            <a:r>
              <a:rPr lang="cs-CZ" sz="2000" dirty="0"/>
              <a:t>také anonymní, ale autorem </a:t>
            </a:r>
            <a:r>
              <a:rPr lang="cs-CZ" sz="2000" dirty="0" err="1"/>
              <a:t>Snorri</a:t>
            </a:r>
            <a:r>
              <a:rPr lang="cs-CZ" sz="2000" dirty="0"/>
              <a:t> </a:t>
            </a:r>
            <a:r>
              <a:rPr lang="cs-CZ" sz="2000" dirty="0" err="1"/>
              <a:t>Sturluson</a:t>
            </a:r>
            <a:r>
              <a:rPr lang="cs-CZ" sz="2000" dirty="0"/>
              <a:t> (aristokrat a </a:t>
            </a:r>
            <a:r>
              <a:rPr lang="cs-CZ" sz="2000" dirty="0" smtClean="0"/>
              <a:t>politický předák </a:t>
            </a:r>
            <a:r>
              <a:rPr lang="cs-CZ" sz="2000" dirty="0"/>
              <a:t>z rodu </a:t>
            </a:r>
            <a:r>
              <a:rPr lang="cs-CZ" sz="2000" dirty="0" err="1"/>
              <a:t>Sturlungů</a:t>
            </a:r>
            <a:r>
              <a:rPr lang="cs-CZ" sz="2000" dirty="0" smtClean="0"/>
              <a:t>)</a:t>
            </a:r>
          </a:p>
          <a:p>
            <a:endParaRPr lang="cs-CZ" sz="2000" dirty="0"/>
          </a:p>
          <a:p>
            <a:r>
              <a:rPr lang="cs-CZ" sz="2000" dirty="0" smtClean="0"/>
              <a:t>jediná literární </a:t>
            </a:r>
            <a:r>
              <a:rPr lang="cs-CZ" sz="2000" dirty="0"/>
              <a:t>díla z celé Evropy obsahující </a:t>
            </a:r>
            <a:r>
              <a:rPr lang="cs-CZ" sz="2000" dirty="0" smtClean="0"/>
              <a:t>kompletní předkřesťanskou podobu kosmologie, kosmogonie, teogonie, </a:t>
            </a:r>
            <a:r>
              <a:rPr lang="cs-CZ" sz="2000" dirty="0" err="1" smtClean="0"/>
              <a:t>antropogonie</a:t>
            </a:r>
            <a:r>
              <a:rPr lang="cs-CZ" sz="2000" dirty="0" smtClean="0"/>
              <a:t>, eschatologie;</a:t>
            </a:r>
            <a:endParaRPr lang="en-US" sz="2000" dirty="0"/>
          </a:p>
        </p:txBody>
      </p:sp>
      <p:pic>
        <p:nvPicPr>
          <p:cNvPr id="4" name="Picture 8" descr="https://upload.wikimedia.org/wikipedia/commons/thumb/1/11/Edda.jpg/220px-Edd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347" y="256032"/>
            <a:ext cx="3650925" cy="4945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 rot="10800000" flipV="1">
            <a:off x="7824112" y="5323932"/>
            <a:ext cx="43678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2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Titulní</a:t>
            </a:r>
            <a:r>
              <a:rPr lang="en-US" altLang="en-US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strana</a:t>
            </a:r>
            <a:r>
              <a:rPr lang="en-US" altLang="en-US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islandského</a:t>
            </a:r>
            <a:r>
              <a:rPr lang="en-US" altLang="en-US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manuskriptu</a:t>
            </a:r>
            <a:r>
              <a:rPr lang="cs-CZ" altLang="en-US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altLang="en-US" sz="12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Snorriho</a:t>
            </a:r>
            <a:r>
              <a:rPr lang="cs-CZ" altLang="en-US" sz="12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Eddy</a:t>
            </a:r>
            <a:r>
              <a:rPr lang="en-US" altLang="en-US" sz="12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18. </a:t>
            </a:r>
            <a:r>
              <a:rPr lang="en-US" altLang="en-US" sz="12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století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6797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43205"/>
            <a:ext cx="10515600" cy="598043"/>
          </a:xfrm>
        </p:spPr>
        <p:txBody>
          <a:bodyPr>
            <a:normAutofit/>
          </a:bodyPr>
          <a:lstStyle/>
          <a:p>
            <a:r>
              <a:rPr lang="cs-CZ" sz="2800" dirty="0" smtClean="0"/>
              <a:t>Staroseverská kosmologie (podle eddické tradice)</a:t>
            </a:r>
            <a:endParaRPr lang="en-US" sz="2800" dirty="0"/>
          </a:p>
        </p:txBody>
      </p:sp>
      <p:pic>
        <p:nvPicPr>
          <p:cNvPr id="3074" name="Picture 2" descr="http://www.germanicmythology.com/original/images/kosmos-asgard-midgard-mittelerde-utgard-niflheim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784" y="841248"/>
            <a:ext cx="6346903" cy="579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386272" y="5742306"/>
            <a:ext cx="4196128" cy="590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Rekonstruovaný</a:t>
            </a:r>
            <a:r>
              <a:rPr lang="en-US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obraz</a:t>
            </a:r>
            <a:r>
              <a:rPr lang="en-US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kosmu</a:t>
            </a:r>
            <a:r>
              <a:rPr lang="en-US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</a:t>
            </a:r>
            <a:r>
              <a:rPr lang="en-US" sz="1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dle</a:t>
            </a:r>
            <a:r>
              <a:rPr lang="en-US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staroislandské</a:t>
            </a:r>
            <a:r>
              <a:rPr lang="en-US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tradice</a:t>
            </a:r>
            <a:r>
              <a:rPr lang="en-US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současná</a:t>
            </a:r>
            <a:r>
              <a:rPr lang="en-US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představa</a:t>
            </a:r>
            <a:r>
              <a:rPr lang="en-US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autor</a:t>
            </a:r>
            <a:r>
              <a:rPr lang="en-US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Dietwald</a:t>
            </a:r>
            <a:r>
              <a:rPr lang="en-US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Doblies</a:t>
            </a:r>
            <a:r>
              <a:rPr lang="en-US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28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741299"/>
          </a:xfrm>
        </p:spPr>
        <p:txBody>
          <a:bodyPr>
            <a:noAutofit/>
          </a:bodyPr>
          <a:lstStyle/>
          <a:p>
            <a:r>
              <a:rPr lang="cs-CZ" sz="2800" dirty="0" smtClean="0"/>
              <a:t>Staroseverská eschatologie </a:t>
            </a:r>
            <a:br>
              <a:rPr lang="cs-CZ" sz="2800" dirty="0" smtClean="0"/>
            </a:br>
            <a:r>
              <a:rPr lang="cs-CZ" sz="2800" dirty="0" smtClean="0"/>
              <a:t>(</a:t>
            </a:r>
            <a:r>
              <a:rPr lang="cs-CZ" sz="2800" i="1" dirty="0" err="1" smtClean="0"/>
              <a:t>Vědmina</a:t>
            </a:r>
            <a:r>
              <a:rPr lang="cs-CZ" sz="2800" i="1" dirty="0" smtClean="0"/>
              <a:t> věštba = </a:t>
            </a:r>
            <a:r>
              <a:rPr lang="cs-CZ" sz="2800" i="1" dirty="0" err="1" smtClean="0"/>
              <a:t>Völuspá</a:t>
            </a:r>
            <a:r>
              <a:rPr lang="cs-CZ" sz="2800" dirty="0" smtClean="0"/>
              <a:t> 43-64, báseň ze Starší Eddy)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0848"/>
            <a:ext cx="10515600" cy="438473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dirty="0" smtClean="0"/>
              <a:t>„</a:t>
            </a:r>
            <a:r>
              <a:rPr lang="cs-CZ" dirty="0" err="1" smtClean="0"/>
              <a:t>Garm</a:t>
            </a:r>
            <a:r>
              <a:rPr lang="cs-CZ" dirty="0" smtClean="0"/>
              <a:t> </a:t>
            </a:r>
            <a:r>
              <a:rPr lang="cs-CZ" dirty="0"/>
              <a:t>hrozně vyje/ před </a:t>
            </a:r>
            <a:r>
              <a:rPr lang="cs-CZ" dirty="0" err="1"/>
              <a:t>gnipskou</a:t>
            </a:r>
            <a:r>
              <a:rPr lang="cs-CZ" dirty="0"/>
              <a:t> slují./ Pouta pukají,/ prchá </a:t>
            </a:r>
            <a:r>
              <a:rPr lang="cs-CZ" dirty="0" err="1"/>
              <a:t>Fenri</a:t>
            </a:r>
            <a:r>
              <a:rPr lang="cs-CZ" dirty="0"/>
              <a:t>./ Spoustu vím zvěstí,/ do dálek zřím,/ přehrozný pád vidím/ vlády bohů</a:t>
            </a:r>
            <a:r>
              <a:rPr lang="cs-CZ" dirty="0" smtClean="0"/>
              <a:t>. 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Bratr </a:t>
            </a:r>
            <a:r>
              <a:rPr lang="cs-CZ" dirty="0"/>
              <a:t>bude/ bojovat s bratrem,/ sourozenci zničí/ svazky rodu,/ zle je na zemi,/ zrazují ženy,/ meče planou,/ praskají štíty,/ burácí bouře,/ vlčí je věk,/ nikdo nikoho/ nechce šetřit,/ až celý svět/ propadne zkáze</a:t>
            </a:r>
            <a:r>
              <a:rPr lang="cs-CZ" dirty="0" smtClean="0"/>
              <a:t>.</a:t>
            </a:r>
            <a:endParaRPr lang="en-US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Vzrušeni </a:t>
            </a:r>
            <a:r>
              <a:rPr lang="cs-CZ" dirty="0"/>
              <a:t>jsou/ </a:t>
            </a:r>
            <a:r>
              <a:rPr lang="cs-CZ" dirty="0" err="1"/>
              <a:t>Mímiho</a:t>
            </a:r>
            <a:r>
              <a:rPr lang="cs-CZ" dirty="0"/>
              <a:t> syni,/ hlas </a:t>
            </a:r>
            <a:r>
              <a:rPr lang="cs-CZ" dirty="0" err="1"/>
              <a:t>Gjallarhornu</a:t>
            </a:r>
            <a:r>
              <a:rPr lang="cs-CZ" dirty="0"/>
              <a:t>/ hlásí zkázu,/ třeskně troubí/ </a:t>
            </a:r>
            <a:r>
              <a:rPr lang="cs-CZ" dirty="0" err="1"/>
              <a:t>Heimdallův</a:t>
            </a:r>
            <a:r>
              <a:rPr lang="cs-CZ" dirty="0"/>
              <a:t> roh,/ </a:t>
            </a:r>
            <a:r>
              <a:rPr lang="cs-CZ" dirty="0" err="1"/>
              <a:t>Ódin</a:t>
            </a:r>
            <a:r>
              <a:rPr lang="cs-CZ" dirty="0"/>
              <a:t> mluví/ s </a:t>
            </a:r>
            <a:r>
              <a:rPr lang="cs-CZ" dirty="0" err="1"/>
              <a:t>Mímiho</a:t>
            </a:r>
            <a:r>
              <a:rPr lang="cs-CZ" dirty="0"/>
              <a:t> hlavou./ Starý jasan,/ slavný </a:t>
            </a:r>
            <a:r>
              <a:rPr lang="cs-CZ" dirty="0" err="1"/>
              <a:t>Yggdrasil</a:t>
            </a:r>
            <a:r>
              <a:rPr lang="cs-CZ" dirty="0"/>
              <a:t>,/ chvěje se v kořenech,/ vlk pouta trhá.</a:t>
            </a:r>
            <a:endParaRPr lang="en-US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Hrým</a:t>
            </a:r>
            <a:r>
              <a:rPr lang="cs-CZ" dirty="0" smtClean="0"/>
              <a:t> </a:t>
            </a:r>
            <a:r>
              <a:rPr lang="cs-CZ" dirty="0"/>
              <a:t>jede z východu/ se zdviženým </a:t>
            </a:r>
            <a:r>
              <a:rPr lang="cs-CZ" dirty="0" smtClean="0"/>
              <a:t>štítem,/ </a:t>
            </a:r>
            <a:r>
              <a:rPr lang="cs-CZ" dirty="0"/>
              <a:t>hrozný had/ hýbe mořem,/ ocasem bije./ Orel křičí,/ vrhá se na mrtvé./ Vyplouvá </a:t>
            </a:r>
            <a:r>
              <a:rPr lang="cs-CZ" dirty="0" err="1"/>
              <a:t>Naglfar</a:t>
            </a:r>
            <a:r>
              <a:rPr lang="cs-CZ" dirty="0"/>
              <a:t>./ Loď pluje z východu/ s lidmi z </a:t>
            </a:r>
            <a:r>
              <a:rPr lang="cs-CZ" dirty="0" err="1"/>
              <a:t>Múspellu</a:t>
            </a:r>
            <a:r>
              <a:rPr lang="cs-CZ" dirty="0"/>
              <a:t>,/ přes řvoucí moře./ </a:t>
            </a:r>
            <a:r>
              <a:rPr lang="cs-CZ" dirty="0" err="1"/>
              <a:t>Loki</a:t>
            </a:r>
            <a:r>
              <a:rPr lang="cs-CZ" dirty="0"/>
              <a:t> ji řídí./ Se strůjcem zla/ jdou síly hrůzy,/ s nimi se </a:t>
            </a:r>
            <a:r>
              <a:rPr lang="cs-CZ" dirty="0" err="1" smtClean="0"/>
              <a:t>Býleistův</a:t>
            </a:r>
            <a:r>
              <a:rPr lang="cs-CZ" dirty="0"/>
              <a:t>/ žene bratr.</a:t>
            </a:r>
            <a:endParaRPr lang="en-US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Surt</a:t>
            </a:r>
            <a:r>
              <a:rPr lang="cs-CZ" dirty="0" smtClean="0"/>
              <a:t> </a:t>
            </a:r>
            <a:r>
              <a:rPr lang="cs-CZ" dirty="0"/>
              <a:t>jede z jihu/ se zhoubcem větví,/ meče se blýskají/ sluncem bohů,/ pukají skály,/ padají běsové,/ po cestě v podsvětí/ putují muži,/ nebe se roztrhlo/ rachotem hromu</a:t>
            </a:r>
            <a:r>
              <a:rPr lang="cs-CZ" dirty="0" smtClean="0"/>
              <a:t>.“</a:t>
            </a:r>
            <a:endParaRPr lang="en-US" dirty="0"/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41059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2245"/>
            <a:ext cx="10515600" cy="707771"/>
          </a:xfrm>
        </p:spPr>
        <p:txBody>
          <a:bodyPr>
            <a:noAutofit/>
          </a:bodyPr>
          <a:lstStyle/>
          <a:p>
            <a:r>
              <a:rPr lang="cs-CZ" sz="2800" dirty="0" smtClean="0"/>
              <a:t>Staroseverská eschatologie </a:t>
            </a:r>
            <a:br>
              <a:rPr lang="cs-CZ" sz="2800" dirty="0" smtClean="0"/>
            </a:br>
            <a:r>
              <a:rPr lang="cs-CZ" sz="2800" dirty="0" smtClean="0"/>
              <a:t>(</a:t>
            </a:r>
            <a:r>
              <a:rPr lang="cs-CZ" sz="2800" i="1" dirty="0" err="1" smtClean="0"/>
              <a:t>Vědmina</a:t>
            </a:r>
            <a:r>
              <a:rPr lang="cs-CZ" sz="2800" i="1" dirty="0" smtClean="0"/>
              <a:t> věštba = </a:t>
            </a:r>
            <a:r>
              <a:rPr lang="cs-CZ" sz="2800" i="1" dirty="0" err="1" smtClean="0"/>
              <a:t>Völuspá</a:t>
            </a:r>
            <a:r>
              <a:rPr lang="cs-CZ" sz="2800" dirty="0" smtClean="0"/>
              <a:t> 43-64, báseň ze Starší Eddy)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904" y="1752473"/>
            <a:ext cx="580644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/>
              <a:t>„Tu bohyni vzchází/ nová bolest,/ když </a:t>
            </a:r>
            <a:r>
              <a:rPr lang="cs-CZ" sz="2000" dirty="0" err="1" smtClean="0"/>
              <a:t>Ódin</a:t>
            </a:r>
            <a:r>
              <a:rPr lang="cs-CZ" sz="2000" dirty="0" smtClean="0"/>
              <a:t> se vydá/ s vlkem se bít/ a se </a:t>
            </a:r>
            <a:r>
              <a:rPr lang="cs-CZ" sz="2000" dirty="0" err="1" smtClean="0"/>
              <a:t>Surtem</a:t>
            </a:r>
            <a:r>
              <a:rPr lang="cs-CZ" sz="2000" dirty="0" smtClean="0"/>
              <a:t> na </a:t>
            </a:r>
            <a:r>
              <a:rPr lang="cs-CZ" sz="2000" dirty="0" err="1" smtClean="0"/>
              <a:t>Beljem</a:t>
            </a:r>
            <a:r>
              <a:rPr lang="cs-CZ" sz="2000" dirty="0" smtClean="0"/>
              <a:t>/ skvělý vítěz./ Tehdy své štěstí/ ztratí </a:t>
            </a:r>
            <a:r>
              <a:rPr lang="cs-CZ" sz="2000" dirty="0" err="1" smtClean="0"/>
              <a:t>Frigg</a:t>
            </a:r>
            <a:r>
              <a:rPr lang="cs-CZ" sz="2000" dirty="0" smtClean="0"/>
              <a:t>.</a:t>
            </a:r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Tu proti netvoru/ přichází slavný/ </a:t>
            </a:r>
            <a:r>
              <a:rPr lang="cs-CZ" sz="2000" dirty="0" err="1" smtClean="0"/>
              <a:t>Hlódynin</a:t>
            </a:r>
            <a:r>
              <a:rPr lang="cs-CZ" sz="2000" dirty="0" smtClean="0"/>
              <a:t> syn/ bít se s hadem./ Podlehne sani/ plné zloby/ mocný ochránce/ celého </a:t>
            </a:r>
            <a:r>
              <a:rPr lang="cs-CZ" sz="2000" dirty="0" err="1" smtClean="0"/>
              <a:t>Midgardu</a:t>
            </a:r>
            <a:r>
              <a:rPr lang="cs-CZ" sz="2000" dirty="0"/>
              <a:t>/</a:t>
            </a:r>
            <a:r>
              <a:rPr lang="cs-CZ" sz="2000" dirty="0" smtClean="0"/>
              <a:t> devět kroků stěží/ drakovi uhnul </a:t>
            </a:r>
            <a:r>
              <a:rPr lang="cs-CZ" sz="2000" dirty="0" err="1" smtClean="0"/>
              <a:t>Fjörgynin</a:t>
            </a:r>
            <a:r>
              <a:rPr lang="cs-CZ" sz="2000" dirty="0" smtClean="0"/>
              <a:t> syn,/ bez hany vládce.</a:t>
            </a:r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Slunce se tmí,/ zem v moři tone,/ do hlubin padají/ hořící hvězdy,/ plameny celý svět</a:t>
            </a:r>
            <a:br>
              <a:rPr lang="cs-CZ" sz="2000" dirty="0" smtClean="0"/>
            </a:br>
            <a:r>
              <a:rPr lang="cs-CZ" sz="2000" dirty="0" smtClean="0"/>
              <a:t>pohlcují,/ sahá žár ohně/ k samému nebi.“</a:t>
            </a:r>
            <a:endParaRPr lang="en-US" sz="2000" dirty="0" smtClean="0"/>
          </a:p>
          <a:p>
            <a:pPr marL="0" indent="0">
              <a:buNone/>
            </a:pPr>
            <a:endParaRPr lang="cs-CZ" sz="2400" dirty="0" smtClean="0"/>
          </a:p>
          <a:p>
            <a:endParaRPr lang="en-US" dirty="0"/>
          </a:p>
        </p:txBody>
      </p:sp>
      <p:pic>
        <p:nvPicPr>
          <p:cNvPr id="4" name="Picture 20" descr="Surtr - Wikiw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595" y="2377440"/>
            <a:ext cx="6032430" cy="352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574709" y="5965311"/>
            <a:ext cx="47790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cs-CZ" altLang="en-US" sz="1200" dirty="0" err="1" smtClean="0"/>
              <a:t>Ragnarök</a:t>
            </a:r>
            <a:r>
              <a:rPr lang="cs-CZ" altLang="en-US" sz="1200" dirty="0" smtClean="0"/>
              <a:t> – představa 19. století</a:t>
            </a:r>
            <a:r>
              <a:rPr lang="en-US" altLang="en-US" sz="1200" dirty="0" smtClean="0"/>
              <a:t> </a:t>
            </a:r>
            <a:r>
              <a:rPr lang="cs-CZ" altLang="en-US" sz="1200" dirty="0" smtClean="0"/>
              <a:t>(autor Friedrich Wilhelm </a:t>
            </a:r>
            <a:r>
              <a:rPr lang="cs-CZ" altLang="en-US" sz="1200" dirty="0" err="1" smtClean="0"/>
              <a:t>Heine</a:t>
            </a:r>
            <a:r>
              <a:rPr lang="cs-CZ" altLang="en-US" sz="1200" dirty="0" smtClean="0"/>
              <a:t> (1882) </a:t>
            </a:r>
            <a:endParaRPr lang="cs-CZ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46433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512" y="182880"/>
            <a:ext cx="10515600" cy="829691"/>
          </a:xfrm>
        </p:spPr>
        <p:txBody>
          <a:bodyPr>
            <a:noAutofit/>
          </a:bodyPr>
          <a:lstStyle/>
          <a:p>
            <a:r>
              <a:rPr lang="cs-CZ" sz="3600" dirty="0" smtClean="0"/>
              <a:t>Staroseverská eschatologie 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(</a:t>
            </a:r>
            <a:r>
              <a:rPr lang="cs-CZ" sz="2800" i="1" dirty="0" err="1" smtClean="0"/>
              <a:t>Vědmina</a:t>
            </a:r>
            <a:r>
              <a:rPr lang="cs-CZ" sz="2800" i="1" dirty="0" smtClean="0"/>
              <a:t> věštba = </a:t>
            </a:r>
            <a:r>
              <a:rPr lang="cs-CZ" sz="2800" i="1" dirty="0" err="1" smtClean="0"/>
              <a:t>Völuspá</a:t>
            </a:r>
            <a:r>
              <a:rPr lang="cs-CZ" sz="2800" dirty="0" smtClean="0"/>
              <a:t> 43-64, báseň ze </a:t>
            </a:r>
            <a:r>
              <a:rPr lang="cs-CZ" sz="2800" i="1" dirty="0" smtClean="0"/>
              <a:t>Starší Eddy</a:t>
            </a:r>
            <a:r>
              <a:rPr lang="cs-CZ" sz="2800" dirty="0" smtClean="0"/>
              <a:t>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176" y="1764664"/>
            <a:ext cx="9866376" cy="47824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/>
              <a:t>„</a:t>
            </a:r>
            <a:r>
              <a:rPr lang="en-US" sz="2000" dirty="0" err="1" smtClean="0"/>
              <a:t>Znovu</a:t>
            </a:r>
            <a:r>
              <a:rPr lang="en-US" sz="2000" dirty="0" smtClean="0"/>
              <a:t> </a:t>
            </a:r>
            <a:r>
              <a:rPr lang="en-US" sz="2000" dirty="0" err="1" smtClean="0"/>
              <a:t>však</a:t>
            </a:r>
            <a:r>
              <a:rPr lang="en-US" sz="2000" dirty="0" smtClean="0"/>
              <a:t> </a:t>
            </a:r>
            <a:r>
              <a:rPr lang="en-US" sz="2000" dirty="0" err="1" smtClean="0"/>
              <a:t>vidím</a:t>
            </a:r>
            <a:r>
              <a:rPr lang="en-US" sz="2000" dirty="0" smtClean="0"/>
              <a:t>/ </a:t>
            </a:r>
            <a:r>
              <a:rPr lang="en-US" sz="2000" dirty="0" err="1" smtClean="0"/>
              <a:t>zvedat</a:t>
            </a:r>
            <a:r>
              <a:rPr lang="en-US" sz="2000" dirty="0" smtClean="0"/>
              <a:t> se z </a:t>
            </a:r>
            <a:r>
              <a:rPr lang="en-US" sz="2000" dirty="0" err="1" smtClean="0"/>
              <a:t>moře</a:t>
            </a:r>
            <a:r>
              <a:rPr lang="en-US" sz="2000" dirty="0" smtClean="0"/>
              <a:t>/ </a:t>
            </a:r>
            <a:r>
              <a:rPr lang="en-US" sz="2000" dirty="0" err="1" smtClean="0"/>
              <a:t>zelenou</a:t>
            </a:r>
            <a:r>
              <a:rPr lang="en-US" sz="2000" dirty="0" smtClean="0"/>
              <a:t> </a:t>
            </a:r>
            <a:r>
              <a:rPr lang="en-US" sz="2000" dirty="0" err="1" smtClean="0"/>
              <a:t>zemi</a:t>
            </a:r>
            <a:r>
              <a:rPr lang="en-US" sz="2000" dirty="0" smtClean="0"/>
              <a:t>/ </a:t>
            </a:r>
            <a:r>
              <a:rPr lang="en-US" sz="2000" dirty="0" err="1" smtClean="0"/>
              <a:t>jak</a:t>
            </a:r>
            <a:r>
              <a:rPr lang="en-US" sz="2000" dirty="0" smtClean="0"/>
              <a:t> v </a:t>
            </a:r>
            <a:r>
              <a:rPr lang="en-US" sz="2000" dirty="0" err="1" smtClean="0"/>
              <a:t>začátku</a:t>
            </a:r>
            <a:r>
              <a:rPr lang="en-US" sz="2000" dirty="0" smtClean="0"/>
              <a:t> </a:t>
            </a:r>
            <a:r>
              <a:rPr lang="en-US" sz="2000" dirty="0" err="1" smtClean="0"/>
              <a:t>věků</a:t>
            </a:r>
            <a:r>
              <a:rPr lang="en-US" sz="2000" dirty="0" smtClean="0"/>
              <a:t>./</a:t>
            </a:r>
            <a:endParaRPr lang="cs-CZ" sz="2000" dirty="0" smtClean="0"/>
          </a:p>
          <a:p>
            <a:pPr marL="0" indent="0">
              <a:buNone/>
            </a:pPr>
            <a:r>
              <a:rPr lang="en-US" sz="2000" dirty="0" err="1" smtClean="0"/>
              <a:t>Ásové</a:t>
            </a:r>
            <a:r>
              <a:rPr lang="en-US" sz="2000" dirty="0" smtClean="0"/>
              <a:t> se </a:t>
            </a:r>
            <a:r>
              <a:rPr lang="en-US" sz="2000" dirty="0" err="1" smtClean="0"/>
              <a:t>scházejí</a:t>
            </a:r>
            <a:r>
              <a:rPr lang="en-US" sz="2000" dirty="0" smtClean="0"/>
              <a:t>/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Idské</a:t>
            </a:r>
            <a:r>
              <a:rPr lang="en-US" sz="2000" dirty="0" smtClean="0"/>
              <a:t> </a:t>
            </a:r>
            <a:r>
              <a:rPr lang="en-US" sz="2000" dirty="0" err="1" smtClean="0"/>
              <a:t>pláni</a:t>
            </a:r>
            <a:r>
              <a:rPr lang="en-US" sz="2000" dirty="0" smtClean="0"/>
              <a:t>,/ </a:t>
            </a:r>
            <a:r>
              <a:rPr lang="en-US" sz="2000" dirty="0" err="1" smtClean="0"/>
              <a:t>hovoří</a:t>
            </a:r>
            <a:r>
              <a:rPr lang="en-US" sz="2000" dirty="0" smtClean="0"/>
              <a:t> </a:t>
            </a:r>
            <a:r>
              <a:rPr lang="en-US" sz="2000" dirty="0" err="1" smtClean="0"/>
              <a:t>spolu</a:t>
            </a:r>
            <a:r>
              <a:rPr lang="en-US" sz="2000" dirty="0" smtClean="0"/>
              <a:t>/ o </a:t>
            </a:r>
            <a:r>
              <a:rPr lang="en-US" sz="2000" dirty="0" err="1" smtClean="0"/>
              <a:t>hrozné</a:t>
            </a:r>
            <a:r>
              <a:rPr lang="en-US" sz="2000" dirty="0" smtClean="0"/>
              <a:t> </a:t>
            </a:r>
            <a:r>
              <a:rPr lang="en-US" sz="2000" dirty="0" err="1" smtClean="0"/>
              <a:t>sani</a:t>
            </a:r>
            <a:r>
              <a:rPr lang="en-US" sz="2000" dirty="0" smtClean="0"/>
              <a:t>,/ </a:t>
            </a:r>
            <a:r>
              <a:rPr lang="en-US" sz="2000" dirty="0" err="1" smtClean="0"/>
              <a:t>vzpomínají</a:t>
            </a:r>
            <a:r>
              <a:rPr lang="en-US" sz="2000" dirty="0" smtClean="0"/>
              <a:t>/ </a:t>
            </a:r>
            <a:r>
              <a:rPr lang="en-US" sz="2000" dirty="0" err="1" smtClean="0"/>
              <a:t>velkých</a:t>
            </a:r>
            <a:r>
              <a:rPr lang="en-US" sz="2000" dirty="0" smtClean="0"/>
              <a:t> </a:t>
            </a:r>
            <a:r>
              <a:rPr lang="en-US" sz="2000" dirty="0" err="1" smtClean="0"/>
              <a:t>věcí</a:t>
            </a:r>
            <a:r>
              <a:rPr lang="en-US" sz="2000" dirty="0" smtClean="0"/>
              <a:t>,/ </a:t>
            </a:r>
            <a:r>
              <a:rPr lang="en-US" sz="2000" dirty="0" err="1" smtClean="0"/>
              <a:t>starých</a:t>
            </a:r>
            <a:r>
              <a:rPr lang="en-US" sz="2000" dirty="0" smtClean="0"/>
              <a:t> run/ </a:t>
            </a:r>
            <a:r>
              <a:rPr lang="en-US" sz="2000" dirty="0" err="1" smtClean="0"/>
              <a:t>vládce</a:t>
            </a:r>
            <a:r>
              <a:rPr lang="en-US" sz="2000" dirty="0" smtClean="0"/>
              <a:t> </a:t>
            </a:r>
            <a:r>
              <a:rPr lang="en-US" sz="2000" dirty="0" err="1" smtClean="0"/>
              <a:t>světa</a:t>
            </a:r>
            <a:r>
              <a:rPr lang="en-US" sz="2000" dirty="0" smtClean="0"/>
              <a:t>. </a:t>
            </a:r>
            <a:endParaRPr lang="cs-CZ" sz="2000" dirty="0" smtClean="0"/>
          </a:p>
          <a:p>
            <a:pPr marL="0" indent="0">
              <a:buNone/>
            </a:pPr>
            <a:r>
              <a:rPr lang="en-US" sz="2000" dirty="0" smtClean="0"/>
              <a:t>Pole </a:t>
            </a:r>
            <a:r>
              <a:rPr lang="en-US" sz="2000" dirty="0" err="1" smtClean="0"/>
              <a:t>bez</a:t>
            </a:r>
            <a:r>
              <a:rPr lang="en-US" sz="2000" dirty="0" smtClean="0"/>
              <a:t> </a:t>
            </a:r>
            <a:r>
              <a:rPr lang="en-US" sz="2000" dirty="0" err="1" smtClean="0"/>
              <a:t>osetí</a:t>
            </a:r>
            <a:r>
              <a:rPr lang="cs-CZ" sz="2000" dirty="0"/>
              <a:t> </a:t>
            </a:r>
            <a:r>
              <a:rPr lang="en-US" sz="2000" dirty="0" err="1" smtClean="0"/>
              <a:t>úrodu</a:t>
            </a:r>
            <a:r>
              <a:rPr lang="en-US" sz="2000" dirty="0" smtClean="0"/>
              <a:t> </a:t>
            </a:r>
            <a:r>
              <a:rPr lang="en-US" sz="2000" dirty="0" err="1" smtClean="0"/>
              <a:t>dají</a:t>
            </a:r>
            <a:r>
              <a:rPr lang="en-US" sz="2000" dirty="0" smtClean="0"/>
              <a:t>./ </a:t>
            </a:r>
            <a:r>
              <a:rPr lang="en-US" sz="2000" dirty="0" err="1" smtClean="0"/>
              <a:t>Bezpráví</a:t>
            </a:r>
            <a:r>
              <a:rPr lang="en-US" sz="2000" dirty="0" smtClean="0"/>
              <a:t> </a:t>
            </a:r>
            <a:r>
              <a:rPr lang="en-US" sz="2000" dirty="0" err="1" smtClean="0"/>
              <a:t>padne</a:t>
            </a:r>
            <a:r>
              <a:rPr lang="en-US" sz="2000" dirty="0" smtClean="0"/>
              <a:t>,/ </a:t>
            </a:r>
            <a:r>
              <a:rPr lang="en-US" sz="2000" dirty="0" err="1" smtClean="0"/>
              <a:t>Baldr</a:t>
            </a:r>
            <a:r>
              <a:rPr lang="en-US" sz="2000" dirty="0" smtClean="0"/>
              <a:t> se </a:t>
            </a:r>
            <a:r>
              <a:rPr lang="en-US" sz="2000" dirty="0" err="1" smtClean="0"/>
              <a:t>vrátí</a:t>
            </a:r>
            <a:r>
              <a:rPr lang="en-US" sz="2000" dirty="0" smtClean="0"/>
              <a:t>./ </a:t>
            </a:r>
            <a:r>
              <a:rPr lang="en-US" sz="2000" dirty="0" err="1" smtClean="0"/>
              <a:t>Höd</a:t>
            </a:r>
            <a:r>
              <a:rPr lang="en-US" sz="2000" dirty="0" smtClean="0"/>
              <a:t> a </a:t>
            </a:r>
            <a:r>
              <a:rPr lang="en-US" sz="2000" dirty="0" err="1" smtClean="0"/>
              <a:t>Baldr</a:t>
            </a:r>
            <a:r>
              <a:rPr lang="en-US" sz="2000" dirty="0" smtClean="0"/>
              <a:t>/ </a:t>
            </a:r>
            <a:r>
              <a:rPr lang="en-US" sz="2000" dirty="0" err="1" smtClean="0"/>
              <a:t>přebývat</a:t>
            </a:r>
            <a:r>
              <a:rPr lang="en-US" sz="2000" dirty="0" smtClean="0"/>
              <a:t> </a:t>
            </a:r>
            <a:r>
              <a:rPr lang="en-US" sz="2000" dirty="0" err="1" smtClean="0"/>
              <a:t>budou</a:t>
            </a:r>
            <a:r>
              <a:rPr lang="en-US" sz="2000" dirty="0" smtClean="0"/>
              <a:t>/ </a:t>
            </a:r>
            <a:r>
              <a:rPr lang="en-US" sz="2000" dirty="0" err="1" smtClean="0"/>
              <a:t>ve</a:t>
            </a:r>
            <a:r>
              <a:rPr lang="en-US" sz="2000" dirty="0" smtClean="0"/>
              <a:t> </a:t>
            </a:r>
            <a:r>
              <a:rPr lang="en-US" sz="2000" dirty="0" err="1" smtClean="0"/>
              <a:t>Valhalle</a:t>
            </a:r>
            <a:r>
              <a:rPr lang="cs-CZ" sz="2000" dirty="0"/>
              <a:t>.</a:t>
            </a:r>
            <a:r>
              <a:rPr lang="en-US" sz="2000" dirty="0" smtClean="0"/>
              <a:t>/</a:t>
            </a:r>
            <a:endParaRPr lang="cs-CZ" sz="2000" dirty="0" smtClean="0"/>
          </a:p>
          <a:p>
            <a:pPr marL="0" indent="0">
              <a:buNone/>
            </a:pPr>
            <a:r>
              <a:rPr lang="en-US" sz="2000" dirty="0" err="1" smtClean="0"/>
              <a:t>Sál</a:t>
            </a:r>
            <a:r>
              <a:rPr lang="en-US" sz="2000" dirty="0" smtClean="0"/>
              <a:t> </a:t>
            </a:r>
            <a:r>
              <a:rPr lang="en-US" sz="2000" dirty="0" err="1" smtClean="0"/>
              <a:t>vidím</a:t>
            </a:r>
            <a:r>
              <a:rPr lang="en-US" sz="2000" dirty="0" smtClean="0"/>
              <a:t> </a:t>
            </a:r>
            <a:r>
              <a:rPr lang="en-US" sz="2000" dirty="0" err="1" smtClean="0"/>
              <a:t>stát</a:t>
            </a:r>
            <a:r>
              <a:rPr lang="en-US" sz="2000" dirty="0" smtClean="0"/>
              <a:t>/ </a:t>
            </a:r>
            <a:r>
              <a:rPr lang="en-US" sz="2000" dirty="0" err="1" smtClean="0"/>
              <a:t>nad</a:t>
            </a:r>
            <a:r>
              <a:rPr lang="en-US" sz="2000" dirty="0" smtClean="0"/>
              <a:t> </a:t>
            </a:r>
            <a:r>
              <a:rPr lang="en-US" sz="2000" dirty="0" err="1" smtClean="0"/>
              <a:t>slunce</a:t>
            </a:r>
            <a:r>
              <a:rPr lang="en-US" sz="2000" dirty="0" smtClean="0"/>
              <a:t> </a:t>
            </a:r>
            <a:r>
              <a:rPr lang="en-US" sz="2000" dirty="0" err="1" smtClean="0"/>
              <a:t>jasnější</a:t>
            </a:r>
            <a:r>
              <a:rPr lang="en-US" sz="2000" dirty="0" smtClean="0"/>
              <a:t>,/ </a:t>
            </a:r>
            <a:r>
              <a:rPr lang="en-US" sz="2000" dirty="0" err="1" smtClean="0"/>
              <a:t>zakrytý</a:t>
            </a:r>
            <a:r>
              <a:rPr lang="en-US" sz="2000" dirty="0" smtClean="0"/>
              <a:t> </a:t>
            </a:r>
            <a:r>
              <a:rPr lang="en-US" sz="2000" dirty="0" err="1" smtClean="0"/>
              <a:t>střechou</a:t>
            </a:r>
            <a:r>
              <a:rPr lang="en-US" sz="2000" dirty="0" smtClean="0"/>
              <a:t>/ </a:t>
            </a:r>
            <a:r>
              <a:rPr lang="en-US" sz="2000" dirty="0" err="1" smtClean="0"/>
              <a:t>ze</a:t>
            </a:r>
            <a:r>
              <a:rPr lang="en-US" sz="2000" dirty="0" smtClean="0"/>
              <a:t> </a:t>
            </a:r>
            <a:r>
              <a:rPr lang="en-US" sz="2000" dirty="0" err="1" smtClean="0"/>
              <a:t>zářného</a:t>
            </a:r>
            <a:r>
              <a:rPr lang="en-US" sz="2000" dirty="0" smtClean="0"/>
              <a:t> </a:t>
            </a:r>
            <a:r>
              <a:rPr lang="en-US" sz="2000" dirty="0" err="1" smtClean="0"/>
              <a:t>zlata</a:t>
            </a:r>
            <a:r>
              <a:rPr lang="en-US" sz="2000" dirty="0" smtClean="0"/>
              <a:t>./ Tam </a:t>
            </a:r>
            <a:r>
              <a:rPr lang="en-US" sz="2000" dirty="0" err="1" smtClean="0"/>
              <a:t>bude</a:t>
            </a:r>
            <a:r>
              <a:rPr lang="en-US" sz="2000" dirty="0" smtClean="0"/>
              <a:t> </a:t>
            </a:r>
            <a:r>
              <a:rPr lang="en-US" sz="2000" dirty="0" err="1" smtClean="0"/>
              <a:t>věrná</a:t>
            </a:r>
            <a:r>
              <a:rPr lang="en-US" sz="2000" dirty="0" smtClean="0"/>
              <a:t>/ </a:t>
            </a:r>
            <a:r>
              <a:rPr lang="en-US" sz="2000" dirty="0" err="1" smtClean="0"/>
              <a:t>družina</a:t>
            </a:r>
            <a:r>
              <a:rPr lang="en-US" sz="2000" dirty="0" smtClean="0"/>
              <a:t> </a:t>
            </a:r>
            <a:r>
              <a:rPr lang="en-US" sz="2000" dirty="0" err="1" smtClean="0"/>
              <a:t>bydlit</a:t>
            </a:r>
            <a:r>
              <a:rPr lang="en-US" sz="2000" dirty="0" smtClean="0"/>
              <a:t>,/ </a:t>
            </a:r>
            <a:r>
              <a:rPr lang="en-US" sz="2000" dirty="0" err="1" smtClean="0"/>
              <a:t>věčně</a:t>
            </a:r>
            <a:r>
              <a:rPr lang="en-US" sz="2000" dirty="0" smtClean="0"/>
              <a:t> se </a:t>
            </a:r>
            <a:r>
              <a:rPr lang="en-US" sz="2000" dirty="0" err="1" smtClean="0"/>
              <a:t>bude</a:t>
            </a:r>
            <a:r>
              <a:rPr lang="en-US" sz="2000" dirty="0" smtClean="0"/>
              <a:t> </a:t>
            </a:r>
            <a:r>
              <a:rPr lang="en-US" sz="2000" dirty="0" err="1" smtClean="0"/>
              <a:t>veseliti</a:t>
            </a:r>
            <a:r>
              <a:rPr lang="en-US" sz="2000" dirty="0" smtClean="0"/>
              <a:t>.</a:t>
            </a:r>
            <a:r>
              <a:rPr lang="cs-CZ" sz="2000" dirty="0" smtClean="0"/>
              <a:t>“</a:t>
            </a:r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4371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8821"/>
            <a:ext cx="10515600" cy="1325563"/>
          </a:xfrm>
        </p:spPr>
        <p:txBody>
          <a:bodyPr>
            <a:normAutofit/>
          </a:bodyPr>
          <a:lstStyle/>
          <a:p>
            <a:r>
              <a:rPr lang="cs-CZ" sz="3200" dirty="0"/>
              <a:t>Staroseverská eschatologie </a:t>
            </a:r>
            <a:br>
              <a:rPr lang="cs-CZ" sz="3200" dirty="0"/>
            </a:br>
            <a:r>
              <a:rPr lang="cs-CZ" sz="3200" dirty="0"/>
              <a:t>(</a:t>
            </a:r>
            <a:r>
              <a:rPr lang="cs-CZ" sz="3200" i="1" dirty="0" err="1"/>
              <a:t>Vědmina</a:t>
            </a:r>
            <a:r>
              <a:rPr lang="cs-CZ" sz="3200" i="1" dirty="0"/>
              <a:t> věštba = </a:t>
            </a:r>
            <a:r>
              <a:rPr lang="cs-CZ" sz="3200" i="1" dirty="0" err="1" smtClean="0"/>
              <a:t>Völuspá</a:t>
            </a:r>
            <a:r>
              <a:rPr lang="cs-CZ" sz="3200" dirty="0" smtClean="0"/>
              <a:t>, báseň ze Starší Eddy)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sz="2400" dirty="0"/>
          </a:p>
          <a:p>
            <a:r>
              <a:rPr lang="cs-CZ" sz="2400" dirty="0" smtClean="0"/>
              <a:t>Originální staroseverské znění textu (a paralelní anglický překlad) zde:</a:t>
            </a:r>
          </a:p>
          <a:p>
            <a:pPr marL="0" indent="0">
              <a:buNone/>
            </a:pPr>
            <a:r>
              <a:rPr lang="cs-CZ" sz="2400" dirty="0">
                <a:hlinkClick r:id="rId2"/>
              </a:rPr>
              <a:t>https://</a:t>
            </a:r>
            <a:r>
              <a:rPr lang="cs-CZ" sz="2400" dirty="0" smtClean="0">
                <a:hlinkClick r:id="rId2"/>
              </a:rPr>
              <a:t>www.voluspa.org/voluspa.htm</a:t>
            </a:r>
            <a:endParaRPr lang="cs-CZ" sz="2400" dirty="0" smtClean="0"/>
          </a:p>
          <a:p>
            <a:pPr marL="0" indent="0">
              <a:buNone/>
            </a:pPr>
            <a:endParaRPr lang="cs-CZ" sz="2400" dirty="0" smtClean="0"/>
          </a:p>
          <a:p>
            <a:r>
              <a:rPr lang="cs-CZ" sz="2400" dirty="0" smtClean="0"/>
              <a:t>Foneticky (= četba </a:t>
            </a:r>
            <a:r>
              <a:rPr lang="cs-CZ" sz="2400" i="1" dirty="0" err="1" smtClean="0"/>
              <a:t>Vědminy</a:t>
            </a:r>
            <a:r>
              <a:rPr lang="cs-CZ" sz="2400" i="1" dirty="0" smtClean="0"/>
              <a:t> věštby </a:t>
            </a:r>
            <a:r>
              <a:rPr lang="cs-CZ" sz="2400" dirty="0" smtClean="0"/>
              <a:t>ve </a:t>
            </a:r>
            <a:r>
              <a:rPr lang="cs-CZ" sz="2400" dirty="0" err="1" smtClean="0"/>
              <a:t>staroseverštině</a:t>
            </a:r>
            <a:r>
              <a:rPr lang="cs-CZ" sz="2400" dirty="0" smtClean="0"/>
              <a:t>) zde (od 1:40):</a:t>
            </a:r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>
                <a:hlinkClick r:id="rId3"/>
              </a:rPr>
              <a:t>https://</a:t>
            </a:r>
            <a:r>
              <a:rPr lang="cs-CZ" sz="2400" dirty="0" smtClean="0">
                <a:hlinkClick r:id="rId3"/>
              </a:rPr>
              <a:t>www.youtube.com/watch?v=znUqwKttEpo</a:t>
            </a:r>
            <a:endParaRPr lang="cs-CZ" sz="2400" dirty="0" smtClean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665549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3248</TotalTime>
  <Words>1061</Words>
  <Application>Microsoft Office PowerPoint</Application>
  <PresentationFormat>Widescreen</PresentationFormat>
  <Paragraphs>123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Mangal</vt:lpstr>
      <vt:lpstr>Times New Roman</vt:lpstr>
      <vt:lpstr>Office Theme</vt:lpstr>
      <vt:lpstr>Starogermánský ragnarök  a jeho negermánské paralely</vt:lpstr>
      <vt:lpstr>Termíny:</vt:lpstr>
      <vt:lpstr>Předkřesťanské eschatologie – geografie pramenných dokladů</vt:lpstr>
      <vt:lpstr>Islanďané (severní Germáni)</vt:lpstr>
      <vt:lpstr>Staroseverská kosmologie (podle eddické tradice)</vt:lpstr>
      <vt:lpstr>Staroseverská eschatologie  (Vědmina věštba = Völuspá 43-64, báseň ze Starší Eddy)</vt:lpstr>
      <vt:lpstr>Staroseverská eschatologie  (Vědmina věštba = Völuspá 43-64, báseň ze Starší Eddy)</vt:lpstr>
      <vt:lpstr>Staroseverská eschatologie  (Vědmina věštba = Völuspá 43-64, báseň ze Starší Eddy)</vt:lpstr>
      <vt:lpstr>Staroseverská eschatologie  (Vědmina věštba = Völuspá, báseň ze Starší Eddy)</vt:lpstr>
      <vt:lpstr>Keltové</vt:lpstr>
      <vt:lpstr>Chantové (obsko-ugrijská větev Ugrofinů)</vt:lpstr>
      <vt:lpstr>Sámové (dříve také Laponci)</vt:lpstr>
      <vt:lpstr>Baltofinové: Kalevala</vt:lpstr>
      <vt:lpstr>Baltofinové: Kalevala</vt:lpstr>
      <vt:lpstr>Inspirační vliv vulkanických a meteoritických událostí?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Starogermánský ragnarök a jeho negermánské paralely</dc:title>
  <dc:creator>JR</dc:creator>
  <cp:lastModifiedBy>JR</cp:lastModifiedBy>
  <cp:revision>81</cp:revision>
  <dcterms:created xsi:type="dcterms:W3CDTF">2021-04-24T23:29:56Z</dcterms:created>
  <dcterms:modified xsi:type="dcterms:W3CDTF">2024-02-26T06:04:24Z</dcterms:modified>
</cp:coreProperties>
</file>