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7" r:id="rId2"/>
    <p:sldId id="261" r:id="rId3"/>
    <p:sldId id="263" r:id="rId4"/>
    <p:sldId id="258" r:id="rId5"/>
    <p:sldId id="259" r:id="rId6"/>
    <p:sldId id="269" r:id="rId7"/>
    <p:sldId id="265" r:id="rId8"/>
    <p:sldId id="267" r:id="rId9"/>
    <p:sldId id="260" r:id="rId10"/>
    <p:sldId id="266" r:id="rId11"/>
    <p:sldId id="268" r:id="rId12"/>
    <p:sldId id="271" r:id="rId13"/>
    <p:sldId id="272" r:id="rId14"/>
    <p:sldId id="273" r:id="rId15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33668" autoAdjust="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kub Cigán" userId="f23bc825-c65f-4518-9c03-63ef504a4e0e" providerId="ADAL" clId="{1BD7B2AF-4623-4798-9CA7-B2C2933BC831}"/>
    <pc:docChg chg="modSld">
      <pc:chgData name="Jakub Cigán" userId="f23bc825-c65f-4518-9c03-63ef504a4e0e" providerId="ADAL" clId="{1BD7B2AF-4623-4798-9CA7-B2C2933BC831}" dt="2023-04-25T09:02:08.251" v="0" actId="20577"/>
      <pc:docMkLst>
        <pc:docMk/>
      </pc:docMkLst>
      <pc:sldChg chg="modSp mod">
        <pc:chgData name="Jakub Cigán" userId="f23bc825-c65f-4518-9c03-63ef504a4e0e" providerId="ADAL" clId="{1BD7B2AF-4623-4798-9CA7-B2C2933BC831}" dt="2023-04-25T09:02:08.251" v="0" actId="20577"/>
        <pc:sldMkLst>
          <pc:docMk/>
          <pc:sldMk cId="1085045957" sldId="272"/>
        </pc:sldMkLst>
        <pc:spChg chg="mod">
          <ac:chgData name="Jakub Cigán" userId="f23bc825-c65f-4518-9c03-63ef504a4e0e" providerId="ADAL" clId="{1BD7B2AF-4623-4798-9CA7-B2C2933BC831}" dt="2023-04-25T09:02:08.251" v="0" actId="20577"/>
          <ac:spMkLst>
            <pc:docMk/>
            <pc:sldMk cId="1085045957" sldId="272"/>
            <ac:spMk id="3" creationId="{00000000-0000-0000-0000-000000000000}"/>
          </ac:spMkLst>
        </pc:spChg>
      </pc:sldChg>
    </pc:docChg>
  </pc:docChgLst>
  <pc:docChgLst>
    <pc:chgData name="Jakub Cigán" userId="f23bc825-c65f-4518-9c03-63ef504a4e0e" providerId="ADAL" clId="{289ABAB3-309E-49C5-AA53-DF0DC792C60B}"/>
    <pc:docChg chg="modSld">
      <pc:chgData name="Jakub Cigán" userId="f23bc825-c65f-4518-9c03-63ef504a4e0e" providerId="ADAL" clId="{289ABAB3-309E-49C5-AA53-DF0DC792C60B}" dt="2022-05-08T21:27:55.741" v="14" actId="6549"/>
      <pc:docMkLst>
        <pc:docMk/>
      </pc:docMkLst>
      <pc:sldChg chg="modNotesTx">
        <pc:chgData name="Jakub Cigán" userId="f23bc825-c65f-4518-9c03-63ef504a4e0e" providerId="ADAL" clId="{289ABAB3-309E-49C5-AA53-DF0DC792C60B}" dt="2022-05-08T21:27:22.342" v="2" actId="6549"/>
        <pc:sldMkLst>
          <pc:docMk/>
          <pc:sldMk cId="668116374" sldId="259"/>
        </pc:sldMkLst>
      </pc:sldChg>
      <pc:sldChg chg="modNotesTx">
        <pc:chgData name="Jakub Cigán" userId="f23bc825-c65f-4518-9c03-63ef504a4e0e" providerId="ADAL" clId="{289ABAB3-309E-49C5-AA53-DF0DC792C60B}" dt="2022-05-08T21:27:39.765" v="8" actId="5793"/>
        <pc:sldMkLst>
          <pc:docMk/>
          <pc:sldMk cId="1333013495" sldId="260"/>
        </pc:sldMkLst>
      </pc:sldChg>
      <pc:sldChg chg="modNotesTx">
        <pc:chgData name="Jakub Cigán" userId="f23bc825-c65f-4518-9c03-63ef504a4e0e" providerId="ADAL" clId="{289ABAB3-309E-49C5-AA53-DF0DC792C60B}" dt="2022-05-08T21:27:17.295" v="1" actId="5793"/>
        <pc:sldMkLst>
          <pc:docMk/>
          <pc:sldMk cId="284616071" sldId="263"/>
        </pc:sldMkLst>
      </pc:sldChg>
      <pc:sldChg chg="modNotesTx">
        <pc:chgData name="Jakub Cigán" userId="f23bc825-c65f-4518-9c03-63ef504a4e0e" providerId="ADAL" clId="{289ABAB3-309E-49C5-AA53-DF0DC792C60B}" dt="2022-05-08T21:27:31.982" v="5" actId="6549"/>
        <pc:sldMkLst>
          <pc:docMk/>
          <pc:sldMk cId="2680815879" sldId="265"/>
        </pc:sldMkLst>
      </pc:sldChg>
      <pc:sldChg chg="modNotesTx">
        <pc:chgData name="Jakub Cigán" userId="f23bc825-c65f-4518-9c03-63ef504a4e0e" providerId="ADAL" clId="{289ABAB3-309E-49C5-AA53-DF0DC792C60B}" dt="2022-05-08T21:27:43.271" v="10" actId="5793"/>
        <pc:sldMkLst>
          <pc:docMk/>
          <pc:sldMk cId="3120385485" sldId="266"/>
        </pc:sldMkLst>
      </pc:sldChg>
      <pc:sldChg chg="modNotesTx">
        <pc:chgData name="Jakub Cigán" userId="f23bc825-c65f-4518-9c03-63ef504a4e0e" providerId="ADAL" clId="{289ABAB3-309E-49C5-AA53-DF0DC792C60B}" dt="2022-05-08T21:27:35.874" v="6" actId="6549"/>
        <pc:sldMkLst>
          <pc:docMk/>
          <pc:sldMk cId="2795782188" sldId="267"/>
        </pc:sldMkLst>
      </pc:sldChg>
      <pc:sldChg chg="modNotesTx">
        <pc:chgData name="Jakub Cigán" userId="f23bc825-c65f-4518-9c03-63ef504a4e0e" providerId="ADAL" clId="{289ABAB3-309E-49C5-AA53-DF0DC792C60B}" dt="2022-05-08T21:27:27.743" v="4" actId="6549"/>
        <pc:sldMkLst>
          <pc:docMk/>
          <pc:sldMk cId="3482251171" sldId="269"/>
        </pc:sldMkLst>
      </pc:sldChg>
      <pc:sldChg chg="modNotesTx">
        <pc:chgData name="Jakub Cigán" userId="f23bc825-c65f-4518-9c03-63ef504a4e0e" providerId="ADAL" clId="{289ABAB3-309E-49C5-AA53-DF0DC792C60B}" dt="2022-05-08T21:27:47.900" v="11" actId="6549"/>
        <pc:sldMkLst>
          <pc:docMk/>
          <pc:sldMk cId="3674356639" sldId="271"/>
        </pc:sldMkLst>
      </pc:sldChg>
      <pc:sldChg chg="modNotesTx">
        <pc:chgData name="Jakub Cigán" userId="f23bc825-c65f-4518-9c03-63ef504a4e0e" providerId="ADAL" clId="{289ABAB3-309E-49C5-AA53-DF0DC792C60B}" dt="2022-05-08T21:27:52.474" v="13" actId="5793"/>
        <pc:sldMkLst>
          <pc:docMk/>
          <pc:sldMk cId="1085045957" sldId="272"/>
        </pc:sldMkLst>
      </pc:sldChg>
      <pc:sldChg chg="modNotesTx">
        <pc:chgData name="Jakub Cigán" userId="f23bc825-c65f-4518-9c03-63ef504a4e0e" providerId="ADAL" clId="{289ABAB3-309E-49C5-AA53-DF0DC792C60B}" dt="2022-05-08T21:27:55.741" v="14" actId="6549"/>
        <pc:sldMkLst>
          <pc:docMk/>
          <pc:sldMk cId="3566513888" sldId="27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D80FC7-92E1-49C9-B498-4C1EEAF563F5}" type="datetimeFigureOut">
              <a:rPr lang="sk-SK" smtClean="0"/>
              <a:t>25. 4. 2023</a:t>
            </a:fld>
            <a:endParaRPr lang="sk-S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A32FCF-65E2-4298-9C1C-7CF616B288C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93165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 typeface="Arial" panose="020B0604020202020204" pitchFamily="34" charset="0"/>
              <a:buNone/>
            </a:pP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32FCF-65E2-4298-9C1C-7CF616B288C8}" type="slidenum">
              <a:rPr lang="sk-SK" smtClean="0"/>
              <a:t>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757478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32FCF-65E2-4298-9C1C-7CF616B288C8}" type="slidenum">
              <a:rPr lang="sk-SK" smtClean="0"/>
              <a:t>14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11533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None/>
            </a:pP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32FCF-65E2-4298-9C1C-7CF616B288C8}" type="slidenum">
              <a:rPr lang="sk-SK" smtClean="0"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70265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None/>
            </a:pP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32FCF-65E2-4298-9C1C-7CF616B288C8}" type="slidenum">
              <a:rPr lang="sk-SK" smtClean="0"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99104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32FCF-65E2-4298-9C1C-7CF616B288C8}" type="slidenum">
              <a:rPr lang="sk-SK" smtClean="0"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60105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32FCF-65E2-4298-9C1C-7CF616B288C8}" type="slidenum">
              <a:rPr lang="sk-SK" smtClean="0"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35497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32FCF-65E2-4298-9C1C-7CF616B288C8}" type="slidenum">
              <a:rPr lang="sk-SK" smtClean="0"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17566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endParaRPr lang="sk-SK" sz="1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32FCF-65E2-4298-9C1C-7CF616B288C8}" type="slidenum">
              <a:rPr lang="sk-SK" smtClean="0"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181051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32FCF-65E2-4298-9C1C-7CF616B288C8}" type="slidenum">
              <a:rPr lang="sk-SK" smtClean="0"/>
              <a:t>12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367794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endParaRPr lang="sk-SK" sz="1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32FCF-65E2-4298-9C1C-7CF616B288C8}" type="slidenum">
              <a:rPr lang="sk-SK" smtClean="0"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35646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25-Apr-23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377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25-Apr-23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30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25-Apr-23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552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25-Apr-23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99685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25-Apr-23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953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25-Apr-23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0412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25-Apr-23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601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25-Apr-23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184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25-Apr-23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159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25-Apr-23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979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25-Apr-23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753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25-Apr-23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058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25-Apr-23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204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25-Apr-23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800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25-Apr-23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436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25-Apr-23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629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25-Apr-23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499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25-Apr-23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1015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65814" y="4287047"/>
            <a:ext cx="11579598" cy="2308324"/>
          </a:xfrm>
        </p:spPr>
        <p:txBody>
          <a:bodyPr wrap="square">
            <a:normAutofit/>
          </a:bodyPr>
          <a:lstStyle/>
          <a:p>
            <a:pPr>
              <a:lnSpc>
                <a:spcPct val="150000"/>
              </a:lnSpc>
            </a:pPr>
            <a:r>
              <a:rPr lang="sk-SK" sz="3200" spc="-150" dirty="0" err="1">
                <a:effectLst/>
              </a:rPr>
              <a:t>Křesťanství</a:t>
            </a:r>
            <a:r>
              <a:rPr lang="sk-SK" sz="3200" spc="-150" dirty="0">
                <a:effectLst/>
              </a:rPr>
              <a:t> </a:t>
            </a:r>
            <a:r>
              <a:rPr lang="sk-SK" sz="3200" spc="-150" dirty="0" err="1">
                <a:effectLst/>
              </a:rPr>
              <a:t>ve</a:t>
            </a:r>
            <a:r>
              <a:rPr lang="sk-SK" sz="3200" spc="-150" dirty="0">
                <a:effectLst/>
              </a:rPr>
              <a:t> </a:t>
            </a:r>
            <a:r>
              <a:rPr lang="sk-SK" sz="3200" spc="-150" dirty="0" err="1">
                <a:effectLst/>
              </a:rPr>
              <a:t>světle</a:t>
            </a:r>
            <a:r>
              <a:rPr lang="sk-SK" sz="3200" spc="-150" dirty="0">
                <a:effectLst/>
              </a:rPr>
              <a:t> </a:t>
            </a:r>
            <a:r>
              <a:rPr lang="sk-SK" sz="3200" spc="-150" dirty="0" err="1">
                <a:effectLst/>
              </a:rPr>
              <a:t>osvícenství</a:t>
            </a:r>
            <a:r>
              <a:rPr lang="sk-SK" sz="3200" spc="-150" dirty="0">
                <a:effectLst/>
              </a:rPr>
              <a:t> </a:t>
            </a:r>
            <a:br>
              <a:rPr lang="en-US" sz="3200" spc="-150" dirty="0">
                <a:effectLst/>
              </a:rPr>
            </a:br>
            <a:r>
              <a:rPr lang="en-US" sz="3200" spc="-150" dirty="0">
                <a:effectLst/>
              </a:rPr>
              <a:t>– </a:t>
            </a:r>
            <a:r>
              <a:rPr lang="sk-SK" sz="3200" spc="-150" dirty="0">
                <a:effectLst/>
              </a:rPr>
              <a:t>racionalistická kritika </a:t>
            </a:r>
            <a:r>
              <a:rPr lang="sk-SK" sz="3200" spc="-150" dirty="0" err="1">
                <a:effectLst/>
              </a:rPr>
              <a:t>křesťanství</a:t>
            </a:r>
            <a:r>
              <a:rPr lang="sk-SK" sz="3200" spc="-150" dirty="0">
                <a:effectLst/>
              </a:rPr>
              <a:t>, </a:t>
            </a:r>
            <a:r>
              <a:rPr lang="sk-SK" sz="3200" spc="-150" dirty="0" err="1">
                <a:effectLst/>
              </a:rPr>
              <a:t>deismus</a:t>
            </a:r>
            <a:r>
              <a:rPr lang="sk-SK" sz="3200" spc="-150" dirty="0">
                <a:effectLst/>
              </a:rPr>
              <a:t>, </a:t>
            </a:r>
            <a:r>
              <a:rPr lang="sk-SK" sz="3200" spc="-150" dirty="0" err="1">
                <a:effectLst/>
              </a:rPr>
              <a:t>zjevené</a:t>
            </a:r>
            <a:r>
              <a:rPr lang="sk-SK" sz="3200" spc="-150" dirty="0">
                <a:effectLst/>
              </a:rPr>
              <a:t> </a:t>
            </a:r>
            <a:r>
              <a:rPr lang="sk-SK" sz="3200" spc="-150" dirty="0" err="1">
                <a:effectLst/>
              </a:rPr>
              <a:t>vs</a:t>
            </a:r>
            <a:r>
              <a:rPr lang="sk-SK" sz="3200" spc="-150" dirty="0">
                <a:effectLst/>
              </a:rPr>
              <a:t>.</a:t>
            </a:r>
            <a:r>
              <a:rPr lang="en-US" sz="3200" spc="-150" dirty="0">
                <a:effectLst/>
              </a:rPr>
              <a:t> </a:t>
            </a:r>
            <a:r>
              <a:rPr lang="sk-SK" sz="3200" spc="-150" dirty="0" err="1">
                <a:effectLst/>
              </a:rPr>
              <a:t>přirozené</a:t>
            </a:r>
            <a:r>
              <a:rPr lang="en-US" sz="3200" spc="-150" dirty="0">
                <a:effectLst/>
              </a:rPr>
              <a:t> </a:t>
            </a:r>
            <a:r>
              <a:rPr lang="sk-SK" sz="3200" spc="-150" dirty="0" err="1">
                <a:effectLst/>
              </a:rPr>
              <a:t>náboženství</a:t>
            </a:r>
            <a:r>
              <a:rPr lang="sk-SK" sz="3200" spc="-150" dirty="0"/>
              <a:t>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09799" y="3428904"/>
            <a:ext cx="9144000" cy="754025"/>
          </a:xfrm>
        </p:spPr>
        <p:txBody>
          <a:bodyPr/>
          <a:lstStyle/>
          <a:p>
            <a:r>
              <a:rPr lang="sk-SK" dirty="0"/>
              <a:t>RLA07 </a:t>
            </a:r>
            <a:r>
              <a:rPr lang="sk-SK" dirty="0" err="1"/>
              <a:t>Křesťanství</a:t>
            </a:r>
            <a:r>
              <a:rPr lang="sk-SK" dirty="0"/>
              <a:t> II</a:t>
            </a:r>
          </a:p>
        </p:txBody>
      </p:sp>
    </p:spTree>
    <p:extLst>
      <p:ext uri="{BB962C8B-B14F-4D97-AF65-F5344CB8AC3E}">
        <p14:creationId xmlns:p14="http://schemas.microsoft.com/office/powerpoint/2010/main" val="1164036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16CBEA-157C-4C56-8EA5-98CE9BFB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647039" cy="1325563"/>
          </a:xfrm>
        </p:spPr>
        <p:txBody>
          <a:bodyPr>
            <a:normAutofit/>
          </a:bodyPr>
          <a:lstStyle/>
          <a:p>
            <a:r>
              <a:rPr lang="sk-SK" sz="4400" dirty="0"/>
              <a:t>Osvietenský absolutizmus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F8356D5-8D0F-43E0-980D-7DD8C0CCD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6211529" cy="4879975"/>
          </a:xfrm>
        </p:spPr>
        <p:txBody>
          <a:bodyPr>
            <a:normAutofit fontScale="85000" lnSpcReduction="20000"/>
          </a:bodyPr>
          <a:lstStyle/>
          <a:p>
            <a:r>
              <a:rPr lang="sk-SK" dirty="0" err="1"/>
              <a:t>febronianizmus</a:t>
            </a:r>
            <a:endParaRPr lang="sk-SK" dirty="0"/>
          </a:p>
          <a:p>
            <a:pPr lvl="1"/>
            <a:r>
              <a:rPr lang="de-DE" dirty="0"/>
              <a:t>Johann Nikolaus von </a:t>
            </a:r>
            <a:r>
              <a:rPr lang="de-DE" dirty="0" err="1"/>
              <a:t>Hontheim</a:t>
            </a:r>
            <a:r>
              <a:rPr lang="de-DE" dirty="0"/>
              <a:t> (1701-90) </a:t>
            </a:r>
            <a:endParaRPr lang="sk-SK" dirty="0"/>
          </a:p>
          <a:p>
            <a:r>
              <a:rPr lang="sk-SK" dirty="0" err="1"/>
              <a:t>Frederick</a:t>
            </a:r>
            <a:r>
              <a:rPr lang="sk-SK" dirty="0"/>
              <a:t> II. Veľký (1740-86), Karol III. (1759-88)</a:t>
            </a:r>
          </a:p>
          <a:p>
            <a:r>
              <a:rPr lang="sk-SK" dirty="0"/>
              <a:t>jozefinizmus</a:t>
            </a:r>
          </a:p>
          <a:p>
            <a:pPr lvl="1"/>
            <a:r>
              <a:rPr lang="sk-SK" dirty="0"/>
              <a:t>Jozef II. (r. 1780–90)</a:t>
            </a:r>
          </a:p>
          <a:p>
            <a:pPr lvl="1"/>
            <a:endParaRPr lang="sk-SK" dirty="0"/>
          </a:p>
          <a:p>
            <a:pPr lvl="1"/>
            <a:r>
              <a:rPr lang="sk-SK" dirty="0"/>
              <a:t>nezávislosť rakúskej katolíckej cirkvi na Ríme</a:t>
            </a:r>
          </a:p>
          <a:p>
            <a:pPr lvl="1"/>
            <a:r>
              <a:rPr lang="sk-SK" dirty="0"/>
              <a:t>redukcia kláštorov</a:t>
            </a:r>
          </a:p>
          <a:p>
            <a:pPr lvl="1"/>
            <a:r>
              <a:rPr lang="sk-SK" dirty="0"/>
              <a:t>reforma kléru</a:t>
            </a:r>
          </a:p>
          <a:p>
            <a:pPr lvl="1"/>
            <a:r>
              <a:rPr lang="sk-SK" dirty="0"/>
              <a:t>zjednodušenie bohoslužby v prospech racionálno-etickej zbožnosti</a:t>
            </a:r>
          </a:p>
          <a:p>
            <a:pPr lvl="1"/>
            <a:endParaRPr lang="sk-SK" dirty="0"/>
          </a:p>
          <a:p>
            <a:pPr lvl="1"/>
            <a:r>
              <a:rPr lang="sk-SK" dirty="0"/>
              <a:t>tolerančný patent (1781)</a:t>
            </a:r>
          </a:p>
          <a:p>
            <a:pPr lvl="1"/>
            <a:endParaRPr lang="sk-SK" dirty="0"/>
          </a:p>
          <a:p>
            <a:pPr lvl="1"/>
            <a:r>
              <a:rPr lang="sk-SK" b="1" dirty="0"/>
              <a:t>1794</a:t>
            </a:r>
            <a:r>
              <a:rPr lang="sk-SK" dirty="0"/>
              <a:t> – „</a:t>
            </a:r>
            <a:r>
              <a:rPr lang="sk-SK" i="1" dirty="0" err="1"/>
              <a:t>Auctorem</a:t>
            </a:r>
            <a:r>
              <a:rPr lang="sk-SK" i="1" dirty="0"/>
              <a:t> </a:t>
            </a:r>
            <a:r>
              <a:rPr lang="sk-SK" i="1" dirty="0" err="1"/>
              <a:t>Fidei</a:t>
            </a:r>
            <a:r>
              <a:rPr lang="sk-SK" dirty="0"/>
              <a:t>“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83F0B42-07DA-49B2-9F36-039412C78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019" y="0"/>
            <a:ext cx="4748981" cy="686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38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915"/>
    </mc:Choice>
    <mc:Fallback xmlns="">
      <p:transition spd="slow" advTm="405915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6B2ED24-72BC-4D53-AEEA-8F91A304F0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" r="764" b="-1"/>
          <a:stretch/>
        </p:blipFill>
        <p:spPr>
          <a:xfrm>
            <a:off x="7848600" y="10"/>
            <a:ext cx="434340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8D556A2-F0EE-4094-9935-FB853F40E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662057" cy="1325563"/>
          </a:xfrm>
        </p:spPr>
        <p:txBody>
          <a:bodyPr>
            <a:normAutofit/>
          </a:bodyPr>
          <a:lstStyle/>
          <a:p>
            <a:r>
              <a:rPr lang="en-US" sz="4200" err="1"/>
              <a:t>Osvietenstvo</a:t>
            </a:r>
            <a:r>
              <a:rPr lang="sk-SK" sz="4200"/>
              <a:t>, náboženstvo</a:t>
            </a:r>
            <a:r>
              <a:rPr lang="en-US" sz="4200"/>
              <a:t> a </a:t>
            </a:r>
            <a:r>
              <a:rPr lang="en-US" sz="4200" err="1"/>
              <a:t>revol</a:t>
            </a:r>
            <a:r>
              <a:rPr lang="sk-SK" sz="4200"/>
              <a:t>ú</a:t>
            </a:r>
            <a:r>
              <a:rPr lang="en-US" sz="4200" err="1"/>
              <a:t>cie</a:t>
            </a:r>
            <a:endParaRPr lang="sk-SK" sz="420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2F43175-E6C3-4DFF-A04B-D9A017D7C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6184314" cy="4351338"/>
          </a:xfrm>
        </p:spPr>
        <p:txBody>
          <a:bodyPr>
            <a:normAutofit/>
          </a:bodyPr>
          <a:lstStyle/>
          <a:p>
            <a:r>
              <a:rPr lang="sk-SK" dirty="0"/>
              <a:t>geopolitická dominancia mocností</a:t>
            </a:r>
          </a:p>
          <a:p>
            <a:r>
              <a:rPr lang="sk-SK" dirty="0"/>
              <a:t>útok osvietencov na „zastaralé“ politické inštitúcie</a:t>
            </a:r>
          </a:p>
          <a:p>
            <a:r>
              <a:rPr lang="sk-SK" dirty="0"/>
              <a:t>formovanie </a:t>
            </a:r>
            <a:r>
              <a:rPr lang="sk-SK" dirty="0" err="1"/>
              <a:t>modernity</a:t>
            </a:r>
            <a:endParaRPr lang="sk-SK" dirty="0"/>
          </a:p>
          <a:p>
            <a:r>
              <a:rPr lang="sk-SK" dirty="0"/>
              <a:t>osvietenské centrá (Ženeva, </a:t>
            </a:r>
            <a:r>
              <a:rPr lang="sk-SK" dirty="0" err="1"/>
              <a:t>Edinburgh</a:t>
            </a:r>
            <a:r>
              <a:rPr lang="sk-SK" dirty="0"/>
              <a:t>)</a:t>
            </a:r>
          </a:p>
          <a:p>
            <a:r>
              <a:rPr lang="sk-SK" dirty="0"/>
              <a:t>náboženské prebudenia</a:t>
            </a:r>
          </a:p>
          <a:p>
            <a:r>
              <a:rPr lang="sk-SK" dirty="0" err="1"/>
              <a:t>jansenizmus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8811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000"/>
    </mc:Choice>
    <mc:Fallback xmlns="">
      <p:transition spd="slow" advTm="168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25027" r="23902" b="2"/>
          <a:stretch/>
        </p:blipFill>
        <p:spPr>
          <a:xfrm>
            <a:off x="7445597" y="10"/>
            <a:ext cx="4746403" cy="6857990"/>
          </a:xfrm>
          <a:prstGeom prst="rect">
            <a:avLst/>
          </a:prstGeom>
        </p:spPr>
      </p:pic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5677" y="250031"/>
            <a:ext cx="6361590" cy="13255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sk-SK" sz="4400" dirty="0"/>
              <a:t>Veľká francúzska revolúcia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45806" y="1307692"/>
            <a:ext cx="6953985" cy="5550308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sk-SK" sz="2700" b="1" dirty="0"/>
              <a:t>cirkev pred revolúciou a jej oslabovanie</a:t>
            </a:r>
          </a:p>
          <a:p>
            <a:pPr lvl="1">
              <a:lnSpc>
                <a:spcPct val="70000"/>
              </a:lnSpc>
            </a:pPr>
            <a:r>
              <a:rPr lang="sk-SK" sz="2300" dirty="0"/>
              <a:t>spisy osvietencov</a:t>
            </a:r>
          </a:p>
          <a:p>
            <a:pPr lvl="1">
              <a:lnSpc>
                <a:spcPct val="70000"/>
              </a:lnSpc>
            </a:pPr>
            <a:r>
              <a:rPr lang="sk-SK" sz="2300" dirty="0"/>
              <a:t>obmedzovanie práv a privilégií kléru</a:t>
            </a:r>
          </a:p>
          <a:p>
            <a:pPr lvl="1">
              <a:lnSpc>
                <a:spcPct val="70000"/>
              </a:lnSpc>
            </a:pPr>
            <a:r>
              <a:rPr lang="sk-SK" sz="2300" dirty="0"/>
              <a:t>jansenizmus X jezuiti</a:t>
            </a:r>
          </a:p>
          <a:p>
            <a:pPr lvl="1">
              <a:lnSpc>
                <a:spcPct val="70000"/>
              </a:lnSpc>
            </a:pPr>
            <a:r>
              <a:rPr lang="sk-SK" sz="2300" dirty="0"/>
              <a:t>biskupi X </a:t>
            </a:r>
            <a:r>
              <a:rPr lang="sk-SK" sz="2300" dirty="0" err="1"/>
              <a:t>curés</a:t>
            </a:r>
            <a:endParaRPr lang="sk-SK" sz="2300" dirty="0"/>
          </a:p>
          <a:p>
            <a:pPr lvl="1">
              <a:lnSpc>
                <a:spcPct val="70000"/>
              </a:lnSpc>
            </a:pPr>
            <a:endParaRPr lang="sk-SK" sz="2300" dirty="0"/>
          </a:p>
          <a:p>
            <a:pPr>
              <a:lnSpc>
                <a:spcPct val="70000"/>
              </a:lnSpc>
            </a:pPr>
            <a:r>
              <a:rPr lang="sk-SK" sz="2700" b="1" dirty="0"/>
              <a:t>Obdobie vlády francúzskeho národného zhromaždenia </a:t>
            </a:r>
            <a:r>
              <a:rPr lang="sk-SK" sz="2700" dirty="0"/>
              <a:t>(1789–92)</a:t>
            </a:r>
          </a:p>
          <a:p>
            <a:pPr lvl="1">
              <a:lnSpc>
                <a:spcPct val="70000"/>
              </a:lnSpc>
            </a:pPr>
            <a:r>
              <a:rPr lang="sk-SK" dirty="0"/>
              <a:t>14. 7. 1789 dobytie Bastily</a:t>
            </a:r>
            <a:endParaRPr lang="sk-SK" sz="2700" dirty="0"/>
          </a:p>
          <a:p>
            <a:pPr lvl="1">
              <a:lnSpc>
                <a:spcPct val="70000"/>
              </a:lnSpc>
            </a:pPr>
            <a:r>
              <a:rPr lang="sk-SK" dirty="0"/>
              <a:t>4. 8. 1789 augustové dekréty </a:t>
            </a:r>
          </a:p>
          <a:p>
            <a:pPr lvl="1">
              <a:lnSpc>
                <a:spcPct val="70000"/>
              </a:lnSpc>
            </a:pPr>
            <a:r>
              <a:rPr lang="sk-SK" dirty="0"/>
              <a:t>26. 8. 1789 Deklarácia práv občana a človeka</a:t>
            </a:r>
          </a:p>
          <a:p>
            <a:pPr lvl="1">
              <a:lnSpc>
                <a:spcPct val="70000"/>
              </a:lnSpc>
            </a:pPr>
            <a:r>
              <a:rPr lang="sk-SK" dirty="0"/>
              <a:t>12. 7. 1790 Občianska ústava duchovenstva</a:t>
            </a:r>
          </a:p>
          <a:p>
            <a:pPr lvl="1">
              <a:lnSpc>
                <a:spcPct val="70000"/>
              </a:lnSpc>
            </a:pPr>
            <a:r>
              <a:rPr lang="sk-SK" dirty="0"/>
              <a:t>1791 Aliancia </a:t>
            </a:r>
            <a:r>
              <a:rPr lang="sk-SK" dirty="0" err="1"/>
              <a:t>Pia</a:t>
            </a:r>
            <a:r>
              <a:rPr lang="sk-SK" dirty="0"/>
              <a:t> VI. (1775-99)</a:t>
            </a:r>
          </a:p>
          <a:p>
            <a:pPr lvl="1">
              <a:lnSpc>
                <a:spcPct val="70000"/>
              </a:lnSpc>
            </a:pPr>
            <a:r>
              <a:rPr lang="sk-SK" dirty="0"/>
              <a:t>otázka </a:t>
            </a:r>
            <a:r>
              <a:rPr lang="sk-SK" dirty="0" err="1"/>
              <a:t>protináboženskosti</a:t>
            </a:r>
            <a:endParaRPr lang="sk-SK" dirty="0"/>
          </a:p>
          <a:p>
            <a:pPr lvl="1">
              <a:lnSpc>
                <a:spcPct val="70000"/>
              </a:lnSpc>
            </a:pPr>
            <a:endParaRPr lang="sk-SK" dirty="0"/>
          </a:p>
          <a:p>
            <a:pPr lvl="1">
              <a:lnSpc>
                <a:spcPct val="70000"/>
              </a:lnSpc>
            </a:pPr>
            <a:r>
              <a:rPr lang="sk-SK" dirty="0"/>
              <a:t>„štátna“/“konštitučná“ cirkev – „</a:t>
            </a:r>
            <a:r>
              <a:rPr lang="sk-SK" dirty="0" err="1"/>
              <a:t>vzdoro“cirkev</a:t>
            </a:r>
            <a:r>
              <a:rPr lang="sk-SK" dirty="0"/>
              <a:t> – </a:t>
            </a:r>
            <a:r>
              <a:rPr lang="sk-SK" dirty="0" err="1"/>
              <a:t>antináboženská</a:t>
            </a:r>
            <a:r>
              <a:rPr lang="sk-SK" dirty="0"/>
              <a:t> platforma</a:t>
            </a:r>
          </a:p>
          <a:p>
            <a:pPr lvl="1">
              <a:lnSpc>
                <a:spcPct val="70000"/>
              </a:lnSpc>
            </a:pPr>
            <a:endParaRPr lang="sk-SK" dirty="0"/>
          </a:p>
          <a:p>
            <a:pPr lvl="1">
              <a:lnSpc>
                <a:spcPct val="70000"/>
              </a:lnSpc>
            </a:pPr>
            <a:endParaRPr lang="sk-SK" dirty="0"/>
          </a:p>
          <a:p>
            <a:pPr>
              <a:lnSpc>
                <a:spcPct val="70000"/>
              </a:lnSpc>
            </a:pPr>
            <a:endParaRPr lang="sk-SK" sz="2700" dirty="0"/>
          </a:p>
        </p:txBody>
      </p:sp>
    </p:spTree>
    <p:extLst>
      <p:ext uri="{BB962C8B-B14F-4D97-AF65-F5344CB8AC3E}">
        <p14:creationId xmlns:p14="http://schemas.microsoft.com/office/powerpoint/2010/main" val="367435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7412"/>
    </mc:Choice>
    <mc:Fallback xmlns="">
      <p:transition spd="slow" advTm="1307412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25027" r="23902" b="2"/>
          <a:stretch/>
        </p:blipFill>
        <p:spPr>
          <a:xfrm>
            <a:off x="7445597" y="10"/>
            <a:ext cx="4746403" cy="6857990"/>
          </a:xfrm>
          <a:prstGeom prst="rect">
            <a:avLst/>
          </a:prstGeom>
        </p:spPr>
      </p:pic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5677" y="250031"/>
            <a:ext cx="6361590" cy="13255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sk-SK" sz="4400" dirty="0"/>
              <a:t>Veľká francúzska revolúcia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45806" y="1825624"/>
            <a:ext cx="6953985" cy="4852577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sk-SK" sz="2700" b="1" dirty="0"/>
              <a:t>Obdobie republiky </a:t>
            </a:r>
            <a:r>
              <a:rPr lang="sk-SK" sz="2700" dirty="0"/>
              <a:t>(</a:t>
            </a:r>
            <a:r>
              <a:rPr lang="sk-SK" dirty="0"/>
              <a:t>1792-95)</a:t>
            </a:r>
            <a:endParaRPr lang="sk-SK" sz="2700" dirty="0"/>
          </a:p>
          <a:p>
            <a:pPr lvl="1">
              <a:lnSpc>
                <a:spcPct val="70000"/>
              </a:lnSpc>
            </a:pPr>
            <a:r>
              <a:rPr lang="sk-SK" sz="2300" dirty="0"/>
              <a:t>21. 6. 1791 zatknutie Ľudovíta XVI.</a:t>
            </a:r>
          </a:p>
          <a:p>
            <a:pPr lvl="1">
              <a:lnSpc>
                <a:spcPct val="70000"/>
              </a:lnSpc>
            </a:pPr>
            <a:r>
              <a:rPr lang="sk-SK" sz="2300" dirty="0"/>
              <a:t>10. 8. 1792 útok na kráľovský palác, prevrat</a:t>
            </a:r>
          </a:p>
          <a:p>
            <a:pPr lvl="1">
              <a:lnSpc>
                <a:spcPct val="70000"/>
              </a:lnSpc>
            </a:pPr>
            <a:r>
              <a:rPr lang="sk-SK" sz="2300" dirty="0"/>
              <a:t>20. 9. 1792 bitka pri </a:t>
            </a:r>
            <a:r>
              <a:rPr lang="sk-SK" sz="2300" dirty="0" err="1"/>
              <a:t>Valmy</a:t>
            </a:r>
            <a:endParaRPr lang="sk-SK" sz="2300" dirty="0"/>
          </a:p>
          <a:p>
            <a:pPr lvl="1">
              <a:lnSpc>
                <a:spcPct val="70000"/>
              </a:lnSpc>
            </a:pPr>
            <a:endParaRPr lang="sk-SK" sz="2300" dirty="0"/>
          </a:p>
          <a:p>
            <a:pPr>
              <a:lnSpc>
                <a:spcPct val="70000"/>
              </a:lnSpc>
            </a:pPr>
            <a:r>
              <a:rPr lang="sk-SK" sz="2700" b="1" dirty="0"/>
              <a:t>Vláda teroru </a:t>
            </a:r>
            <a:r>
              <a:rPr lang="sk-SK" sz="2700" dirty="0"/>
              <a:t>(1793–4)</a:t>
            </a:r>
          </a:p>
          <a:p>
            <a:pPr lvl="1">
              <a:lnSpc>
                <a:spcPct val="70000"/>
              </a:lnSpc>
            </a:pPr>
            <a:r>
              <a:rPr lang="sk-SK" sz="2300" dirty="0"/>
              <a:t>21. 1. 1793 poprava Ľudovíta XVI</a:t>
            </a:r>
            <a:r>
              <a:rPr lang="en-US" sz="2300"/>
              <a:t>.</a:t>
            </a:r>
            <a:endParaRPr lang="sk-SK" sz="2300" dirty="0"/>
          </a:p>
          <a:p>
            <a:pPr lvl="1">
              <a:lnSpc>
                <a:spcPct val="70000"/>
              </a:lnSpc>
            </a:pPr>
            <a:endParaRPr lang="sk-SK" b="1" dirty="0"/>
          </a:p>
          <a:p>
            <a:pPr lvl="1">
              <a:lnSpc>
                <a:spcPct val="70000"/>
              </a:lnSpc>
            </a:pPr>
            <a:r>
              <a:rPr lang="sk-SK" b="1" dirty="0"/>
              <a:t>1. vlna </a:t>
            </a:r>
            <a:r>
              <a:rPr lang="sk-SK" b="1" dirty="0" err="1"/>
              <a:t>dechristianizácie</a:t>
            </a:r>
            <a:r>
              <a:rPr lang="sk-SK" b="1" dirty="0"/>
              <a:t> </a:t>
            </a:r>
            <a:r>
              <a:rPr lang="sk-SK" dirty="0"/>
              <a:t>(1793-94)</a:t>
            </a:r>
          </a:p>
          <a:p>
            <a:pPr lvl="2">
              <a:lnSpc>
                <a:spcPct val="70000"/>
              </a:lnSpc>
            </a:pPr>
            <a:r>
              <a:rPr lang="sk-SK" dirty="0"/>
              <a:t>cirkev ako súčasť </a:t>
            </a:r>
            <a:r>
              <a:rPr lang="sk-SK" dirty="0" err="1"/>
              <a:t>ancien</a:t>
            </a:r>
            <a:r>
              <a:rPr lang="sk-SK" dirty="0"/>
              <a:t> </a:t>
            </a:r>
            <a:r>
              <a:rPr lang="sk-SK" dirty="0" err="1"/>
              <a:t>regime</a:t>
            </a:r>
            <a:r>
              <a:rPr lang="sk-SK" dirty="0"/>
              <a:t>, náboženstvo ako povera</a:t>
            </a:r>
          </a:p>
          <a:p>
            <a:pPr lvl="2">
              <a:lnSpc>
                <a:spcPct val="70000"/>
              </a:lnSpc>
            </a:pPr>
            <a:r>
              <a:rPr lang="sk-SK" dirty="0"/>
              <a:t>občianske náboženstvo</a:t>
            </a:r>
          </a:p>
          <a:p>
            <a:pPr lvl="2">
              <a:lnSpc>
                <a:spcPct val="70000"/>
              </a:lnSpc>
            </a:pPr>
            <a:endParaRPr lang="sk-SK" sz="1900" dirty="0"/>
          </a:p>
          <a:p>
            <a:pPr lvl="1">
              <a:lnSpc>
                <a:spcPct val="70000"/>
              </a:lnSpc>
            </a:pPr>
            <a:r>
              <a:rPr lang="sk-SK" sz="2300" dirty="0"/>
              <a:t>1793 korunovácia Bohyne Rozumu</a:t>
            </a:r>
          </a:p>
          <a:p>
            <a:pPr lvl="1">
              <a:lnSpc>
                <a:spcPct val="70000"/>
              </a:lnSpc>
            </a:pPr>
            <a:endParaRPr lang="sk-SK" sz="2700" dirty="0"/>
          </a:p>
        </p:txBody>
      </p:sp>
    </p:spTree>
    <p:extLst>
      <p:ext uri="{BB962C8B-B14F-4D97-AF65-F5344CB8AC3E}">
        <p14:creationId xmlns:p14="http://schemas.microsoft.com/office/powerpoint/2010/main" val="108504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488"/>
    </mc:Choice>
    <mc:Fallback xmlns="">
      <p:transition spd="slow" advTm="430488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25027" r="23902" b="2"/>
          <a:stretch/>
        </p:blipFill>
        <p:spPr>
          <a:xfrm>
            <a:off x="7445597" y="10"/>
            <a:ext cx="4746403" cy="6857990"/>
          </a:xfrm>
          <a:prstGeom prst="rect">
            <a:avLst/>
          </a:prstGeom>
        </p:spPr>
      </p:pic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5677" y="250031"/>
            <a:ext cx="6361590" cy="13255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sk-SK" sz="4400" dirty="0"/>
              <a:t>Veľká francúzska revolúcia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45806" y="1825624"/>
            <a:ext cx="6953985" cy="4852577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sk-SK" sz="2700" b="1" dirty="0"/>
              <a:t>Vláda direktória </a:t>
            </a:r>
            <a:r>
              <a:rPr lang="sk-SK" sz="2700" dirty="0"/>
              <a:t>(1795-1799)</a:t>
            </a:r>
          </a:p>
          <a:p>
            <a:pPr lvl="1">
              <a:lnSpc>
                <a:spcPct val="70000"/>
              </a:lnSpc>
            </a:pPr>
            <a:r>
              <a:rPr lang="sk-SK" sz="2200" dirty="0"/>
              <a:t>1796 vyhnanie </a:t>
            </a:r>
            <a:r>
              <a:rPr lang="sk-SK" sz="2200" dirty="0" err="1"/>
              <a:t>Pia</a:t>
            </a:r>
            <a:r>
              <a:rPr lang="sk-SK" sz="2200" dirty="0"/>
              <a:t> VI. (1775 – 1799) z Ríma</a:t>
            </a:r>
          </a:p>
          <a:p>
            <a:pPr lvl="1">
              <a:lnSpc>
                <a:spcPct val="70000"/>
              </a:lnSpc>
            </a:pPr>
            <a:r>
              <a:rPr lang="sk-SK" sz="2200" b="1" dirty="0"/>
              <a:t>2. vlna </a:t>
            </a:r>
            <a:r>
              <a:rPr lang="sk-SK" sz="2200" b="1" dirty="0" err="1"/>
              <a:t>dechristianizácie</a:t>
            </a:r>
            <a:r>
              <a:rPr lang="sk-SK" sz="2200" b="1" dirty="0"/>
              <a:t> (1797 – 1801)</a:t>
            </a:r>
          </a:p>
          <a:p>
            <a:pPr lvl="1">
              <a:lnSpc>
                <a:spcPct val="70000"/>
              </a:lnSpc>
            </a:pPr>
            <a:r>
              <a:rPr lang="sk-SK" sz="2200" dirty="0"/>
              <a:t>9. 11. 1799 zvrhnutie Direktória</a:t>
            </a:r>
          </a:p>
          <a:p>
            <a:pPr lvl="1">
              <a:lnSpc>
                <a:spcPct val="70000"/>
              </a:lnSpc>
            </a:pPr>
            <a:endParaRPr lang="sk-SK" sz="2700" dirty="0"/>
          </a:p>
          <a:p>
            <a:pPr>
              <a:lnSpc>
                <a:spcPct val="70000"/>
              </a:lnSpc>
            </a:pPr>
            <a:r>
              <a:rPr lang="sk-SK" sz="2700" b="1" dirty="0"/>
              <a:t>Napoleon Bonaparte </a:t>
            </a:r>
            <a:r>
              <a:rPr lang="sk-SK" sz="2700" dirty="0"/>
              <a:t>(1799-1815)</a:t>
            </a:r>
          </a:p>
          <a:p>
            <a:pPr lvl="1">
              <a:lnSpc>
                <a:spcPct val="100000"/>
              </a:lnSpc>
            </a:pPr>
            <a:r>
              <a:rPr lang="sk-SK" sz="2200" dirty="0"/>
              <a:t>1801 F. konkordát, </a:t>
            </a:r>
            <a:r>
              <a:rPr lang="sk-SK" sz="2200" b="1" dirty="0" err="1"/>
              <a:t>Ercole</a:t>
            </a:r>
            <a:r>
              <a:rPr lang="sk-SK" sz="2200" b="1" dirty="0"/>
              <a:t> </a:t>
            </a:r>
            <a:r>
              <a:rPr lang="sk-SK" sz="2200" b="1" dirty="0" err="1"/>
              <a:t>Consalvi</a:t>
            </a:r>
            <a:r>
              <a:rPr lang="sk-SK" sz="2200" dirty="0"/>
              <a:t> (1757–1824)</a:t>
            </a:r>
          </a:p>
          <a:p>
            <a:pPr lvl="1">
              <a:lnSpc>
                <a:spcPct val="100000"/>
              </a:lnSpc>
            </a:pPr>
            <a:r>
              <a:rPr lang="sk-SK" sz="2200" dirty="0"/>
              <a:t>1802 organické články</a:t>
            </a:r>
          </a:p>
          <a:p>
            <a:pPr lvl="1">
              <a:lnSpc>
                <a:spcPct val="100000"/>
              </a:lnSpc>
            </a:pPr>
            <a:r>
              <a:rPr lang="sk-SK" sz="2200" dirty="0"/>
              <a:t>1804 korunovácia </a:t>
            </a:r>
            <a:r>
              <a:rPr lang="sk-SK" sz="2200" dirty="0" err="1"/>
              <a:t>Piom</a:t>
            </a:r>
            <a:r>
              <a:rPr lang="sk-SK" sz="2200" dirty="0"/>
              <a:t> VII. (1800 – 1823)</a:t>
            </a:r>
          </a:p>
          <a:p>
            <a:pPr lvl="1">
              <a:lnSpc>
                <a:spcPct val="100000"/>
              </a:lnSpc>
            </a:pPr>
            <a:r>
              <a:rPr lang="sk-SK" sz="2200" dirty="0"/>
              <a:t>1808</a:t>
            </a:r>
            <a:r>
              <a:rPr lang="sk-SK" sz="2200" b="1" dirty="0"/>
              <a:t> </a:t>
            </a:r>
            <a:r>
              <a:rPr lang="sk-SK" sz="2200" dirty="0"/>
              <a:t>vstup francúzskych vojsk do Ríma a zadržanie pápeža v </a:t>
            </a:r>
            <a:r>
              <a:rPr lang="sk-SK" sz="2200" dirty="0" err="1"/>
              <a:t>Kvirinálskom</a:t>
            </a:r>
            <a:r>
              <a:rPr lang="sk-SK" sz="2200" dirty="0"/>
              <a:t> paláci</a:t>
            </a:r>
          </a:p>
          <a:p>
            <a:pPr lvl="1">
              <a:lnSpc>
                <a:spcPct val="100000"/>
              </a:lnSpc>
            </a:pPr>
            <a:r>
              <a:rPr lang="sk-SK" sz="2200" dirty="0"/>
              <a:t>1809 imperiálny dekrét rušiaci pápežskú suverenitu</a:t>
            </a:r>
          </a:p>
          <a:p>
            <a:pPr lvl="1">
              <a:lnSpc>
                <a:spcPct val="100000"/>
              </a:lnSpc>
            </a:pPr>
            <a:r>
              <a:rPr lang="sk-SK" sz="2200" dirty="0"/>
              <a:t>1814 kolaps napoleonovského režimu a Ľudovít XVIII.</a:t>
            </a:r>
          </a:p>
        </p:txBody>
      </p:sp>
    </p:spTree>
    <p:extLst>
      <p:ext uri="{BB962C8B-B14F-4D97-AF65-F5344CB8AC3E}">
        <p14:creationId xmlns:p14="http://schemas.microsoft.com/office/powerpoint/2010/main" val="356651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267"/>
    </mc:Choice>
    <mc:Fallback xmlns="">
      <p:transition spd="slow" advTm="58926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symbol pro obsah 6"/>
          <p:cNvPicPr>
            <a:picLocks noChangeAspect="1"/>
          </p:cNvPicPr>
          <p:nvPr/>
        </p:nvPicPr>
        <p:blipFill rotWithShape="1">
          <a:blip r:embed="rId2"/>
          <a:srcRect l="18097" r="18570" b="-1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 useBgFill="1"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4854676" cy="1325563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sk-SK" sz="3800" dirty="0"/>
              <a:t>Situácia po náboženských vojnách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838201" y="1934287"/>
            <a:ext cx="4572877" cy="4741815"/>
          </a:xfrm>
        </p:spPr>
        <p:txBody>
          <a:bodyPr>
            <a:normAutofit fontScale="85000" lnSpcReduction="20000"/>
          </a:bodyPr>
          <a:lstStyle/>
          <a:p>
            <a:r>
              <a:rPr lang="sk-SK" dirty="0"/>
              <a:t>náboženstvo ako zdroj konfliktu</a:t>
            </a:r>
          </a:p>
          <a:p>
            <a:endParaRPr lang="sk-SK" dirty="0"/>
          </a:p>
          <a:p>
            <a:r>
              <a:rPr lang="sk-SK" dirty="0"/>
              <a:t>únava </a:t>
            </a:r>
            <a:r>
              <a:rPr lang="sk-SK" dirty="0" err="1"/>
              <a:t>konfesijnými</a:t>
            </a:r>
            <a:r>
              <a:rPr lang="sk-SK" dirty="0"/>
              <a:t> spormi a kontroverziami</a:t>
            </a:r>
          </a:p>
          <a:p>
            <a:endParaRPr lang="sk-SK" dirty="0"/>
          </a:p>
          <a:p>
            <a:r>
              <a:rPr lang="sk-SK" dirty="0"/>
              <a:t>implementácia </a:t>
            </a:r>
            <a:r>
              <a:rPr lang="sk-SK" dirty="0" err="1"/>
              <a:t>vs</a:t>
            </a:r>
            <a:r>
              <a:rPr lang="sk-SK" dirty="0"/>
              <a:t>. formálne prijatie konfesie</a:t>
            </a:r>
          </a:p>
          <a:p>
            <a:endParaRPr lang="sk-SK" dirty="0"/>
          </a:p>
          <a:p>
            <a:r>
              <a:rPr lang="sk-SK" dirty="0"/>
              <a:t>emancipácia politického, spoločenského a intelektuálneho života</a:t>
            </a:r>
          </a:p>
          <a:p>
            <a:endParaRPr lang="sk-SK" dirty="0"/>
          </a:p>
          <a:p>
            <a:r>
              <a:rPr lang="sk-SK" dirty="0"/>
              <a:t>apokalyptická perspektíva </a:t>
            </a:r>
            <a:r>
              <a:rPr lang="sk-SK" dirty="0" err="1"/>
              <a:t>vs</a:t>
            </a:r>
            <a:r>
              <a:rPr lang="sk-SK" dirty="0"/>
              <a:t>. pokrok</a:t>
            </a:r>
          </a:p>
        </p:txBody>
      </p:sp>
    </p:spTree>
    <p:extLst>
      <p:ext uri="{BB962C8B-B14F-4D97-AF65-F5344CB8AC3E}">
        <p14:creationId xmlns:p14="http://schemas.microsoft.com/office/powerpoint/2010/main" val="247344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564"/>
    </mc:Choice>
    <mc:Fallback xmlns="">
      <p:transition spd="slow" advTm="13356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3">
            <a:extLst>
              <a:ext uri="{FF2B5EF4-FFF2-40B4-BE49-F238E27FC236}">
                <a16:creationId xmlns:a16="http://schemas.microsoft.com/office/drawing/2014/main" id="{65C3FD5B-F587-4944-B03C-CEC67E99D2D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166F26A6-EA2B-4014-95B1-6668BAB374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34" b="-1"/>
          <a:stretch/>
        </p:blipFill>
        <p:spPr>
          <a:xfrm>
            <a:off x="6587120" y="484632"/>
            <a:ext cx="2725903" cy="351164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17535F1-98EA-4E55-8E42-CFF410B015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4" r="20817" b="1"/>
          <a:stretch/>
        </p:blipFill>
        <p:spPr>
          <a:xfrm>
            <a:off x="9465700" y="2661434"/>
            <a:ext cx="2241661" cy="3717575"/>
          </a:xfrm>
          <a:prstGeom prst="rect">
            <a:avLst/>
          </a:prstGeom>
        </p:spPr>
      </p:pic>
      <p:sp>
        <p:nvSpPr>
          <p:cNvPr id="33" name="Rectangle 25">
            <a:extLst>
              <a:ext uri="{FF2B5EF4-FFF2-40B4-BE49-F238E27FC236}">
                <a16:creationId xmlns:a16="http://schemas.microsoft.com/office/drawing/2014/main" id="{B8CBB47A-C2B5-48FE-BC41-C72AF040440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5700" y="484632"/>
            <a:ext cx="2241661" cy="2022476"/>
          </a:xfrm>
          <a:prstGeom prst="rect">
            <a:avLst/>
          </a:prstGeom>
          <a:solidFill>
            <a:schemeClr val="tx2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7">
            <a:extLst>
              <a:ext uri="{FF2B5EF4-FFF2-40B4-BE49-F238E27FC236}">
                <a16:creationId xmlns:a16="http://schemas.microsoft.com/office/drawing/2014/main" id="{FF9A9528-35E2-4029-8E16-8B435BB318F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86819" y="4164379"/>
            <a:ext cx="2726204" cy="2208989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F7ABE86-89C5-464B-A25B-708D0B2D60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4" r="-4" b="28366"/>
          <a:stretch/>
        </p:blipFill>
        <p:spPr>
          <a:xfrm>
            <a:off x="9465700" y="484632"/>
            <a:ext cx="2241661" cy="202247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4854676" cy="1325563"/>
          </a:xfrm>
        </p:spPr>
        <p:txBody>
          <a:bodyPr>
            <a:normAutofit/>
          </a:bodyPr>
          <a:lstStyle/>
          <a:p>
            <a:r>
              <a:rPr lang="sk-SK" sz="4400" dirty="0"/>
              <a:t>Osvietenstvo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3290" y="1690688"/>
            <a:ext cx="5299587" cy="5054241"/>
          </a:xfrm>
        </p:spPr>
        <p:txBody>
          <a:bodyPr>
            <a:normAutofit fontScale="92500" lnSpcReduction="10000"/>
          </a:bodyPr>
          <a:lstStyle/>
          <a:p>
            <a:r>
              <a:rPr lang="sk-SK" dirty="0"/>
              <a:t>koniec 17. storočia</a:t>
            </a:r>
          </a:p>
          <a:p>
            <a:r>
              <a:rPr lang="sk-SK" dirty="0"/>
              <a:t>pietizmus a osvietenstvo</a:t>
            </a:r>
          </a:p>
          <a:p>
            <a:r>
              <a:rPr lang="sk-SK" dirty="0"/>
              <a:t>rozvoj vedy</a:t>
            </a:r>
          </a:p>
          <a:p>
            <a:pPr lvl="1"/>
            <a:r>
              <a:rPr lang="cs-CZ" dirty="0"/>
              <a:t>a</a:t>
            </a:r>
            <a:r>
              <a:rPr lang="sk-SK" dirty="0" err="1"/>
              <a:t>stronómia</a:t>
            </a:r>
            <a:r>
              <a:rPr lang="sk-SK" dirty="0"/>
              <a:t> </a:t>
            </a:r>
          </a:p>
          <a:p>
            <a:pPr lvl="2"/>
            <a:r>
              <a:rPr lang="sk-SK" dirty="0" err="1"/>
              <a:t>Kopernik</a:t>
            </a:r>
            <a:r>
              <a:rPr lang="sk-SK" dirty="0"/>
              <a:t> 1473-1543, </a:t>
            </a:r>
            <a:r>
              <a:rPr lang="sk-SK" dirty="0" err="1"/>
              <a:t>Kepler</a:t>
            </a:r>
            <a:r>
              <a:rPr lang="sk-SK" dirty="0"/>
              <a:t> (1557-1630), </a:t>
            </a:r>
            <a:r>
              <a:rPr lang="sk-SK" b="1" dirty="0"/>
              <a:t>Galilei</a:t>
            </a:r>
            <a:r>
              <a:rPr lang="sk-SK" dirty="0"/>
              <a:t> (1564-1642), </a:t>
            </a:r>
          </a:p>
          <a:p>
            <a:pPr lvl="1"/>
            <a:r>
              <a:rPr lang="cs-CZ" dirty="0" err="1"/>
              <a:t>ambivalencia</a:t>
            </a:r>
            <a:r>
              <a:rPr lang="cs-CZ" dirty="0"/>
              <a:t>, „</a:t>
            </a:r>
            <a:r>
              <a:rPr lang="cs-CZ" dirty="0" err="1"/>
              <a:t>akomodácia</a:t>
            </a:r>
            <a:r>
              <a:rPr lang="cs-CZ" dirty="0"/>
              <a:t>“</a:t>
            </a:r>
          </a:p>
          <a:p>
            <a:pPr lvl="1"/>
            <a:r>
              <a:rPr lang="cs-CZ" dirty="0"/>
              <a:t>„r</a:t>
            </a:r>
            <a:r>
              <a:rPr lang="sk-SK" dirty="0" err="1"/>
              <a:t>acionálny</a:t>
            </a:r>
            <a:r>
              <a:rPr lang="sk-SK" dirty="0"/>
              <a:t>“ Boh</a:t>
            </a:r>
          </a:p>
          <a:p>
            <a:r>
              <a:rPr lang="cs-CZ" dirty="0"/>
              <a:t>racionalizmus</a:t>
            </a:r>
            <a:endParaRPr lang="sk-SK" dirty="0"/>
          </a:p>
          <a:p>
            <a:r>
              <a:rPr lang="sk-SK" dirty="0" err="1"/>
              <a:t>orientalizmus</a:t>
            </a:r>
            <a:r>
              <a:rPr lang="sk-SK" dirty="0"/>
              <a:t> a kultúrny relativizmus</a:t>
            </a:r>
          </a:p>
          <a:p>
            <a:r>
              <a:rPr lang="sk-SK" dirty="0"/>
              <a:t>prekonanie náboženského </a:t>
            </a:r>
            <a:r>
              <a:rPr lang="sk-SK" dirty="0" err="1"/>
              <a:t>partikularizmu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461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388"/>
    </mc:Choice>
    <mc:Fallback xmlns="">
      <p:transition spd="slow" advTm="103538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r="4" b="27484"/>
          <a:stretch/>
        </p:blipFill>
        <p:spPr>
          <a:xfrm>
            <a:off x="5137989" y="484632"/>
            <a:ext cx="3536670" cy="352542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12449" r="2" b="2"/>
          <a:stretch/>
        </p:blipFill>
        <p:spPr>
          <a:xfrm>
            <a:off x="8831272" y="2661434"/>
            <a:ext cx="2876096" cy="3711933"/>
          </a:xfrm>
          <a:prstGeom prst="rect">
            <a:avLst/>
          </a:prstGeom>
        </p:spPr>
      </p:pic>
      <p:sp>
        <p:nvSpPr>
          <p:cNvPr id="18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31263" y="484632"/>
            <a:ext cx="2876095" cy="2022476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9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7602" y="4164379"/>
            <a:ext cx="3546267" cy="2208989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/>
          <a:srcRect t="7119" r="-5" b="34864"/>
          <a:stretch/>
        </p:blipFill>
        <p:spPr>
          <a:xfrm>
            <a:off x="8831263" y="484632"/>
            <a:ext cx="2876095" cy="202247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3478160" cy="1325563"/>
          </a:xfrm>
        </p:spPr>
        <p:txBody>
          <a:bodyPr>
            <a:normAutofit/>
          </a:bodyPr>
          <a:lstStyle/>
          <a:p>
            <a:r>
              <a:rPr lang="sk-SK" sz="4400" dirty="0"/>
              <a:t>Osvietenstvo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5135" y="1825625"/>
            <a:ext cx="4031227" cy="476198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sk-SK" sz="2100" dirty="0" err="1"/>
              <a:t>Isaac</a:t>
            </a:r>
            <a:r>
              <a:rPr lang="sk-SK" sz="2100" dirty="0"/>
              <a:t> Newton</a:t>
            </a:r>
          </a:p>
          <a:p>
            <a:pPr>
              <a:lnSpc>
                <a:spcPct val="80000"/>
              </a:lnSpc>
            </a:pPr>
            <a:r>
              <a:rPr lang="sk-SK" sz="2100" dirty="0" err="1"/>
              <a:t>Herbert</a:t>
            </a:r>
            <a:r>
              <a:rPr lang="sk-SK" sz="2100" dirty="0"/>
              <a:t> z </a:t>
            </a:r>
            <a:r>
              <a:rPr lang="sk-SK" sz="2100" dirty="0" err="1"/>
              <a:t>Cherbury</a:t>
            </a:r>
            <a:r>
              <a:rPr lang="sk-SK" sz="2100" dirty="0"/>
              <a:t>, T. </a:t>
            </a:r>
            <a:r>
              <a:rPr lang="sk-SK" sz="2100" dirty="0" err="1"/>
              <a:t>Hobbes</a:t>
            </a:r>
            <a:r>
              <a:rPr lang="sk-SK" sz="2100" dirty="0"/>
              <a:t>, A. </a:t>
            </a:r>
            <a:r>
              <a:rPr lang="sk-SK" sz="2100" dirty="0" err="1"/>
              <a:t>Collins</a:t>
            </a:r>
            <a:r>
              <a:rPr lang="sk-SK" sz="2100" dirty="0"/>
              <a:t>, J. </a:t>
            </a:r>
            <a:r>
              <a:rPr lang="sk-SK" sz="2100" dirty="0" err="1"/>
              <a:t>Tolland</a:t>
            </a:r>
            <a:r>
              <a:rPr lang="sk-SK" sz="2100" dirty="0"/>
              <a:t>, M. </a:t>
            </a:r>
            <a:r>
              <a:rPr lang="sk-SK" sz="2100" dirty="0" err="1"/>
              <a:t>Tindal</a:t>
            </a:r>
            <a:r>
              <a:rPr lang="sk-SK" sz="2100" dirty="0"/>
              <a:t>, C. </a:t>
            </a:r>
            <a:r>
              <a:rPr lang="sk-SK" sz="2100" dirty="0" err="1"/>
              <a:t>Shaftesbury</a:t>
            </a:r>
            <a:r>
              <a:rPr lang="sk-SK" sz="2100" dirty="0"/>
              <a:t>, J. </a:t>
            </a:r>
            <a:r>
              <a:rPr lang="sk-SK" sz="2100" dirty="0" err="1"/>
              <a:t>Locke</a:t>
            </a:r>
            <a:r>
              <a:rPr lang="sk-SK" sz="2100" dirty="0"/>
              <a:t>, D. </a:t>
            </a:r>
            <a:r>
              <a:rPr lang="sk-SK" sz="2100" dirty="0" err="1"/>
              <a:t>Hume</a:t>
            </a:r>
            <a:endParaRPr lang="sk-SK" sz="2100" dirty="0"/>
          </a:p>
          <a:p>
            <a:pPr lvl="1">
              <a:lnSpc>
                <a:spcPct val="80000"/>
              </a:lnSpc>
            </a:pPr>
            <a:endParaRPr lang="sk-SK" sz="1700" dirty="0"/>
          </a:p>
          <a:p>
            <a:pPr>
              <a:lnSpc>
                <a:spcPct val="80000"/>
              </a:lnSpc>
            </a:pPr>
            <a:r>
              <a:rPr lang="sk-SK" sz="2100" dirty="0"/>
              <a:t>F. M. A. </a:t>
            </a:r>
            <a:r>
              <a:rPr lang="sk-SK" sz="2100" dirty="0" err="1"/>
              <a:t>Voltaire</a:t>
            </a:r>
            <a:r>
              <a:rPr lang="sk-SK" sz="2100" dirty="0"/>
              <a:t>, J. J. </a:t>
            </a:r>
            <a:r>
              <a:rPr lang="sk-SK" sz="2100" dirty="0" err="1"/>
              <a:t>Rousseau</a:t>
            </a:r>
            <a:r>
              <a:rPr lang="sk-SK" sz="2100" dirty="0"/>
              <a:t>, D. </a:t>
            </a:r>
            <a:r>
              <a:rPr lang="sk-SK" sz="2100" dirty="0" err="1"/>
              <a:t>Diderot</a:t>
            </a:r>
            <a:r>
              <a:rPr lang="sk-SK" sz="2100" dirty="0"/>
              <a:t>, encyklopedisti</a:t>
            </a:r>
          </a:p>
          <a:p>
            <a:pPr lvl="1">
              <a:lnSpc>
                <a:spcPct val="80000"/>
              </a:lnSpc>
            </a:pPr>
            <a:endParaRPr lang="sk-SK" sz="1700" dirty="0"/>
          </a:p>
          <a:p>
            <a:pPr>
              <a:lnSpc>
                <a:spcPct val="80000"/>
              </a:lnSpc>
            </a:pPr>
            <a:r>
              <a:rPr lang="sk-SK" sz="2100" dirty="0"/>
              <a:t>Ch. </a:t>
            </a:r>
            <a:r>
              <a:rPr lang="sk-SK" sz="2100" dirty="0" err="1"/>
              <a:t>Wolff</a:t>
            </a:r>
            <a:r>
              <a:rPr lang="sk-SK" sz="2100" dirty="0"/>
              <a:t>, G. W. </a:t>
            </a:r>
            <a:r>
              <a:rPr lang="sk-SK" sz="2100" dirty="0" err="1"/>
              <a:t>Leibniz</a:t>
            </a:r>
            <a:r>
              <a:rPr lang="sk-SK" sz="2100" dirty="0"/>
              <a:t>, G. E. </a:t>
            </a:r>
            <a:r>
              <a:rPr lang="sk-SK" sz="2100" dirty="0" err="1"/>
              <a:t>Lessing</a:t>
            </a:r>
            <a:r>
              <a:rPr lang="sk-SK" sz="2100" dirty="0"/>
              <a:t>, J. G. </a:t>
            </a:r>
            <a:r>
              <a:rPr lang="sk-SK" sz="2100" dirty="0" err="1"/>
              <a:t>Herder</a:t>
            </a:r>
            <a:r>
              <a:rPr lang="sk-SK" sz="2100" dirty="0"/>
              <a:t>, I. Kant</a:t>
            </a:r>
          </a:p>
          <a:p>
            <a:pPr lvl="1">
              <a:lnSpc>
                <a:spcPct val="80000"/>
              </a:lnSpc>
            </a:pPr>
            <a:endParaRPr lang="sk-SK" sz="1700" dirty="0"/>
          </a:p>
          <a:p>
            <a:pPr>
              <a:lnSpc>
                <a:spcPct val="80000"/>
              </a:lnSpc>
            </a:pPr>
            <a:r>
              <a:rPr lang="sk-SK" sz="2100" dirty="0"/>
              <a:t>T. </a:t>
            </a:r>
            <a:r>
              <a:rPr lang="sk-SK" sz="2100" dirty="0" err="1"/>
              <a:t>Jefferson</a:t>
            </a:r>
            <a:r>
              <a:rPr lang="sk-SK" sz="2100" dirty="0"/>
              <a:t>, J. Madison, H. </a:t>
            </a:r>
            <a:r>
              <a:rPr lang="sk-SK" sz="2100" dirty="0" err="1"/>
              <a:t>Wadsworth</a:t>
            </a:r>
            <a:r>
              <a:rPr lang="sk-SK" sz="2100" dirty="0"/>
              <a:t> </a:t>
            </a:r>
            <a:r>
              <a:rPr lang="sk-SK" sz="2100" dirty="0" err="1"/>
              <a:t>Longfellow</a:t>
            </a:r>
            <a:r>
              <a:rPr lang="sk-SK" sz="2100" dirty="0"/>
              <a:t>, R. W. Emerson, W. </a:t>
            </a:r>
            <a:r>
              <a:rPr lang="sk-SK" sz="2100" dirty="0" err="1"/>
              <a:t>Whitman</a:t>
            </a:r>
            <a:endParaRPr lang="sk-SK" sz="2100" dirty="0"/>
          </a:p>
        </p:txBody>
      </p:sp>
    </p:spTree>
    <p:extLst>
      <p:ext uri="{BB962C8B-B14F-4D97-AF65-F5344CB8AC3E}">
        <p14:creationId xmlns:p14="http://schemas.microsoft.com/office/powerpoint/2010/main" val="251606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97"/>
    </mc:Choice>
    <mc:Fallback xmlns="">
      <p:transition spd="slow" advTm="24097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4264" y1="15621" x2="4264" y2="15621"/>
                      </a14:backgroundRemoval>
                    </a14:imgEffect>
                  </a14:imgLayer>
                </a14:imgProps>
              </a:ext>
            </a:extLst>
          </a:blip>
          <a:srcRect l="3829" r="14672"/>
          <a:stretch/>
        </p:blipFill>
        <p:spPr>
          <a:xfrm>
            <a:off x="7552944" y="10"/>
            <a:ext cx="4639056" cy="6857990"/>
          </a:xfrm>
          <a:prstGeom prst="rect">
            <a:avLst/>
          </a:prstGeom>
        </p:spPr>
      </p:pic>
      <p:sp useBgFill="1">
        <p:nvSpPr>
          <p:cNvPr id="11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361590" cy="1325563"/>
          </a:xfrm>
        </p:spPr>
        <p:txBody>
          <a:bodyPr>
            <a:normAutofit/>
          </a:bodyPr>
          <a:lstStyle/>
          <a:p>
            <a:r>
              <a:rPr lang="sk-SK" sz="4400" dirty="0"/>
              <a:t>Osvietenstvo – 1. prúd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90688"/>
            <a:ext cx="6714743" cy="5018455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sk-SK" sz="2400" dirty="0"/>
              <a:t>Boh a jeho stvorenie – príroda a jej zákony</a:t>
            </a:r>
          </a:p>
          <a:p>
            <a:pPr>
              <a:lnSpc>
                <a:spcPct val="70000"/>
              </a:lnSpc>
            </a:pPr>
            <a:endParaRPr lang="sk-SK" sz="2400" dirty="0"/>
          </a:p>
          <a:p>
            <a:pPr>
              <a:lnSpc>
                <a:spcPct val="70000"/>
              </a:lnSpc>
            </a:pPr>
            <a:r>
              <a:rPr lang="sk-SK" sz="2400" dirty="0" err="1"/>
              <a:t>Isaac</a:t>
            </a:r>
            <a:r>
              <a:rPr lang="sk-SK" sz="2400" dirty="0"/>
              <a:t> Newton (1643 – 1727)</a:t>
            </a:r>
          </a:p>
          <a:p>
            <a:pPr>
              <a:lnSpc>
                <a:spcPct val="70000"/>
              </a:lnSpc>
            </a:pPr>
            <a:endParaRPr lang="sk-SK" sz="2400" dirty="0"/>
          </a:p>
          <a:p>
            <a:pPr>
              <a:lnSpc>
                <a:spcPct val="70000"/>
              </a:lnSpc>
            </a:pPr>
            <a:r>
              <a:rPr lang="sk-SK" sz="2400" dirty="0"/>
              <a:t>kresťanská viera je racionálna</a:t>
            </a:r>
          </a:p>
          <a:p>
            <a:pPr>
              <a:lnSpc>
                <a:spcPct val="70000"/>
              </a:lnSpc>
            </a:pPr>
            <a:r>
              <a:rPr lang="sk-SK" sz="2400" dirty="0"/>
              <a:t>rozum potvrdzuje existenciu Boha</a:t>
            </a:r>
          </a:p>
          <a:p>
            <a:pPr>
              <a:lnSpc>
                <a:spcPct val="70000"/>
              </a:lnSpc>
            </a:pPr>
            <a:r>
              <a:rPr lang="sk-SK" sz="2400" dirty="0"/>
              <a:t>kresťanstvo ako prirodzené náboženstvo</a:t>
            </a:r>
          </a:p>
          <a:p>
            <a:pPr>
              <a:lnSpc>
                <a:spcPct val="70000"/>
              </a:lnSpc>
            </a:pPr>
            <a:r>
              <a:rPr lang="sk-SK" sz="2400" dirty="0"/>
              <a:t>harmónia Zjavenia a rozumu</a:t>
            </a:r>
          </a:p>
          <a:p>
            <a:pPr>
              <a:lnSpc>
                <a:spcPct val="70000"/>
              </a:lnSpc>
            </a:pPr>
            <a:endParaRPr lang="sk-SK" sz="2400" dirty="0"/>
          </a:p>
          <a:p>
            <a:pPr>
              <a:lnSpc>
                <a:spcPct val="70000"/>
              </a:lnSpc>
            </a:pPr>
            <a:r>
              <a:rPr lang="sk-SK" sz="2400" dirty="0"/>
              <a:t>Edward </a:t>
            </a:r>
            <a:r>
              <a:rPr lang="sk-SK" sz="2400" dirty="0" err="1"/>
              <a:t>Herbert</a:t>
            </a:r>
            <a:r>
              <a:rPr lang="sk-SK" sz="2400" dirty="0"/>
              <a:t> z </a:t>
            </a:r>
            <a:r>
              <a:rPr lang="sk-SK" sz="2400" dirty="0" err="1"/>
              <a:t>Cherbury</a:t>
            </a:r>
            <a:r>
              <a:rPr lang="sk-SK" sz="2400" dirty="0"/>
              <a:t> (1581–1648)</a:t>
            </a:r>
          </a:p>
          <a:p>
            <a:pPr>
              <a:lnSpc>
                <a:spcPct val="70000"/>
              </a:lnSpc>
            </a:pPr>
            <a:r>
              <a:rPr lang="sk-SK" sz="2400" dirty="0"/>
              <a:t>John </a:t>
            </a:r>
            <a:r>
              <a:rPr lang="sk-SK" sz="2400" dirty="0" err="1"/>
              <a:t>Locke</a:t>
            </a:r>
            <a:r>
              <a:rPr lang="sk-SK" sz="2400" dirty="0"/>
              <a:t> (1632 – 1704)</a:t>
            </a:r>
          </a:p>
          <a:p>
            <a:pPr lvl="1">
              <a:lnSpc>
                <a:spcPct val="70000"/>
              </a:lnSpc>
            </a:pPr>
            <a:r>
              <a:rPr lang="sk-SK" i="1" dirty="0"/>
              <a:t>„</a:t>
            </a:r>
            <a:r>
              <a:rPr lang="en-US" i="1" dirty="0"/>
              <a:t>The Reasonableness of Christianity, as Delivered in the Scriptures</a:t>
            </a:r>
            <a:r>
              <a:rPr lang="sk-SK" i="1" dirty="0"/>
              <a:t>“ </a:t>
            </a:r>
            <a:r>
              <a:rPr lang="sk-SK" dirty="0"/>
              <a:t>(1695)</a:t>
            </a:r>
          </a:p>
        </p:txBody>
      </p:sp>
    </p:spTree>
    <p:extLst>
      <p:ext uri="{BB962C8B-B14F-4D97-AF65-F5344CB8AC3E}">
        <p14:creationId xmlns:p14="http://schemas.microsoft.com/office/powerpoint/2010/main" val="66811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771"/>
    </mc:Choice>
    <mc:Fallback xmlns="">
      <p:transition spd="slow" advTm="19577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4264" y1="15621" x2="4264" y2="15621"/>
                      </a14:backgroundRemoval>
                    </a14:imgEffect>
                  </a14:imgLayer>
                </a14:imgProps>
              </a:ext>
            </a:extLst>
          </a:blip>
          <a:srcRect l="3829" r="14672"/>
          <a:stretch/>
        </p:blipFill>
        <p:spPr>
          <a:xfrm>
            <a:off x="7552944" y="10"/>
            <a:ext cx="4639056" cy="6857990"/>
          </a:xfrm>
          <a:prstGeom prst="rect">
            <a:avLst/>
          </a:prstGeom>
        </p:spPr>
      </p:pic>
      <p:sp useBgFill="1">
        <p:nvSpPr>
          <p:cNvPr id="11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361590" cy="1325563"/>
          </a:xfrm>
        </p:spPr>
        <p:txBody>
          <a:bodyPr>
            <a:normAutofit/>
          </a:bodyPr>
          <a:lstStyle/>
          <a:p>
            <a:r>
              <a:rPr lang="sk-SK" sz="4400" dirty="0"/>
              <a:t>Osvietenstvo – 1. prúd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90688"/>
            <a:ext cx="6714743" cy="5018455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sk-SK" sz="2400" dirty="0"/>
              <a:t>náboženská tolerancia</a:t>
            </a:r>
          </a:p>
          <a:p>
            <a:pPr>
              <a:lnSpc>
                <a:spcPct val="70000"/>
              </a:lnSpc>
            </a:pPr>
            <a:r>
              <a:rPr lang="sk-SK" sz="2400" dirty="0"/>
              <a:t>odmietnutie exkluzívneho prístupu k pravde</a:t>
            </a:r>
          </a:p>
          <a:p>
            <a:pPr marL="0" indent="0">
              <a:lnSpc>
                <a:spcPct val="70000"/>
              </a:lnSpc>
              <a:buNone/>
            </a:pPr>
            <a:endParaRPr lang="sk-SK" sz="2400" dirty="0"/>
          </a:p>
          <a:p>
            <a:pPr>
              <a:lnSpc>
                <a:spcPct val="70000"/>
              </a:lnSpc>
            </a:pPr>
            <a:r>
              <a:rPr lang="sk-SK" sz="2400" dirty="0"/>
              <a:t>John </a:t>
            </a:r>
            <a:r>
              <a:rPr lang="sk-SK" sz="2400" dirty="0" err="1"/>
              <a:t>Locke</a:t>
            </a:r>
            <a:r>
              <a:rPr lang="sk-SK" sz="2400" dirty="0"/>
              <a:t> (1632 – 1704)</a:t>
            </a:r>
          </a:p>
          <a:p>
            <a:pPr lvl="1">
              <a:lnSpc>
                <a:spcPct val="70000"/>
              </a:lnSpc>
            </a:pPr>
            <a:r>
              <a:rPr lang="sk-SK" i="1" dirty="0"/>
              <a:t>„</a:t>
            </a:r>
            <a:r>
              <a:rPr lang="sk-SK" i="1" dirty="0" err="1"/>
              <a:t>Letters</a:t>
            </a:r>
            <a:r>
              <a:rPr lang="sk-SK" i="1" dirty="0"/>
              <a:t> of </a:t>
            </a:r>
            <a:r>
              <a:rPr lang="sk-SK" i="1" dirty="0" err="1"/>
              <a:t>Tolerance</a:t>
            </a:r>
            <a:r>
              <a:rPr lang="sk-SK" i="1" dirty="0"/>
              <a:t>“</a:t>
            </a:r>
          </a:p>
          <a:p>
            <a:pPr>
              <a:lnSpc>
                <a:spcPct val="70000"/>
              </a:lnSpc>
            </a:pPr>
            <a:endParaRPr lang="sk-SK" sz="2400" dirty="0"/>
          </a:p>
          <a:p>
            <a:pPr>
              <a:lnSpc>
                <a:spcPct val="70000"/>
              </a:lnSpc>
            </a:pPr>
            <a:r>
              <a:rPr lang="sk-SK" sz="2400" dirty="0" err="1"/>
              <a:t>Gothold</a:t>
            </a:r>
            <a:r>
              <a:rPr lang="sk-SK" sz="2400" dirty="0"/>
              <a:t> </a:t>
            </a:r>
            <a:r>
              <a:rPr lang="sk-SK" sz="2400" dirty="0" err="1"/>
              <a:t>Ephraim</a:t>
            </a:r>
            <a:r>
              <a:rPr lang="sk-SK" sz="2400" dirty="0"/>
              <a:t> </a:t>
            </a:r>
            <a:r>
              <a:rPr lang="sk-SK" sz="2400" dirty="0" err="1"/>
              <a:t>Lessing</a:t>
            </a:r>
            <a:r>
              <a:rPr lang="sk-SK" sz="2400" dirty="0"/>
              <a:t> (1729 – 81)</a:t>
            </a:r>
          </a:p>
          <a:p>
            <a:pPr lvl="1">
              <a:lnSpc>
                <a:spcPct val="70000"/>
              </a:lnSpc>
            </a:pPr>
            <a:r>
              <a:rPr lang="sk-SK" i="1" dirty="0"/>
              <a:t>„</a:t>
            </a:r>
            <a:r>
              <a:rPr lang="sk-SK" i="1" dirty="0" err="1"/>
              <a:t>Nathan</a:t>
            </a:r>
            <a:r>
              <a:rPr lang="sk-SK" i="1" dirty="0"/>
              <a:t> der </a:t>
            </a:r>
            <a:r>
              <a:rPr lang="sk-SK" i="1" dirty="0" err="1"/>
              <a:t>Weise</a:t>
            </a:r>
            <a:r>
              <a:rPr lang="sk-SK" i="1" dirty="0"/>
              <a:t>“</a:t>
            </a:r>
            <a:r>
              <a:rPr lang="sk-SK" dirty="0"/>
              <a:t> (1779)</a:t>
            </a:r>
          </a:p>
          <a:p>
            <a:pPr>
              <a:lnSpc>
                <a:spcPct val="70000"/>
              </a:lnSpc>
            </a:pP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348225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998"/>
    </mc:Choice>
    <mc:Fallback xmlns="">
      <p:transition spd="slow" advTm="207998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0A21BDA8-0A34-4A9B-8C30-985D32A2C3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8423"/>
          <a:stretch/>
        </p:blipFill>
        <p:spPr>
          <a:xfrm>
            <a:off x="7848600" y="10"/>
            <a:ext cx="4343400" cy="685799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662057" cy="1325563"/>
          </a:xfrm>
        </p:spPr>
        <p:txBody>
          <a:bodyPr>
            <a:normAutofit/>
          </a:bodyPr>
          <a:lstStyle/>
          <a:p>
            <a:r>
              <a:rPr lang="sk-SK" sz="4400" dirty="0"/>
              <a:t>Osvietenstvo – 2. prúd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0000" y="1825625"/>
            <a:ext cx="6184314" cy="4351338"/>
          </a:xfrm>
        </p:spPr>
        <p:txBody>
          <a:bodyPr>
            <a:normAutofit/>
          </a:bodyPr>
          <a:lstStyle/>
          <a:p>
            <a:r>
              <a:rPr lang="sk-SK" dirty="0"/>
              <a:t>kresťanstvo je racionálne</a:t>
            </a:r>
          </a:p>
          <a:p>
            <a:r>
              <a:rPr lang="sk-SK" dirty="0"/>
              <a:t>poznanie Boha rozumom bez potreby Zjavenia</a:t>
            </a:r>
          </a:p>
          <a:p>
            <a:endParaRPr lang="sk-SK" dirty="0"/>
          </a:p>
          <a:p>
            <a:r>
              <a:rPr lang="sk-SK" dirty="0"/>
              <a:t>John </a:t>
            </a:r>
            <a:r>
              <a:rPr lang="sk-SK" dirty="0" err="1"/>
              <a:t>Toland</a:t>
            </a:r>
            <a:r>
              <a:rPr lang="sk-SK" dirty="0"/>
              <a:t> (1670 – 1722)</a:t>
            </a:r>
          </a:p>
          <a:p>
            <a:pPr lvl="1"/>
            <a:r>
              <a:rPr lang="sk-SK" dirty="0"/>
              <a:t>„</a:t>
            </a:r>
            <a:r>
              <a:rPr lang="sk-SK" i="1" dirty="0" err="1"/>
              <a:t>Christianity</a:t>
            </a:r>
            <a:r>
              <a:rPr lang="sk-SK" i="1" dirty="0"/>
              <a:t> </a:t>
            </a:r>
            <a:r>
              <a:rPr lang="sk-SK" i="1" dirty="0" err="1"/>
              <a:t>not</a:t>
            </a:r>
            <a:r>
              <a:rPr lang="sk-SK" i="1" dirty="0"/>
              <a:t> </a:t>
            </a:r>
            <a:r>
              <a:rPr lang="sk-SK" i="1" dirty="0" err="1"/>
              <a:t>Mysterious</a:t>
            </a:r>
            <a:r>
              <a:rPr lang="sk-SK" i="1" dirty="0"/>
              <a:t>“</a:t>
            </a:r>
            <a:r>
              <a:rPr lang="sk-SK" dirty="0"/>
              <a:t> (1696)</a:t>
            </a:r>
          </a:p>
          <a:p>
            <a:r>
              <a:rPr lang="sk-SK" dirty="0" err="1"/>
              <a:t>Matthew</a:t>
            </a:r>
            <a:r>
              <a:rPr lang="sk-SK" dirty="0"/>
              <a:t> </a:t>
            </a:r>
            <a:r>
              <a:rPr lang="sk-SK" dirty="0" err="1"/>
              <a:t>Tindal</a:t>
            </a:r>
            <a:r>
              <a:rPr lang="sk-SK" dirty="0"/>
              <a:t> (1657 – 1733)</a:t>
            </a:r>
          </a:p>
          <a:p>
            <a:pPr lvl="1"/>
            <a:r>
              <a:rPr lang="sk-SK" dirty="0"/>
              <a:t>„</a:t>
            </a:r>
            <a:r>
              <a:rPr lang="en-US" i="1" dirty="0"/>
              <a:t>Christianity as Old as the Creation</a:t>
            </a:r>
            <a:r>
              <a:rPr lang="sk-SK" i="1" dirty="0"/>
              <a:t>“ (1730)</a:t>
            </a:r>
          </a:p>
          <a:p>
            <a:pPr lvl="1"/>
            <a:r>
              <a:rPr lang="sk-SK" i="1" dirty="0"/>
              <a:t>„</a:t>
            </a:r>
            <a:r>
              <a:rPr lang="sk-SK" dirty="0"/>
              <a:t>biblia“ deizmu</a:t>
            </a:r>
          </a:p>
        </p:txBody>
      </p:sp>
    </p:spTree>
    <p:extLst>
      <p:ext uri="{BB962C8B-B14F-4D97-AF65-F5344CB8AC3E}">
        <p14:creationId xmlns:p14="http://schemas.microsoft.com/office/powerpoint/2010/main" val="268081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940"/>
    </mc:Choice>
    <mc:Fallback xmlns="">
      <p:transition spd="slow" advTm="13894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EA01B51-8D01-419B-B43B-57068547D3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r="13582"/>
          <a:stretch/>
        </p:blipFill>
        <p:spPr>
          <a:xfrm>
            <a:off x="7848600" y="10"/>
            <a:ext cx="4343400" cy="685799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662057" cy="1325563"/>
          </a:xfrm>
        </p:spPr>
        <p:txBody>
          <a:bodyPr>
            <a:normAutofit/>
          </a:bodyPr>
          <a:lstStyle/>
          <a:p>
            <a:r>
              <a:rPr lang="sk-SK" sz="4400" dirty="0"/>
              <a:t>Osvietenstvo – 3. prúd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0000" y="1825625"/>
            <a:ext cx="6184314" cy="4351338"/>
          </a:xfrm>
        </p:spPr>
        <p:txBody>
          <a:bodyPr>
            <a:normAutofit lnSpcReduction="10000"/>
          </a:bodyPr>
          <a:lstStyle/>
          <a:p>
            <a:r>
              <a:rPr lang="sk-SK" dirty="0"/>
              <a:t>rozum posudzuje zjavenie</a:t>
            </a:r>
          </a:p>
          <a:p>
            <a:r>
              <a:rPr lang="sk-SK" dirty="0"/>
              <a:t>odmietnutie iracionálnych povier a </a:t>
            </a:r>
            <a:r>
              <a:rPr lang="sk-SK" dirty="0" err="1"/>
              <a:t>ritualizmu</a:t>
            </a:r>
            <a:endParaRPr lang="sk-SK" dirty="0"/>
          </a:p>
          <a:p>
            <a:endParaRPr lang="sk-SK" dirty="0"/>
          </a:p>
          <a:p>
            <a:r>
              <a:rPr lang="sk-SK" dirty="0"/>
              <a:t>Thomas </a:t>
            </a:r>
            <a:r>
              <a:rPr lang="sk-SK" dirty="0" err="1"/>
              <a:t>Paine</a:t>
            </a:r>
            <a:r>
              <a:rPr lang="sk-SK" dirty="0"/>
              <a:t> (</a:t>
            </a:r>
            <a:r>
              <a:rPr lang="en-US" dirty="0"/>
              <a:t>1736</a:t>
            </a:r>
            <a:r>
              <a:rPr lang="sk-SK" dirty="0"/>
              <a:t> – 1809)</a:t>
            </a:r>
          </a:p>
          <a:p>
            <a:pPr lvl="1"/>
            <a:r>
              <a:rPr lang="sk-SK" dirty="0"/>
              <a:t>„</a:t>
            </a:r>
            <a:r>
              <a:rPr lang="sk-SK" i="1" dirty="0" err="1"/>
              <a:t>Common</a:t>
            </a:r>
            <a:r>
              <a:rPr lang="sk-SK" i="1" dirty="0"/>
              <a:t> Sense</a:t>
            </a:r>
            <a:r>
              <a:rPr lang="sk-SK" dirty="0"/>
              <a:t>“</a:t>
            </a:r>
          </a:p>
          <a:p>
            <a:pPr lvl="1"/>
            <a:r>
              <a:rPr lang="sk-SK" dirty="0"/>
              <a:t>„</a:t>
            </a:r>
            <a:r>
              <a:rPr lang="sk-SK" i="1" dirty="0" err="1"/>
              <a:t>The</a:t>
            </a:r>
            <a:r>
              <a:rPr lang="sk-SK" i="1" dirty="0"/>
              <a:t> </a:t>
            </a:r>
            <a:r>
              <a:rPr lang="sk-SK" i="1" dirty="0" err="1"/>
              <a:t>Age</a:t>
            </a:r>
            <a:r>
              <a:rPr lang="sk-SK" i="1" dirty="0"/>
              <a:t> of </a:t>
            </a:r>
            <a:r>
              <a:rPr lang="sk-SK" i="1" dirty="0" err="1"/>
              <a:t>Reason</a:t>
            </a:r>
            <a:r>
              <a:rPr lang="sk-SK" i="1" dirty="0"/>
              <a:t>“ </a:t>
            </a:r>
            <a:r>
              <a:rPr lang="sk-SK" dirty="0"/>
              <a:t>(1794 – 1807)</a:t>
            </a:r>
            <a:endParaRPr lang="en-US" dirty="0"/>
          </a:p>
          <a:p>
            <a:r>
              <a:rPr lang="sk-SK" dirty="0"/>
              <a:t>Christian </a:t>
            </a:r>
            <a:r>
              <a:rPr lang="sk-SK" dirty="0" err="1"/>
              <a:t>Wolff</a:t>
            </a:r>
            <a:endParaRPr lang="en-US" dirty="0"/>
          </a:p>
          <a:p>
            <a:pPr lvl="1"/>
            <a:r>
              <a:rPr lang="en-US" dirty="0"/>
              <a:t>“</a:t>
            </a:r>
            <a:r>
              <a:rPr lang="de-DE" i="1" dirty="0" err="1"/>
              <a:t>Vern</a:t>
            </a:r>
            <a:r>
              <a:rPr lang="de-DE" i="1" dirty="0"/>
              <a:t>. </a:t>
            </a:r>
            <a:r>
              <a:rPr lang="de-DE" i="1" dirty="0" err="1"/>
              <a:t>Ged</a:t>
            </a:r>
            <a:r>
              <a:rPr lang="de-DE" i="1" dirty="0"/>
              <a:t>. von Gott, der Welt und der Seele des Menschen, auch allen Dingen überhaupt“ (1719)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9578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535"/>
    </mc:Choice>
    <mc:Fallback xmlns="">
      <p:transition spd="slow" advTm="140535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400" dirty="0"/>
              <a:t>Osvietenská kritika náboženstva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0000" y="1825625"/>
            <a:ext cx="4749858" cy="4351338"/>
          </a:xfrm>
        </p:spPr>
        <p:txBody>
          <a:bodyPr/>
          <a:lstStyle/>
          <a:p>
            <a:r>
              <a:rPr lang="sk-SK" b="1" dirty="0" err="1"/>
              <a:t>trinitárna</a:t>
            </a:r>
            <a:r>
              <a:rPr lang="sk-SK" b="1" dirty="0"/>
              <a:t> teológia </a:t>
            </a:r>
          </a:p>
          <a:p>
            <a:endParaRPr lang="sk-SK" b="1" dirty="0"/>
          </a:p>
          <a:p>
            <a:r>
              <a:rPr lang="sk-SK" b="1" dirty="0"/>
              <a:t>osoba Ježiša</a:t>
            </a:r>
            <a:r>
              <a:rPr lang="sk-SK" dirty="0"/>
              <a:t> </a:t>
            </a:r>
          </a:p>
          <a:p>
            <a:endParaRPr lang="sk-SK" b="1" dirty="0"/>
          </a:p>
          <a:p>
            <a:r>
              <a:rPr lang="sk-SK" b="1" dirty="0" err="1"/>
              <a:t>zjavenosť</a:t>
            </a:r>
            <a:r>
              <a:rPr lang="sk-SK" b="1" dirty="0"/>
              <a:t> Biblie</a:t>
            </a:r>
            <a:endParaRPr lang="sk-SK" dirty="0"/>
          </a:p>
          <a:p>
            <a:endParaRPr lang="sk-SK" b="1" dirty="0"/>
          </a:p>
          <a:p>
            <a:r>
              <a:rPr lang="sk-SK" b="1" dirty="0"/>
              <a:t>kritika tradície</a:t>
            </a:r>
            <a:endParaRPr lang="sk-SK" dirty="0"/>
          </a:p>
          <a:p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133301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359"/>
    </mc:Choice>
    <mc:Fallback xmlns="">
      <p:transition spd="slow" advTm="338359"/>
    </mc:Fallback>
  </mc:AlternateContent>
</p:sld>
</file>

<file path=ppt/theme/theme1.xml><?xml version="1.0" encoding="utf-8"?>
<a:theme xmlns:a="http://schemas.openxmlformats.org/drawingml/2006/main" name="Hloubka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4769</TotalTime>
  <Words>768</Words>
  <Application>Microsoft Office PowerPoint</Application>
  <PresentationFormat>Widescreen</PresentationFormat>
  <Paragraphs>156</Paragraphs>
  <Slides>14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Corbel</vt:lpstr>
      <vt:lpstr>Symbol</vt:lpstr>
      <vt:lpstr>Times New Roman</vt:lpstr>
      <vt:lpstr>Wingdings</vt:lpstr>
      <vt:lpstr>Hloubka</vt:lpstr>
      <vt:lpstr>Křesťanství ve světle osvícenství  – racionalistická kritika křesťanství, deismus, zjevené vs. přirozené náboženství </vt:lpstr>
      <vt:lpstr>Situácia po náboženských vojnách</vt:lpstr>
      <vt:lpstr>Osvietenstvo</vt:lpstr>
      <vt:lpstr>Osvietenstvo</vt:lpstr>
      <vt:lpstr>Osvietenstvo – 1. prúd</vt:lpstr>
      <vt:lpstr>Osvietenstvo – 1. prúd</vt:lpstr>
      <vt:lpstr>Osvietenstvo – 2. prúd</vt:lpstr>
      <vt:lpstr>Osvietenstvo – 3. prúd</vt:lpstr>
      <vt:lpstr>Osvietenská kritika náboženstva</vt:lpstr>
      <vt:lpstr>Osvietenský absolutizmus</vt:lpstr>
      <vt:lpstr>Osvietenstvo, náboženstvo a revolúcie</vt:lpstr>
      <vt:lpstr>Veľká francúzska revolúcia</vt:lpstr>
      <vt:lpstr>Veľká francúzska revolúcia</vt:lpstr>
      <vt:lpstr>Veľká francúzska revolúcia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Křesťanství ve světle osvícenství  – racionalistická kritika křesťanství, deismus, zjevené vs. přirozené náboženství</dc:title>
  <dc:creator>Jakub Cigán</dc:creator>
  <cp:lastModifiedBy>Jakub Cigán</cp:lastModifiedBy>
  <cp:revision>50</cp:revision>
  <dcterms:created xsi:type="dcterms:W3CDTF">2018-04-10T21:45:45Z</dcterms:created>
  <dcterms:modified xsi:type="dcterms:W3CDTF">2023-04-25T09:02:17Z</dcterms:modified>
</cp:coreProperties>
</file>