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73" r:id="rId5"/>
    <p:sldId id="269" r:id="rId6"/>
    <p:sldId id="259" r:id="rId7"/>
    <p:sldId id="261" r:id="rId8"/>
    <p:sldId id="262" r:id="rId9"/>
    <p:sldId id="272" r:id="rId10"/>
    <p:sldId id="263" r:id="rId11"/>
    <p:sldId id="271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231" autoAdjust="0"/>
  </p:normalViewPr>
  <p:slideViewPr>
    <p:cSldViewPr snapToGrid="0">
      <p:cViewPr varScale="1">
        <p:scale>
          <a:sx n="61" d="100"/>
          <a:sy n="61" d="100"/>
        </p:scale>
        <p:origin x="152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Cigán" userId="f23bc825-c65f-4518-9c03-63ef504a4e0e" providerId="ADAL" clId="{2CA66639-801B-4DF5-9053-CDDA3E5322C5}"/>
    <pc:docChg chg="modSld">
      <pc:chgData name="Jakub Cigán" userId="f23bc825-c65f-4518-9c03-63ef504a4e0e" providerId="ADAL" clId="{2CA66639-801B-4DF5-9053-CDDA3E5322C5}" dt="2022-05-08T21:26:22.211" v="9" actId="5793"/>
      <pc:docMkLst>
        <pc:docMk/>
      </pc:docMkLst>
      <pc:sldChg chg="modNotesTx">
        <pc:chgData name="Jakub Cigán" userId="f23bc825-c65f-4518-9c03-63ef504a4e0e" providerId="ADAL" clId="{2CA66639-801B-4DF5-9053-CDDA3E5322C5}" dt="2022-05-08T21:26:02.732" v="2" actId="5793"/>
        <pc:sldMkLst>
          <pc:docMk/>
          <pc:sldMk cId="2325824792" sldId="261"/>
        </pc:sldMkLst>
      </pc:sldChg>
      <pc:sldChg chg="modNotesTx">
        <pc:chgData name="Jakub Cigán" userId="f23bc825-c65f-4518-9c03-63ef504a4e0e" providerId="ADAL" clId="{2CA66639-801B-4DF5-9053-CDDA3E5322C5}" dt="2022-05-08T21:26:09.461" v="4" actId="5793"/>
        <pc:sldMkLst>
          <pc:docMk/>
          <pc:sldMk cId="1362475795" sldId="263"/>
        </pc:sldMkLst>
      </pc:sldChg>
      <pc:sldChg chg="modNotesTx">
        <pc:chgData name="Jakub Cigán" userId="f23bc825-c65f-4518-9c03-63ef504a4e0e" providerId="ADAL" clId="{2CA66639-801B-4DF5-9053-CDDA3E5322C5}" dt="2022-05-08T21:26:22.211" v="9" actId="5793"/>
        <pc:sldMkLst>
          <pc:docMk/>
          <pc:sldMk cId="3456060083" sldId="264"/>
        </pc:sldMkLst>
      </pc:sldChg>
      <pc:sldChg chg="modNotesTx">
        <pc:chgData name="Jakub Cigán" userId="f23bc825-c65f-4518-9c03-63ef504a4e0e" providerId="ADAL" clId="{2CA66639-801B-4DF5-9053-CDDA3E5322C5}" dt="2022-05-08T21:25:52.902" v="0" actId="6549"/>
        <pc:sldMkLst>
          <pc:docMk/>
          <pc:sldMk cId="2473449655" sldId="270"/>
        </pc:sldMkLst>
      </pc:sldChg>
      <pc:sldChg chg="modNotesTx">
        <pc:chgData name="Jakub Cigán" userId="f23bc825-c65f-4518-9c03-63ef504a4e0e" providerId="ADAL" clId="{2CA66639-801B-4DF5-9053-CDDA3E5322C5}" dt="2022-05-08T21:26:13.899" v="6" actId="5793"/>
        <pc:sldMkLst>
          <pc:docMk/>
          <pc:sldMk cId="1252124717" sldId="271"/>
        </pc:sldMkLst>
      </pc:sldChg>
      <pc:sldChg chg="modNotesTx">
        <pc:chgData name="Jakub Cigán" userId="f23bc825-c65f-4518-9c03-63ef504a4e0e" providerId="ADAL" clId="{2CA66639-801B-4DF5-9053-CDDA3E5322C5}" dt="2022-05-08T21:26:17.464" v="7" actId="6549"/>
        <pc:sldMkLst>
          <pc:docMk/>
          <pc:sldMk cId="410322548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260C7-3782-417F-9017-28E0B8781022}" type="datetimeFigureOut">
              <a:rPr lang="sk-SK" smtClean="0"/>
              <a:t>8. 5. 2022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8BDE3-4183-4E5F-9ACB-3A98E2F5AE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92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BDE3-4183-4E5F-9ACB-3A98E2F5AE4F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66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BDE3-4183-4E5F-9ACB-3A98E2F5AE4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19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BDE3-4183-4E5F-9ACB-3A98E2F5AE4F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009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BDE3-4183-4E5F-9ACB-3A98E2F5AE4F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66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BDE3-4183-4E5F-9ACB-3A98E2F5AE4F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36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sk-SK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8BDE3-4183-4E5F-9ACB-3A98E2F5AE4F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304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08-May-22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4521" y="3266596"/>
            <a:ext cx="12284179" cy="2632444"/>
          </a:xfrm>
        </p:spPr>
        <p:txBody>
          <a:bodyPr>
            <a:normAutofit/>
          </a:bodyPr>
          <a:lstStyle/>
          <a:p>
            <a:pPr algn="l"/>
            <a:r>
              <a:rPr lang="cs-CZ" sz="40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Raně novověká mystika a její podoby, pietismus, </a:t>
            </a:r>
            <a:br>
              <a:rPr lang="en-US" sz="40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raně</a:t>
            </a:r>
            <a:r>
              <a:rPr lang="en-US" sz="40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novověký </a:t>
            </a:r>
            <a:r>
              <a:rPr lang="cs-CZ" sz="4000" b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</a:t>
            </a:r>
            <a:r>
              <a:rPr lang="en-US" sz="4000" b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4000" b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alismus</a:t>
            </a:r>
            <a:r>
              <a:rPr lang="cs-CZ" sz="4000" b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jansenismus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2173" y="331743"/>
            <a:ext cx="3542072" cy="754025"/>
          </a:xfrm>
        </p:spPr>
        <p:txBody>
          <a:bodyPr/>
          <a:lstStyle/>
          <a:p>
            <a:r>
              <a:rPr lang="cs-CZ" dirty="0"/>
              <a:t>RLA07 Křesťanství II</a:t>
            </a:r>
          </a:p>
        </p:txBody>
      </p:sp>
    </p:spTree>
    <p:extLst>
      <p:ext uri="{BB962C8B-B14F-4D97-AF65-F5344CB8AC3E}">
        <p14:creationId xmlns:p14="http://schemas.microsoft.com/office/powerpoint/2010/main" val="145175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3270" b="-1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8433" r="16662" b="1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8046"/>
            <a:ext cx="6751674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k-SK" sz="3800" dirty="0"/>
              <a:t>Situácia v amerických </a:t>
            </a:r>
            <a:r>
              <a:rPr lang="sk-SK" sz="3800" dirty="0" err="1"/>
              <a:t>kolóniach</a:t>
            </a:r>
            <a:endParaRPr lang="sk-SK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86" y="1020726"/>
            <a:ext cx="5501491" cy="5635713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/>
              <a:t>Kvakeri</a:t>
            </a:r>
            <a:endParaRPr lang="sk-SK" dirty="0"/>
          </a:p>
          <a:p>
            <a:pPr lvl="1"/>
            <a:r>
              <a:rPr lang="sk-SK" dirty="0"/>
              <a:t>George Fox (1624-91)</a:t>
            </a:r>
          </a:p>
          <a:p>
            <a:pPr lvl="2"/>
            <a:r>
              <a:rPr lang="sk-SK" dirty="0"/>
              <a:t>„Spoločnosť priateľov“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William </a:t>
            </a:r>
            <a:r>
              <a:rPr lang="sk-SK" dirty="0" err="1"/>
              <a:t>Penn</a:t>
            </a:r>
            <a:r>
              <a:rPr lang="sk-SK" dirty="0"/>
              <a:t> (1644-1718)</a:t>
            </a:r>
          </a:p>
          <a:p>
            <a:pPr lvl="2"/>
            <a:r>
              <a:rPr lang="sk-SK" dirty="0"/>
              <a:t>zakladateľ Pensylvánie</a:t>
            </a:r>
          </a:p>
          <a:p>
            <a:pPr lvl="2"/>
            <a:r>
              <a:rPr lang="sk-SK" dirty="0" err="1"/>
              <a:t>kvakerská</a:t>
            </a:r>
            <a:r>
              <a:rPr lang="sk-SK" dirty="0"/>
              <a:t> kolónia</a:t>
            </a:r>
          </a:p>
          <a:p>
            <a:pPr lvl="2"/>
            <a:endParaRPr lang="sk-SK" dirty="0"/>
          </a:p>
          <a:p>
            <a:r>
              <a:rPr lang="sk-SK" dirty="0"/>
              <a:t>presbyteriánska cirkev</a:t>
            </a:r>
          </a:p>
          <a:p>
            <a:pPr lvl="1"/>
            <a:r>
              <a:rPr lang="sk-SK" dirty="0"/>
              <a:t>vlny 1740 – 58</a:t>
            </a:r>
          </a:p>
          <a:p>
            <a:pPr lvl="1"/>
            <a:r>
              <a:rPr lang="sk-SK" dirty="0"/>
              <a:t>1789 prvé Všeobecné zhromaždenie</a:t>
            </a:r>
          </a:p>
          <a:p>
            <a:pPr lvl="1"/>
            <a:r>
              <a:rPr lang="sk-SK" dirty="0"/>
              <a:t>John </a:t>
            </a:r>
            <a:r>
              <a:rPr lang="sk-SK" dirty="0" err="1"/>
              <a:t>Whiterspoon</a:t>
            </a:r>
            <a:r>
              <a:rPr lang="sk-SK" dirty="0"/>
              <a:t> (1723 – 94)</a:t>
            </a:r>
          </a:p>
          <a:p>
            <a:endParaRPr lang="sk-SK" dirty="0"/>
          </a:p>
          <a:p>
            <a:r>
              <a:rPr lang="sk-SK" dirty="0"/>
              <a:t>„Veľké prebudenie“ (1735 – 45)</a:t>
            </a:r>
          </a:p>
          <a:p>
            <a:pPr lvl="1"/>
            <a:r>
              <a:rPr lang="sk-SK" dirty="0"/>
              <a:t>dôraz na osobné </a:t>
            </a:r>
          </a:p>
          <a:p>
            <a:pPr lvl="1"/>
            <a:r>
              <a:rPr lang="sk-SK" dirty="0" err="1"/>
              <a:t>Jonathan</a:t>
            </a:r>
            <a:r>
              <a:rPr lang="sk-SK" dirty="0"/>
              <a:t> </a:t>
            </a:r>
            <a:r>
              <a:rPr lang="sk-SK" dirty="0" err="1"/>
              <a:t>Edwards</a:t>
            </a:r>
            <a:r>
              <a:rPr lang="sk-SK" dirty="0"/>
              <a:t> (1703–58)</a:t>
            </a:r>
          </a:p>
        </p:txBody>
      </p:sp>
    </p:spTree>
    <p:extLst>
      <p:ext uri="{BB962C8B-B14F-4D97-AF65-F5344CB8AC3E}">
        <p14:creationId xmlns:p14="http://schemas.microsoft.com/office/powerpoint/2010/main" val="13624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426"/>
    </mc:Choice>
    <mc:Fallback xmlns="">
      <p:transition spd="slow" advTm="92942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A45428-D818-48F6-834D-4C3496F7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76484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Situ</a:t>
            </a:r>
            <a:r>
              <a:rPr lang="sk-SK" sz="4400" dirty="0" err="1"/>
              <a:t>ácia</a:t>
            </a:r>
            <a:r>
              <a:rPr lang="sk-SK" sz="4400" dirty="0"/>
              <a:t> v USA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26F96-F40E-4954-BD74-E0243593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33800" cy="5024744"/>
          </a:xfrm>
        </p:spPr>
        <p:txBody>
          <a:bodyPr>
            <a:normAutofit lnSpcReduction="10000"/>
          </a:bodyPr>
          <a:lstStyle/>
          <a:p>
            <a:r>
              <a:rPr lang="sk-SK" dirty="0"/>
              <a:t>1776 Deklarácia nezávislosti</a:t>
            </a:r>
          </a:p>
          <a:p>
            <a:endParaRPr lang="sk-SK" dirty="0"/>
          </a:p>
          <a:p>
            <a:r>
              <a:rPr lang="sk-SK" dirty="0"/>
              <a:t>1775-83 vojna za nezávislosť</a:t>
            </a:r>
          </a:p>
          <a:p>
            <a:endParaRPr lang="sk-SK" dirty="0"/>
          </a:p>
          <a:p>
            <a:r>
              <a:rPr lang="sk-SK" dirty="0"/>
              <a:t>vzťah štátu a náboženstva</a:t>
            </a:r>
          </a:p>
          <a:p>
            <a:pPr lvl="1"/>
            <a:r>
              <a:rPr lang="sk-SK" dirty="0" err="1"/>
              <a:t>Patrick</a:t>
            </a:r>
            <a:r>
              <a:rPr lang="sk-SK" dirty="0"/>
              <a:t> Henry (1736–99)</a:t>
            </a:r>
          </a:p>
          <a:p>
            <a:pPr lvl="1"/>
            <a:r>
              <a:rPr lang="sk-SK" dirty="0"/>
              <a:t>Thomas </a:t>
            </a:r>
            <a:r>
              <a:rPr lang="sk-SK" dirty="0" err="1"/>
              <a:t>Jefferson</a:t>
            </a:r>
            <a:r>
              <a:rPr lang="sk-SK" dirty="0"/>
              <a:t> (1743–1826) </a:t>
            </a:r>
            <a:r>
              <a:rPr lang="en-US" dirty="0"/>
              <a:t>&amp;</a:t>
            </a:r>
            <a:r>
              <a:rPr lang="sk-SK" dirty="0"/>
              <a:t> James Madison (1751–1836)</a:t>
            </a:r>
          </a:p>
          <a:p>
            <a:pPr lvl="1"/>
            <a:r>
              <a:rPr lang="sk-SK" dirty="0"/>
              <a:t>baptisti, presbyteriáni, metodisti</a:t>
            </a:r>
          </a:p>
          <a:p>
            <a:pPr lvl="1"/>
            <a:endParaRPr lang="sk-SK" dirty="0"/>
          </a:p>
          <a:p>
            <a:r>
              <a:rPr lang="sk-SK" dirty="0"/>
              <a:t>1786 „</a:t>
            </a:r>
            <a:r>
              <a:rPr lang="sk-SK" dirty="0" err="1"/>
              <a:t>Virginia</a:t>
            </a:r>
            <a:r>
              <a:rPr lang="sk-SK" dirty="0"/>
              <a:t> </a:t>
            </a:r>
            <a:r>
              <a:rPr lang="sk-SK" dirty="0" err="1"/>
              <a:t>Statute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Religious</a:t>
            </a:r>
            <a:r>
              <a:rPr lang="sk-SK" dirty="0"/>
              <a:t> </a:t>
            </a:r>
            <a:r>
              <a:rPr lang="sk-SK" dirty="0" err="1"/>
              <a:t>Freedom</a:t>
            </a:r>
            <a:r>
              <a:rPr lang="sk-SK" dirty="0"/>
              <a:t>“</a:t>
            </a:r>
          </a:p>
          <a:p>
            <a:r>
              <a:rPr lang="sk-SK" dirty="0"/>
              <a:t>1779 „Bill to </a:t>
            </a:r>
            <a:r>
              <a:rPr lang="sk-SK" dirty="0" err="1"/>
              <a:t>Establish</a:t>
            </a:r>
            <a:r>
              <a:rPr lang="sk-SK" dirty="0"/>
              <a:t> </a:t>
            </a:r>
            <a:r>
              <a:rPr lang="sk-SK" dirty="0" err="1"/>
              <a:t>Religious</a:t>
            </a:r>
            <a:r>
              <a:rPr lang="sk-SK" dirty="0"/>
              <a:t> </a:t>
            </a:r>
            <a:r>
              <a:rPr lang="sk-SK" dirty="0" err="1"/>
              <a:t>Freedom</a:t>
            </a:r>
            <a:r>
              <a:rPr lang="sk-SK" dirty="0"/>
              <a:t>“, 1786</a:t>
            </a:r>
          </a:p>
        </p:txBody>
      </p:sp>
    </p:spTree>
    <p:extLst>
      <p:ext uri="{BB962C8B-B14F-4D97-AF65-F5344CB8AC3E}">
        <p14:creationId xmlns:p14="http://schemas.microsoft.com/office/powerpoint/2010/main" val="125212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9C4EC8B-16B3-4510-BC1B-38A27380E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" b="-1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347B72-00B2-4B0A-B9A9-A1FF4210F9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2" b="1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FD50AB-EEBC-452B-90C2-9B83A6E794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r="-3" b="34209"/>
          <a:stretch/>
        </p:blipFill>
        <p:spPr>
          <a:xfrm>
            <a:off x="9465700" y="484632"/>
            <a:ext cx="2241661" cy="20224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8C70F8-299E-41A4-A4E0-AFC9D6909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8315" b="2"/>
          <a:stretch/>
        </p:blipFill>
        <p:spPr>
          <a:xfrm>
            <a:off x="6586819" y="4164379"/>
            <a:ext cx="2726204" cy="2208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A45428-D818-48F6-834D-4C3496F7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170307"/>
            <a:ext cx="4854676" cy="1325563"/>
          </a:xfrm>
        </p:spPr>
        <p:txBody>
          <a:bodyPr>
            <a:normAutofit/>
          </a:bodyPr>
          <a:lstStyle/>
          <a:p>
            <a:r>
              <a:rPr lang="en-US" dirty="0"/>
              <a:t>Situ</a:t>
            </a:r>
            <a:r>
              <a:rPr lang="sk-SK" dirty="0" err="1"/>
              <a:t>ácia</a:t>
            </a:r>
            <a:r>
              <a:rPr lang="sk-SK" dirty="0"/>
              <a:t> v USA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26F96-F40E-4954-BD74-E0243593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396181"/>
            <a:ext cx="6130690" cy="5329084"/>
          </a:xfrm>
        </p:spPr>
        <p:txBody>
          <a:bodyPr>
            <a:noAutofit/>
          </a:bodyPr>
          <a:lstStyle/>
          <a:p>
            <a:r>
              <a:rPr lang="sk-SK" sz="2000" dirty="0"/>
              <a:t>Druhé veľké prebudenie (1800-30)</a:t>
            </a:r>
          </a:p>
          <a:p>
            <a:r>
              <a:rPr lang="sk-SK" sz="2000" dirty="0"/>
              <a:t>1801 Kentucky, „</a:t>
            </a:r>
            <a:r>
              <a:rPr lang="sk-SK" sz="2000" dirty="0" err="1"/>
              <a:t>Cane</a:t>
            </a:r>
            <a:r>
              <a:rPr lang="sk-SK" sz="2000" dirty="0"/>
              <a:t> </a:t>
            </a:r>
            <a:r>
              <a:rPr lang="sk-SK" sz="2000" dirty="0" err="1"/>
              <a:t>Ridge</a:t>
            </a:r>
            <a:r>
              <a:rPr lang="sk-SK" sz="2000" dirty="0"/>
              <a:t>“</a:t>
            </a:r>
          </a:p>
          <a:p>
            <a:r>
              <a:rPr lang="sk-SK" sz="2000" dirty="0"/>
              <a:t>Charles </a:t>
            </a:r>
            <a:r>
              <a:rPr lang="sk-SK" sz="2000" dirty="0" err="1"/>
              <a:t>Grandison</a:t>
            </a:r>
            <a:r>
              <a:rPr lang="sk-SK" sz="2000" dirty="0"/>
              <a:t> </a:t>
            </a:r>
            <a:r>
              <a:rPr lang="sk-SK" sz="2000" dirty="0" err="1"/>
              <a:t>Finney</a:t>
            </a:r>
            <a:r>
              <a:rPr lang="sk-SK" sz="2000" dirty="0"/>
              <a:t> (1792–1875)</a:t>
            </a:r>
          </a:p>
          <a:p>
            <a:pPr lvl="1"/>
            <a:r>
              <a:rPr lang="sk-SK" sz="2000" dirty="0"/>
              <a:t>„</a:t>
            </a:r>
            <a:r>
              <a:rPr lang="sk-SK" sz="2000" dirty="0" err="1"/>
              <a:t>altar</a:t>
            </a:r>
            <a:r>
              <a:rPr lang="sk-SK" sz="2000" dirty="0"/>
              <a:t> </a:t>
            </a:r>
            <a:r>
              <a:rPr lang="sk-SK" sz="2000" dirty="0" err="1"/>
              <a:t>call</a:t>
            </a:r>
            <a:r>
              <a:rPr lang="sk-SK" sz="2000" dirty="0"/>
              <a:t>“</a:t>
            </a:r>
          </a:p>
          <a:p>
            <a:r>
              <a:rPr lang="sk-SK" sz="2000" dirty="0" err="1"/>
              <a:t>Holiness</a:t>
            </a:r>
            <a:r>
              <a:rPr lang="sk-SK" sz="2000" dirty="0"/>
              <a:t> </a:t>
            </a:r>
            <a:r>
              <a:rPr lang="sk-SK" sz="2000" dirty="0" err="1"/>
              <a:t>Movement</a:t>
            </a:r>
            <a:endParaRPr lang="sk-SK" sz="2000" dirty="0"/>
          </a:p>
          <a:p>
            <a:r>
              <a:rPr lang="sk-SK" sz="2000" dirty="0" err="1"/>
              <a:t>Joseph</a:t>
            </a:r>
            <a:r>
              <a:rPr lang="sk-SK" sz="2000" dirty="0"/>
              <a:t> </a:t>
            </a:r>
            <a:r>
              <a:rPr lang="sk-SK" sz="2000" dirty="0" err="1"/>
              <a:t>Smith</a:t>
            </a:r>
            <a:r>
              <a:rPr lang="sk-SK" sz="2000" dirty="0"/>
              <a:t> (1805–44), Mary </a:t>
            </a:r>
            <a:r>
              <a:rPr lang="sk-SK" sz="2000" dirty="0" err="1"/>
              <a:t>Baker</a:t>
            </a:r>
            <a:r>
              <a:rPr lang="sk-SK" sz="2000" dirty="0"/>
              <a:t> </a:t>
            </a:r>
            <a:r>
              <a:rPr lang="sk-SK" sz="2000" dirty="0" err="1"/>
              <a:t>Eddy</a:t>
            </a:r>
            <a:r>
              <a:rPr lang="sk-SK" sz="2000" dirty="0"/>
              <a:t> (1821–1910), Charles </a:t>
            </a:r>
            <a:r>
              <a:rPr lang="sk-SK" sz="2000" dirty="0" err="1"/>
              <a:t>Taze</a:t>
            </a:r>
            <a:r>
              <a:rPr lang="sk-SK" sz="2000" dirty="0"/>
              <a:t> </a:t>
            </a:r>
            <a:r>
              <a:rPr lang="sk-SK" sz="2000" dirty="0" err="1"/>
              <a:t>Russell</a:t>
            </a:r>
            <a:r>
              <a:rPr lang="sk-SK" sz="2000" dirty="0"/>
              <a:t> (1852–1916)</a:t>
            </a:r>
          </a:p>
          <a:p>
            <a:endParaRPr lang="sk-SK" sz="2000" dirty="0"/>
          </a:p>
          <a:p>
            <a:r>
              <a:rPr lang="sk-SK" sz="2000" dirty="0"/>
              <a:t>katolíci v USA</a:t>
            </a:r>
          </a:p>
          <a:p>
            <a:pPr lvl="1"/>
            <a:r>
              <a:rPr lang="sk-SK" sz="2000" dirty="0"/>
              <a:t>1634 </a:t>
            </a:r>
            <a:r>
              <a:rPr lang="sk-SK" sz="2000" dirty="0" err="1"/>
              <a:t>Chesapeake</a:t>
            </a:r>
            <a:r>
              <a:rPr lang="sk-SK" sz="2000" dirty="0"/>
              <a:t> </a:t>
            </a:r>
            <a:r>
              <a:rPr lang="sk-SK" sz="2000" dirty="0" err="1"/>
              <a:t>Bay</a:t>
            </a:r>
            <a:endParaRPr lang="sk-SK" sz="2000" dirty="0"/>
          </a:p>
          <a:p>
            <a:pPr lvl="1"/>
            <a:r>
              <a:rPr lang="sk-SK" sz="2000" dirty="0"/>
              <a:t>1803 kúpa Louisiany (Florida, Mexiko)</a:t>
            </a:r>
          </a:p>
          <a:p>
            <a:pPr lvl="1"/>
            <a:r>
              <a:rPr lang="sk-SK" sz="2000" dirty="0"/>
              <a:t>katolícke migračné vlny (Írsko, Taliansko, Nemecko) – Boston, New York</a:t>
            </a:r>
          </a:p>
          <a:p>
            <a:pPr lvl="1"/>
            <a:r>
              <a:rPr lang="sk-SK" sz="2000" dirty="0"/>
              <a:t>1834 podpálenie kláštora v </a:t>
            </a:r>
            <a:r>
              <a:rPr lang="sk-SK" sz="2000" dirty="0" err="1"/>
              <a:t>Charlestowne</a:t>
            </a:r>
            <a:endParaRPr lang="sk-SK" sz="2000" dirty="0"/>
          </a:p>
          <a:p>
            <a:pPr lvl="1"/>
            <a:r>
              <a:rPr lang="sk-SK" sz="2000" dirty="0" err="1"/>
              <a:t>antikatolicizmus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10322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757" r="-1" b="-1"/>
          <a:stretch/>
        </p:blipFill>
        <p:spPr>
          <a:xfrm>
            <a:off x="6587120" y="484632"/>
            <a:ext cx="2725903" cy="35116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3549" r="10001" b="1"/>
          <a:stretch/>
        </p:blipFill>
        <p:spPr>
          <a:xfrm>
            <a:off x="9465700" y="2661434"/>
            <a:ext cx="2241661" cy="3717575"/>
          </a:xfrm>
          <a:prstGeom prst="rect">
            <a:avLst/>
          </a:prstGeom>
        </p:spPr>
      </p:pic>
      <p:sp>
        <p:nvSpPr>
          <p:cNvPr id="24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r="4" b="24893"/>
          <a:stretch/>
        </p:blipFill>
        <p:spPr>
          <a:xfrm>
            <a:off x="9465700" y="484632"/>
            <a:ext cx="2241661" cy="20224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838" y="170307"/>
            <a:ext cx="5549039" cy="132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5000" dirty="0"/>
              <a:t>Katolícka</a:t>
            </a:r>
            <a:r>
              <a:rPr lang="en-US" sz="5000" dirty="0"/>
              <a:t> </a:t>
            </a:r>
            <a:r>
              <a:rPr lang="sk-SK" sz="5000" dirty="0"/>
              <a:t>spiritualita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838" y="1304629"/>
            <a:ext cx="5549039" cy="590931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800" b="1" dirty="0"/>
              <a:t>jezuiti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 err="1"/>
              <a:t>Reducciones</a:t>
            </a:r>
            <a:endParaRPr lang="sk-SK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Antonio Ruiz de </a:t>
            </a:r>
            <a:r>
              <a:rPr lang="sk-SK" sz="1800" dirty="0" err="1"/>
              <a:t>Montoya</a:t>
            </a:r>
            <a:r>
              <a:rPr lang="sk-SK" sz="1800" dirty="0"/>
              <a:t> (1585–1652)</a:t>
            </a:r>
            <a:r>
              <a:rPr lang="en-US" sz="1800" dirty="0"/>
              <a:t> Paraguay</a:t>
            </a:r>
            <a:endParaRPr lang="sk-SK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1758 – 1766 vyhnanie jezuitov z Portugalska a Španielska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1773 dekrét </a:t>
            </a:r>
            <a:r>
              <a:rPr lang="sk-SK" sz="1800" i="1" dirty="0"/>
              <a:t>„</a:t>
            </a:r>
            <a:r>
              <a:rPr lang="sk-SK" sz="1800" i="1" dirty="0" err="1"/>
              <a:t>Dominus</a:t>
            </a:r>
            <a:r>
              <a:rPr lang="sk-SK" sz="1800" i="1" dirty="0"/>
              <a:t> </a:t>
            </a:r>
            <a:r>
              <a:rPr lang="sk-SK" sz="1800" i="1" dirty="0" err="1"/>
              <a:t>ac</a:t>
            </a:r>
            <a:r>
              <a:rPr lang="sk-SK" sz="1800" i="1" dirty="0"/>
              <a:t> </a:t>
            </a:r>
            <a:r>
              <a:rPr lang="sk-SK" sz="1800" i="1" dirty="0" err="1"/>
              <a:t>Redemptor</a:t>
            </a:r>
            <a:r>
              <a:rPr lang="sk-SK" sz="1800" i="1" dirty="0"/>
              <a:t> </a:t>
            </a:r>
            <a:r>
              <a:rPr lang="sk-SK" sz="1800" i="1" dirty="0" err="1"/>
              <a:t>Noster</a:t>
            </a:r>
            <a:r>
              <a:rPr lang="sk-SK" sz="1800" i="1" dirty="0"/>
              <a:t>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1814 obnovenie rádu </a:t>
            </a:r>
            <a:r>
              <a:rPr lang="sk-SK" sz="1800" dirty="0" err="1"/>
              <a:t>Piom</a:t>
            </a:r>
            <a:r>
              <a:rPr lang="sk-SK" sz="1800" dirty="0"/>
              <a:t> VII.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800" b="1" dirty="0" err="1"/>
              <a:t>jansenizmus</a:t>
            </a:r>
            <a:endParaRPr lang="sk-SK" sz="18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 err="1"/>
              <a:t>Cornelius</a:t>
            </a:r>
            <a:r>
              <a:rPr lang="sk-SK" sz="1800" dirty="0"/>
              <a:t> Otto </a:t>
            </a:r>
            <a:r>
              <a:rPr lang="sk-SK" sz="1800" dirty="0" err="1"/>
              <a:t>Jansen</a:t>
            </a:r>
            <a:r>
              <a:rPr lang="sk-SK" sz="1800" dirty="0"/>
              <a:t> (1585-1638) – „</a:t>
            </a:r>
            <a:r>
              <a:rPr lang="sk-SK" sz="1800" i="1" dirty="0" err="1"/>
              <a:t>Augustínus</a:t>
            </a:r>
            <a:r>
              <a:rPr lang="sk-SK" sz="1800" dirty="0"/>
              <a:t>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 Jean </a:t>
            </a:r>
            <a:r>
              <a:rPr lang="sk-SK" sz="1800" dirty="0" err="1"/>
              <a:t>Duvergier</a:t>
            </a:r>
            <a:r>
              <a:rPr lang="sk-SK" sz="1800" dirty="0"/>
              <a:t> (1581-1643)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 </a:t>
            </a:r>
            <a:r>
              <a:rPr lang="sk-SK" sz="1800" dirty="0" err="1"/>
              <a:t>Marie</a:t>
            </a:r>
            <a:r>
              <a:rPr lang="sk-SK" sz="1800" dirty="0"/>
              <a:t> </a:t>
            </a:r>
            <a:r>
              <a:rPr lang="sk-SK" sz="1800" dirty="0" err="1"/>
              <a:t>Angélique</a:t>
            </a:r>
            <a:r>
              <a:rPr lang="sk-SK" sz="1800" dirty="0"/>
              <a:t> </a:t>
            </a:r>
            <a:r>
              <a:rPr lang="sk-SK" sz="1800" dirty="0" err="1"/>
              <a:t>Arnauld</a:t>
            </a:r>
            <a:r>
              <a:rPr lang="sk-SK" sz="1800" dirty="0"/>
              <a:t> (1591–1661)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 err="1"/>
              <a:t>Antoine</a:t>
            </a:r>
            <a:r>
              <a:rPr lang="sk-SK" sz="1800" dirty="0"/>
              <a:t> </a:t>
            </a:r>
            <a:r>
              <a:rPr lang="sk-SK" sz="1800" dirty="0" err="1"/>
              <a:t>Arnauld</a:t>
            </a:r>
            <a:r>
              <a:rPr lang="sk-SK" sz="1800" dirty="0"/>
              <a:t> (1612–1694)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kláštor</a:t>
            </a:r>
            <a:r>
              <a:rPr lang="en-US" sz="1800" dirty="0"/>
              <a:t> </a:t>
            </a:r>
            <a:r>
              <a:rPr lang="sk-SK" sz="1800" dirty="0"/>
              <a:t>Port-Royal</a:t>
            </a:r>
            <a:r>
              <a:rPr lang="en-US" sz="1800" dirty="0"/>
              <a:t> v Champs a Par</a:t>
            </a:r>
            <a:r>
              <a:rPr lang="sk-SK" sz="1800" dirty="0" err="1"/>
              <a:t>íži</a:t>
            </a:r>
            <a:endParaRPr lang="sk-SK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1713 </a:t>
            </a:r>
            <a:r>
              <a:rPr lang="sk-SK" sz="1800" i="1" dirty="0"/>
              <a:t>„</a:t>
            </a:r>
            <a:r>
              <a:rPr lang="sk-SK" sz="1800" i="1" dirty="0" err="1"/>
              <a:t>Unigenitus</a:t>
            </a:r>
            <a:r>
              <a:rPr lang="sk-SK" sz="1800" i="1" dirty="0"/>
              <a:t> </a:t>
            </a:r>
            <a:r>
              <a:rPr lang="sk-SK" sz="1800" i="1" dirty="0" err="1"/>
              <a:t>Dei</a:t>
            </a:r>
            <a:r>
              <a:rPr lang="sk-SK" sz="1800" i="1" dirty="0"/>
              <a:t> </a:t>
            </a:r>
            <a:r>
              <a:rPr lang="sk-SK" sz="1800" i="1" dirty="0" err="1"/>
              <a:t>Filius</a:t>
            </a:r>
            <a:r>
              <a:rPr lang="sk-SK" sz="1800" i="1" dirty="0"/>
              <a:t>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/>
              <a:t>1723 </a:t>
            </a:r>
            <a:r>
              <a:rPr lang="sk-SK" sz="1800" dirty="0" err="1"/>
              <a:t>Utrecht</a:t>
            </a:r>
            <a:endParaRPr lang="sk-SK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 err="1"/>
              <a:t>Blaise</a:t>
            </a:r>
            <a:r>
              <a:rPr lang="sk-SK" sz="1800" dirty="0"/>
              <a:t> Pascal (1623-1662)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k-SK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800" b="1" dirty="0" err="1"/>
              <a:t>kvietizmus</a:t>
            </a:r>
            <a:endParaRPr lang="sk-SK" sz="18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sk-SK" sz="1800" dirty="0" err="1"/>
              <a:t>Miguel</a:t>
            </a:r>
            <a:r>
              <a:rPr lang="sk-SK" sz="1800" dirty="0"/>
              <a:t> de </a:t>
            </a:r>
            <a:r>
              <a:rPr lang="sk-SK" sz="1800" dirty="0" err="1"/>
              <a:t>Molinose</a:t>
            </a:r>
            <a:r>
              <a:rPr lang="sk-SK" sz="1800" dirty="0"/>
              <a:t> </a:t>
            </a:r>
            <a:r>
              <a:rPr lang="da-DK" sz="1800" dirty="0"/>
              <a:t>(1628–96)</a:t>
            </a:r>
            <a:endParaRPr lang="sk-SK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4560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92"/>
    </mc:Choice>
    <mc:Fallback xmlns="">
      <p:transition spd="slow" advTm="4873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6"/>
          <p:cNvPicPr>
            <a:picLocks noChangeAspect="1"/>
          </p:cNvPicPr>
          <p:nvPr/>
        </p:nvPicPr>
        <p:blipFill rotWithShape="1">
          <a:blip r:embed="rId2"/>
          <a:srcRect l="18097" r="18570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k-SK" sz="3800" dirty="0"/>
              <a:t>Situácia po náboženských vojnách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2098675"/>
            <a:ext cx="4572877" cy="4351338"/>
          </a:xfrm>
        </p:spPr>
        <p:txBody>
          <a:bodyPr>
            <a:normAutofit/>
          </a:bodyPr>
          <a:lstStyle/>
          <a:p>
            <a:r>
              <a:rPr lang="sk-SK" dirty="0"/>
              <a:t>materiálny a socioekonomický rozklad</a:t>
            </a:r>
          </a:p>
          <a:p>
            <a:endParaRPr lang="sk-SK" dirty="0"/>
          </a:p>
          <a:p>
            <a:r>
              <a:rPr lang="sk-SK" dirty="0"/>
              <a:t>prehlbovanie sociálnych a ekonomických  rozdielov  </a:t>
            </a:r>
          </a:p>
          <a:p>
            <a:endParaRPr lang="sk-SK" dirty="0"/>
          </a:p>
          <a:p>
            <a:r>
              <a:rPr lang="sk-SK" dirty="0" err="1"/>
              <a:t>turko</a:t>
            </a:r>
            <a:r>
              <a:rPr lang="sk-SK" dirty="0"/>
              <a:t>-tatárska hrozba</a:t>
            </a:r>
          </a:p>
          <a:p>
            <a:endParaRPr lang="sk-SK" dirty="0"/>
          </a:p>
          <a:p>
            <a:r>
              <a:rPr lang="sk-SK" dirty="0"/>
              <a:t>morové epidémie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61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7"/>
    </mc:Choice>
    <mc:Fallback xmlns="">
      <p:transition spd="slow" advTm="6125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6"/>
          <p:cNvPicPr>
            <a:picLocks noChangeAspect="1"/>
          </p:cNvPicPr>
          <p:nvPr/>
        </p:nvPicPr>
        <p:blipFill rotWithShape="1">
          <a:blip r:embed="rId3"/>
          <a:srcRect l="18097" r="18570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k-SK" sz="3800" dirty="0"/>
              <a:t>Situácia po náboženských vojnách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1" y="1934287"/>
            <a:ext cx="4572877" cy="4741815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náboženstvo ako zdroj konfliktu</a:t>
            </a:r>
          </a:p>
          <a:p>
            <a:endParaRPr lang="sk-SK" dirty="0"/>
          </a:p>
          <a:p>
            <a:r>
              <a:rPr lang="sk-SK" dirty="0"/>
              <a:t>únava </a:t>
            </a:r>
            <a:r>
              <a:rPr lang="sk-SK" dirty="0" err="1"/>
              <a:t>konfesijnými</a:t>
            </a:r>
            <a:r>
              <a:rPr lang="sk-SK" dirty="0"/>
              <a:t> spormi a kontroverziami</a:t>
            </a:r>
          </a:p>
          <a:p>
            <a:endParaRPr lang="sk-SK" dirty="0"/>
          </a:p>
          <a:p>
            <a:r>
              <a:rPr lang="sk-SK" dirty="0"/>
              <a:t>implementácia </a:t>
            </a:r>
            <a:r>
              <a:rPr lang="sk-SK" dirty="0" err="1"/>
              <a:t>vs</a:t>
            </a:r>
            <a:r>
              <a:rPr lang="sk-SK" dirty="0"/>
              <a:t>. formálne prijatie konfesie</a:t>
            </a:r>
          </a:p>
          <a:p>
            <a:endParaRPr lang="sk-SK" dirty="0"/>
          </a:p>
          <a:p>
            <a:r>
              <a:rPr lang="sk-SK" dirty="0"/>
              <a:t>emancipácia politického a intelektuálneho života</a:t>
            </a:r>
          </a:p>
          <a:p>
            <a:endParaRPr lang="sk-SK" dirty="0"/>
          </a:p>
          <a:p>
            <a:r>
              <a:rPr lang="sk-SK" dirty="0"/>
              <a:t>apokalyptická perspektíva </a:t>
            </a:r>
            <a:r>
              <a:rPr lang="sk-SK" dirty="0" err="1"/>
              <a:t>vs</a:t>
            </a:r>
            <a:r>
              <a:rPr lang="sk-SK" dirty="0"/>
              <a:t>. pokrok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645"/>
    </mc:Choice>
    <mc:Fallback xmlns="">
      <p:transition spd="slow" advTm="4906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90FF91-70B4-4FA0-875D-0D08DB73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>
            <a:normAutofit/>
          </a:bodyPr>
          <a:lstStyle/>
          <a:p>
            <a:r>
              <a:rPr lang="sk-SK" sz="3800" dirty="0"/>
              <a:t>Situácia po náboženských vojnách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12956" y="1690688"/>
            <a:ext cx="5279922" cy="5044409"/>
          </a:xfrm>
        </p:spPr>
        <p:txBody>
          <a:bodyPr>
            <a:normAutofit/>
          </a:bodyPr>
          <a:lstStyle/>
          <a:p>
            <a:r>
              <a:rPr lang="sk-SK" sz="1800" dirty="0"/>
              <a:t>rímsky katolicizmus: južná Európa, západné Stredomorie, Írsko, Rakúsko, Bavorsko, </a:t>
            </a:r>
            <a:r>
              <a:rPr lang="sk-SK" sz="1800" dirty="0" err="1"/>
              <a:t>Polsko</a:t>
            </a:r>
            <a:r>
              <a:rPr lang="sk-SK" sz="1800" dirty="0"/>
              <a:t>, Litva</a:t>
            </a:r>
          </a:p>
          <a:p>
            <a:endParaRPr lang="sk-SK" sz="1800" dirty="0"/>
          </a:p>
          <a:p>
            <a:r>
              <a:rPr lang="sk-SK" sz="1800" dirty="0"/>
              <a:t>protestantské denominácie: severná Európa a stredná severná Európa, Veľká Británia, severné Írsko, luterské Baltské more (Nemecko, Prusko, Škandinávia, Fínsko, Estónsko, Lotyšsko), Sliezsko, </a:t>
            </a:r>
            <a:r>
              <a:rPr lang="sk-SK" sz="1800" dirty="0" err="1"/>
              <a:t>juho</a:t>
            </a:r>
            <a:r>
              <a:rPr lang="sk-SK" sz="1800" dirty="0"/>
              <a:t>-západné Nemecko, Švajčiarsko</a:t>
            </a:r>
          </a:p>
          <a:p>
            <a:endParaRPr lang="sk-SK" sz="1800" dirty="0"/>
          </a:p>
          <a:p>
            <a:r>
              <a:rPr lang="cs-CZ" sz="1800" dirty="0"/>
              <a:t>m</a:t>
            </a:r>
            <a:r>
              <a:rPr lang="sk-SK" sz="1800" dirty="0" err="1"/>
              <a:t>imoeurópska</a:t>
            </a:r>
            <a:r>
              <a:rPr lang="sk-SK" sz="1800" dirty="0"/>
              <a:t> expanzia: Stredná a Južná Amerika, Afrika (Mys dobrej nádeje, Kongo, Angola, Zambezi, Mozambik), Ázia (</a:t>
            </a:r>
            <a:r>
              <a:rPr lang="sk-SK" sz="1800" dirty="0" err="1"/>
              <a:t>Goa</a:t>
            </a:r>
            <a:r>
              <a:rPr lang="sk-SK" sz="1800" dirty="0"/>
              <a:t>, južná India, </a:t>
            </a:r>
            <a:r>
              <a:rPr lang="sk-SK" sz="1800" dirty="0" err="1"/>
              <a:t>Šrí</a:t>
            </a:r>
            <a:r>
              <a:rPr lang="sk-SK" sz="1800" dirty="0"/>
              <a:t> Lanka, Nepál, Tibet, Filipíny, Čína, Indočína, Indonézia, Japonsko)</a:t>
            </a:r>
          </a:p>
          <a:p>
            <a:endParaRPr lang="cs-CZ" sz="1800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9295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60"/>
    </mc:Choice>
    <mc:Fallback xmlns="">
      <p:transition spd="slow" advTm="990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DD7BB-8A4E-4B6B-930A-B3395540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0" y="0"/>
            <a:ext cx="10515600" cy="1325563"/>
          </a:xfrm>
        </p:spPr>
        <p:txBody>
          <a:bodyPr/>
          <a:lstStyle/>
          <a:p>
            <a:r>
              <a:rPr lang="sk-SK" dirty="0"/>
              <a:t>Pietizmus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33F0E9-1A6F-4D62-8D83-BA7879FD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70" y="1239587"/>
            <a:ext cx="5930149" cy="5623078"/>
          </a:xfrm>
        </p:spPr>
        <p:txBody>
          <a:bodyPr wrap="square">
            <a:spAutoFit/>
          </a:bodyPr>
          <a:lstStyle/>
          <a:p>
            <a:r>
              <a:rPr lang="sk-SK" sz="2400" dirty="0"/>
              <a:t>najväčšie a najvýznamnejšie obrodné hnutie po Reformácii</a:t>
            </a:r>
          </a:p>
          <a:p>
            <a:r>
              <a:rPr lang="sk-SK" sz="2400" dirty="0"/>
              <a:t>laické hnutie</a:t>
            </a:r>
          </a:p>
          <a:p>
            <a:r>
              <a:rPr lang="sk-SK" sz="2400" dirty="0"/>
              <a:t>snaha prekonať konfesionálne rozdiely</a:t>
            </a:r>
          </a:p>
          <a:p>
            <a:r>
              <a:rPr lang="sk-SK" sz="2400" dirty="0"/>
              <a:t>zameranie sa na každodenný život kresťana a jeho zbožnosť</a:t>
            </a:r>
          </a:p>
          <a:p>
            <a:r>
              <a:rPr lang="sk-SK" sz="2400" dirty="0"/>
              <a:t>prežívanie viery a skúsenosť</a:t>
            </a:r>
          </a:p>
          <a:p>
            <a:r>
              <a:rPr lang="sk-SK" sz="2400" dirty="0"/>
              <a:t>individualizmus</a:t>
            </a:r>
          </a:p>
          <a:p>
            <a:r>
              <a:rPr lang="sk-SK" sz="2400" dirty="0"/>
              <a:t>reformácia náuky </a:t>
            </a:r>
            <a:r>
              <a:rPr lang="sk-SK" sz="2400" dirty="0" err="1"/>
              <a:t>vs</a:t>
            </a:r>
            <a:r>
              <a:rPr lang="sk-SK" sz="2400" dirty="0"/>
              <a:t>. reformácia života</a:t>
            </a:r>
          </a:p>
          <a:p>
            <a:r>
              <a:rPr lang="sk-SK" sz="2400" dirty="0"/>
              <a:t>luterská ortodoxia + mystika, spiritualita</a:t>
            </a:r>
          </a:p>
          <a:p>
            <a:r>
              <a:rPr lang="sk-SK" sz="2400" dirty="0"/>
              <a:t>symbióza a adaptabilita na odlišné podmienky</a:t>
            </a:r>
          </a:p>
          <a:p>
            <a:r>
              <a:rPr lang="sk-SK" sz="2400" dirty="0" err="1"/>
              <a:t>collegia</a:t>
            </a:r>
            <a:r>
              <a:rPr lang="sk-SK" sz="2400" dirty="0"/>
              <a:t> </a:t>
            </a:r>
            <a:r>
              <a:rPr lang="sk-SK" sz="2400" dirty="0" err="1"/>
              <a:t>pietatis</a:t>
            </a:r>
            <a:endParaRPr lang="sk-SK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F59A8C-068A-4F8C-B408-089DF740D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526" y="0"/>
            <a:ext cx="5801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34"/>
    </mc:Choice>
    <mc:Fallback xmlns="">
      <p:transition spd="slow" advTm="4212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306" y="119319"/>
            <a:ext cx="4854676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k-SK" sz="3800" dirty="0"/>
              <a:t>Pietizmus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824" y="1267901"/>
            <a:ext cx="5456571" cy="547078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70000"/>
              </a:lnSpc>
              <a:buAutoNum type="arabicPeriod"/>
            </a:pPr>
            <a:r>
              <a:rPr lang="sk-SK" dirty="0"/>
              <a:t>generácia</a:t>
            </a:r>
          </a:p>
          <a:p>
            <a:pPr marL="514350" indent="-514350">
              <a:lnSpc>
                <a:spcPct val="70000"/>
              </a:lnSpc>
              <a:buAutoNum type="arabicPeriod"/>
            </a:pPr>
            <a:endParaRPr lang="sk-SK" dirty="0"/>
          </a:p>
          <a:p>
            <a:pPr>
              <a:lnSpc>
                <a:spcPct val="70000"/>
              </a:lnSpc>
            </a:pPr>
            <a:r>
              <a:rPr lang="sk-SK" dirty="0"/>
              <a:t>Johann </a:t>
            </a:r>
            <a:r>
              <a:rPr lang="sk-SK" dirty="0" err="1"/>
              <a:t>Arndt</a:t>
            </a:r>
            <a:r>
              <a:rPr lang="sk-SK" dirty="0"/>
              <a:t> (1555–1621)</a:t>
            </a:r>
          </a:p>
          <a:p>
            <a:pPr lvl="1">
              <a:lnSpc>
                <a:spcPct val="70000"/>
              </a:lnSpc>
            </a:pPr>
            <a:r>
              <a:rPr lang="sk-SK" i="1" dirty="0"/>
              <a:t>„Pravé kresťanstvo“ </a:t>
            </a:r>
            <a:r>
              <a:rPr lang="sk-SK" dirty="0"/>
              <a:t>(1605-10)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náboženstvo hlavy </a:t>
            </a:r>
            <a:r>
              <a:rPr lang="sk-SK" dirty="0" err="1"/>
              <a:t>vs</a:t>
            </a:r>
            <a:r>
              <a:rPr lang="sk-SK" dirty="0"/>
              <a:t>. n. srdca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J. A. Komenský</a:t>
            </a:r>
          </a:p>
          <a:p>
            <a:pPr>
              <a:lnSpc>
                <a:spcPct val="70000"/>
              </a:lnSpc>
            </a:pPr>
            <a:endParaRPr lang="sk-SK" dirty="0"/>
          </a:p>
          <a:p>
            <a:pPr>
              <a:lnSpc>
                <a:spcPct val="70000"/>
              </a:lnSpc>
            </a:pPr>
            <a:r>
              <a:rPr lang="sk-SK" dirty="0"/>
              <a:t>Johann </a:t>
            </a:r>
            <a:r>
              <a:rPr lang="sk-SK" dirty="0" err="1"/>
              <a:t>Valentin</a:t>
            </a:r>
            <a:r>
              <a:rPr lang="sk-SK" dirty="0"/>
              <a:t> </a:t>
            </a:r>
            <a:r>
              <a:rPr lang="sk-SK" dirty="0" err="1"/>
              <a:t>Andreä</a:t>
            </a:r>
            <a:r>
              <a:rPr lang="sk-SK" dirty="0"/>
              <a:t> (1586–1654)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prvá sociálne utopická novela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mesto </a:t>
            </a:r>
            <a:r>
              <a:rPr lang="sk-SK" dirty="0" err="1"/>
              <a:t>Württemberg</a:t>
            </a:r>
            <a:endParaRPr lang="sk-SK" dirty="0"/>
          </a:p>
          <a:p>
            <a:pPr>
              <a:lnSpc>
                <a:spcPct val="70000"/>
              </a:lnSpc>
            </a:pPr>
            <a:endParaRPr lang="sk-SK" dirty="0"/>
          </a:p>
          <a:p>
            <a:pPr>
              <a:lnSpc>
                <a:spcPct val="70000"/>
              </a:lnSpc>
            </a:pPr>
            <a:r>
              <a:rPr lang="sk-SK" dirty="0" err="1"/>
              <a:t>Philip</a:t>
            </a:r>
            <a:r>
              <a:rPr lang="sk-SK" dirty="0"/>
              <a:t> </a:t>
            </a:r>
            <a:r>
              <a:rPr lang="sk-SK" dirty="0" err="1"/>
              <a:t>Jakob</a:t>
            </a:r>
            <a:r>
              <a:rPr lang="sk-SK" dirty="0"/>
              <a:t> </a:t>
            </a:r>
            <a:r>
              <a:rPr lang="sk-SK" dirty="0" err="1"/>
              <a:t>Spener</a:t>
            </a:r>
            <a:r>
              <a:rPr lang="sk-SK" dirty="0"/>
              <a:t> (1635–1705)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študijné skupinky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reformácia sociálneho systému</a:t>
            </a:r>
          </a:p>
          <a:p>
            <a:pPr lvl="1">
              <a:lnSpc>
                <a:spcPct val="70000"/>
              </a:lnSpc>
            </a:pPr>
            <a:r>
              <a:rPr lang="sk-SK" dirty="0"/>
              <a:t>misie do Indie</a:t>
            </a:r>
          </a:p>
          <a:p>
            <a:pPr lvl="1">
              <a:lnSpc>
                <a:spcPct val="70000"/>
              </a:lnSpc>
            </a:pPr>
            <a:r>
              <a:rPr lang="sk-SK" i="1" dirty="0"/>
              <a:t>„</a:t>
            </a:r>
            <a:r>
              <a:rPr lang="sk-SK" i="1" dirty="0" err="1"/>
              <a:t>Pia</a:t>
            </a:r>
            <a:r>
              <a:rPr lang="sk-SK" i="1" dirty="0"/>
              <a:t> </a:t>
            </a:r>
            <a:r>
              <a:rPr lang="sk-SK" i="1" dirty="0" err="1"/>
              <a:t>Desideria</a:t>
            </a:r>
            <a:r>
              <a:rPr lang="sk-SK" i="1" dirty="0"/>
              <a:t>“ </a:t>
            </a:r>
            <a:r>
              <a:rPr lang="sk-SK" dirty="0"/>
              <a:t>(1675)</a:t>
            </a:r>
          </a:p>
          <a:p>
            <a:pPr lvl="1">
              <a:lnSpc>
                <a:spcPct val="70000"/>
              </a:lnSpc>
            </a:pPr>
            <a:endParaRPr lang="sk-SK" sz="2800" dirty="0"/>
          </a:p>
          <a:p>
            <a:pPr lvl="1">
              <a:lnSpc>
                <a:spcPct val="70000"/>
              </a:lnSpc>
            </a:pPr>
            <a:endParaRPr lang="sk-SK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95" y="222839"/>
            <a:ext cx="2520846" cy="30857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95" y="3487737"/>
            <a:ext cx="2520846" cy="32976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103" y="1056598"/>
            <a:ext cx="3871411" cy="46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63"/>
    </mc:Choice>
    <mc:Fallback xmlns="">
      <p:transition spd="slow" advTm="4575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r="2" b="30349"/>
          <a:stretch/>
        </p:blipFill>
        <p:spPr>
          <a:xfrm>
            <a:off x="8773477" y="640082"/>
            <a:ext cx="2778443" cy="2706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r="-5" b="26909"/>
          <a:stretch/>
        </p:blipFill>
        <p:spPr>
          <a:xfrm>
            <a:off x="8773477" y="3511293"/>
            <a:ext cx="2778443" cy="27075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419975" cy="1325563"/>
          </a:xfrm>
        </p:spPr>
        <p:txBody>
          <a:bodyPr>
            <a:normAutofit/>
          </a:bodyPr>
          <a:lstStyle/>
          <a:p>
            <a:r>
              <a:rPr lang="sk-SK" sz="3800" dirty="0"/>
              <a:t>Pietizmus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524000"/>
            <a:ext cx="7138174" cy="50439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2. generácia</a:t>
            </a:r>
          </a:p>
          <a:p>
            <a:r>
              <a:rPr lang="sk-SK" dirty="0"/>
              <a:t>August </a:t>
            </a:r>
            <a:r>
              <a:rPr lang="sk-SK" dirty="0" err="1"/>
              <a:t>Hermann</a:t>
            </a:r>
            <a:r>
              <a:rPr lang="sk-SK" dirty="0"/>
              <a:t> </a:t>
            </a:r>
            <a:r>
              <a:rPr lang="sk-SK" dirty="0" err="1"/>
              <a:t>Francke</a:t>
            </a:r>
            <a:r>
              <a:rPr lang="sk-SK" dirty="0"/>
              <a:t> (1663–1727)</a:t>
            </a:r>
          </a:p>
          <a:p>
            <a:pPr lvl="1"/>
            <a:r>
              <a:rPr lang="sk-SK" dirty="0"/>
              <a:t>„</a:t>
            </a:r>
            <a:r>
              <a:rPr lang="sk-SK" dirty="0" err="1"/>
              <a:t>frankské</a:t>
            </a:r>
            <a:r>
              <a:rPr lang="sk-SK" dirty="0"/>
              <a:t> inštitúcie“</a:t>
            </a:r>
          </a:p>
          <a:p>
            <a:pPr lvl="1"/>
            <a:r>
              <a:rPr lang="sk-SK" dirty="0"/>
              <a:t>1694 Univerzita v </a:t>
            </a:r>
            <a:r>
              <a:rPr lang="sk-SK" dirty="0" err="1"/>
              <a:t>Halle</a:t>
            </a:r>
            <a:endParaRPr lang="sk-SK" dirty="0"/>
          </a:p>
          <a:p>
            <a:pPr lvl="1"/>
            <a:r>
              <a:rPr lang="sk-SK" dirty="0"/>
              <a:t>podpora </a:t>
            </a:r>
            <a:r>
              <a:rPr lang="sk-SK" dirty="0" err="1"/>
              <a:t>Spenera</a:t>
            </a:r>
            <a:r>
              <a:rPr lang="sk-SK" dirty="0"/>
              <a:t> a </a:t>
            </a:r>
            <a:r>
              <a:rPr lang="sk-SK" dirty="0" err="1"/>
              <a:t>Hohenzollern</a:t>
            </a:r>
            <a:endParaRPr lang="sk-SK" dirty="0"/>
          </a:p>
          <a:p>
            <a:pPr lvl="1"/>
            <a:r>
              <a:rPr lang="sk-SK" dirty="0"/>
              <a:t>„</a:t>
            </a:r>
            <a:r>
              <a:rPr lang="sk-SK" dirty="0" err="1"/>
              <a:t>hallský</a:t>
            </a:r>
            <a:r>
              <a:rPr lang="sk-SK" dirty="0"/>
              <a:t> pietizmus“</a:t>
            </a:r>
          </a:p>
          <a:p>
            <a:pPr lvl="1"/>
            <a:r>
              <a:rPr lang="sk-SK" i="1" dirty="0"/>
              <a:t>„Stopy stále živého Boha“ - </a:t>
            </a:r>
            <a:r>
              <a:rPr lang="sk-SK" dirty="0"/>
              <a:t>1727 „</a:t>
            </a:r>
            <a:r>
              <a:rPr lang="sk-SK" i="1" dirty="0" err="1"/>
              <a:t>Pietas</a:t>
            </a:r>
            <a:r>
              <a:rPr lang="sk-SK" i="1" dirty="0"/>
              <a:t> </a:t>
            </a:r>
            <a:r>
              <a:rPr lang="sk-SK" i="1" dirty="0" err="1"/>
              <a:t>Hallensis</a:t>
            </a:r>
            <a:r>
              <a:rPr lang="sk-SK" i="1" dirty="0"/>
              <a:t>“</a:t>
            </a:r>
          </a:p>
          <a:p>
            <a:pPr lvl="1"/>
            <a:r>
              <a:rPr lang="sk-SK" dirty="0"/>
              <a:t>náhla dramatická konverzia</a:t>
            </a:r>
          </a:p>
          <a:p>
            <a:pPr lvl="1"/>
            <a:r>
              <a:rPr lang="sk-SK" dirty="0"/>
              <a:t>učiteľ M. Bela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sk-SK" dirty="0"/>
              <a:t>3</a:t>
            </a:r>
            <a:r>
              <a:rPr lang="en-US" dirty="0"/>
              <a:t>. </a:t>
            </a:r>
            <a:r>
              <a:rPr lang="en-US" dirty="0" err="1"/>
              <a:t>gener</a:t>
            </a:r>
            <a:r>
              <a:rPr lang="sk-SK" dirty="0"/>
              <a:t>á</a:t>
            </a:r>
            <a:r>
              <a:rPr lang="en-US" dirty="0" err="1"/>
              <a:t>cia</a:t>
            </a:r>
            <a:endParaRPr lang="en-US" dirty="0"/>
          </a:p>
          <a:p>
            <a:r>
              <a:rPr lang="sk-SK" dirty="0" err="1"/>
              <a:t>Nikolaus</a:t>
            </a:r>
            <a:r>
              <a:rPr lang="sk-SK" dirty="0"/>
              <a:t> Ludwig Graf von </a:t>
            </a:r>
            <a:r>
              <a:rPr lang="sk-SK" dirty="0" err="1"/>
              <a:t>Zinzendorf</a:t>
            </a:r>
            <a:r>
              <a:rPr lang="sk-SK" dirty="0"/>
              <a:t> (1700–60)</a:t>
            </a:r>
          </a:p>
          <a:p>
            <a:pPr lvl="1"/>
            <a:r>
              <a:rPr lang="sk-SK" dirty="0"/>
              <a:t>komunita “</a:t>
            </a:r>
            <a:r>
              <a:rPr lang="sk-SK" dirty="0" err="1"/>
              <a:t>Herrnhuter</a:t>
            </a:r>
            <a:r>
              <a:rPr lang="sk-SK" dirty="0"/>
              <a:t>” (J. </a:t>
            </a:r>
            <a:r>
              <a:rPr lang="sk-SK" dirty="0" err="1"/>
              <a:t>Wesley</a:t>
            </a:r>
            <a:r>
              <a:rPr lang="sk-SK" dirty="0"/>
              <a:t>)</a:t>
            </a:r>
          </a:p>
          <a:p>
            <a:pPr lvl="2"/>
            <a:r>
              <a:rPr lang="sk-SK" dirty="0"/>
              <a:t>1727 kolektívne prebudenie</a:t>
            </a:r>
          </a:p>
          <a:p>
            <a:pPr lvl="2"/>
            <a:r>
              <a:rPr lang="sk-SK" dirty="0" err="1"/>
              <a:t>Zeist</a:t>
            </a:r>
            <a:r>
              <a:rPr lang="sk-SK" dirty="0"/>
              <a:t> (Holandsko), </a:t>
            </a:r>
            <a:r>
              <a:rPr lang="sk-SK" dirty="0" err="1"/>
              <a:t>Neuwied</a:t>
            </a:r>
            <a:r>
              <a:rPr lang="sk-SK" dirty="0"/>
              <a:t> (Porýnie), </a:t>
            </a:r>
            <a:r>
              <a:rPr lang="sk-SK" dirty="0" err="1"/>
              <a:t>Bethlehem</a:t>
            </a:r>
            <a:r>
              <a:rPr lang="sk-SK" dirty="0"/>
              <a:t> (USA)</a:t>
            </a:r>
          </a:p>
          <a:p>
            <a:pPr lvl="1"/>
            <a:r>
              <a:rPr lang="sk-SK" dirty="0"/>
              <a:t>„náboženstvo srdca“ – živá viera</a:t>
            </a:r>
          </a:p>
          <a:p>
            <a:pPr lvl="1"/>
            <a:r>
              <a:rPr lang="sk-SK" dirty="0"/>
              <a:t>ekumenizmus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58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34"/>
    </mc:Choice>
    <mc:Fallback xmlns="">
      <p:transition spd="slow" advTm="1848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r="-3" b="8649"/>
          <a:stretch/>
        </p:blipFill>
        <p:spPr>
          <a:xfrm>
            <a:off x="8783751" y="3609314"/>
            <a:ext cx="2778443" cy="2706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7924" r="-5" b="13138"/>
          <a:stretch/>
        </p:blipFill>
        <p:spPr>
          <a:xfrm>
            <a:off x="8783751" y="757818"/>
            <a:ext cx="2778443" cy="27075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419975" cy="1325563"/>
          </a:xfrm>
        </p:spPr>
        <p:txBody>
          <a:bodyPr>
            <a:normAutofit/>
          </a:bodyPr>
          <a:lstStyle/>
          <a:p>
            <a:r>
              <a:rPr lang="sk-SK" err="1"/>
              <a:t>Metodizmus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825625"/>
            <a:ext cx="7138174" cy="4351338"/>
          </a:xfrm>
        </p:spPr>
        <p:txBody>
          <a:bodyPr>
            <a:normAutofit/>
          </a:bodyPr>
          <a:lstStyle/>
          <a:p>
            <a:r>
              <a:rPr lang="sk-SK" dirty="0"/>
              <a:t>John </a:t>
            </a:r>
            <a:r>
              <a:rPr lang="sk-SK" dirty="0" err="1"/>
              <a:t>Wesley</a:t>
            </a:r>
            <a:r>
              <a:rPr lang="sk-SK" dirty="0"/>
              <a:t> (1703–91)</a:t>
            </a:r>
          </a:p>
          <a:p>
            <a:pPr lvl="1"/>
            <a:r>
              <a:rPr lang="sk-SK" dirty="0"/>
              <a:t>metodistické hnutie</a:t>
            </a:r>
          </a:p>
          <a:p>
            <a:pPr lvl="1"/>
            <a:r>
              <a:rPr lang="sk-SK" dirty="0"/>
              <a:t>skúsenostný aspekt náboženstva</a:t>
            </a:r>
          </a:p>
          <a:p>
            <a:pPr lvl="1"/>
            <a:r>
              <a:rPr lang="sk-SK" dirty="0" err="1"/>
              <a:t>transformatívna</a:t>
            </a:r>
            <a:r>
              <a:rPr lang="sk-SK" dirty="0"/>
              <a:t> povaha viery a osobná konverzia</a:t>
            </a:r>
          </a:p>
          <a:p>
            <a:pPr lvl="1"/>
            <a:r>
              <a:rPr lang="sk-SK" dirty="0"/>
              <a:t>náboženská horlivosť</a:t>
            </a:r>
          </a:p>
          <a:p>
            <a:pPr lvl="1"/>
            <a:r>
              <a:rPr lang="sk-SK" dirty="0"/>
              <a:t>1738 "</a:t>
            </a:r>
            <a:r>
              <a:rPr lang="sk-SK" dirty="0" err="1"/>
              <a:t>Aldersgate</a:t>
            </a:r>
            <a:r>
              <a:rPr lang="sk-SK" dirty="0"/>
              <a:t> </a:t>
            </a:r>
            <a:r>
              <a:rPr lang="sk-SK" dirty="0" err="1"/>
              <a:t>experience</a:t>
            </a:r>
            <a:r>
              <a:rPr lang="sk-SK" dirty="0"/>
              <a:t>„</a:t>
            </a:r>
          </a:p>
          <a:p>
            <a:pPr lvl="1"/>
            <a:r>
              <a:rPr lang="sk-SK" dirty="0"/>
              <a:t>1744 prvá metodistická konferencia</a:t>
            </a:r>
          </a:p>
          <a:p>
            <a:pPr lvl="1"/>
            <a:endParaRPr lang="sk-SK" dirty="0"/>
          </a:p>
          <a:p>
            <a:r>
              <a:rPr lang="sk-SK" dirty="0"/>
              <a:t>George </a:t>
            </a:r>
            <a:r>
              <a:rPr lang="sk-SK" dirty="0" err="1"/>
              <a:t>Whitfield</a:t>
            </a:r>
            <a:r>
              <a:rPr lang="sk-SK" dirty="0"/>
              <a:t> (1714–70)</a:t>
            </a:r>
          </a:p>
          <a:p>
            <a:pPr lvl="1"/>
            <a:r>
              <a:rPr lang="sk-SK" dirty="0" err="1"/>
              <a:t>kalvinistický</a:t>
            </a:r>
            <a:r>
              <a:rPr lang="sk-SK" dirty="0"/>
              <a:t> </a:t>
            </a:r>
            <a:r>
              <a:rPr lang="sk-SK" dirty="0" err="1"/>
              <a:t>metodizmus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16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53"/>
    </mc:Choice>
    <mc:Fallback xmlns="">
      <p:transition spd="slow" advTm="23325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A73E70B-EC23-4DA3-BE61-3596665B5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6397" y="643467"/>
            <a:ext cx="64592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76"/>
    </mc:Choice>
    <mc:Fallback xmlns="">
      <p:transition spd="slow" advTm="42076"/>
    </mc:Fallback>
  </mc:AlternateContent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7378</TotalTime>
  <Words>695</Words>
  <Application>Microsoft Office PowerPoint</Application>
  <PresentationFormat>Widescreen</PresentationFormat>
  <Paragraphs>152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Symbol</vt:lpstr>
      <vt:lpstr>Times New Roman</vt:lpstr>
      <vt:lpstr>Hloubka</vt:lpstr>
      <vt:lpstr>7. Raně novověká mystika a její podoby, pietismus,  raně novověký milenialismus, jansenismus</vt:lpstr>
      <vt:lpstr>Situácia po náboženských vojnách</vt:lpstr>
      <vt:lpstr>Situácia po náboženských vojnách</vt:lpstr>
      <vt:lpstr>Situácia po náboženských vojnách</vt:lpstr>
      <vt:lpstr>Pietizmus</vt:lpstr>
      <vt:lpstr>Pietizmus</vt:lpstr>
      <vt:lpstr>Pietizmus</vt:lpstr>
      <vt:lpstr>Metodizmus</vt:lpstr>
      <vt:lpstr>PowerPoint Presentation</vt:lpstr>
      <vt:lpstr>Situácia v amerických kolóniach</vt:lpstr>
      <vt:lpstr>Situácia v USA</vt:lpstr>
      <vt:lpstr>Situácia v USA</vt:lpstr>
      <vt:lpstr>Katolícka spiritualita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Náboženství „pod povrchem“   Raně novověká mystika a její podoby, pietismus, raně novověký milerianismus, jansenismus</dc:title>
  <dc:creator>Jakub Cigán</dc:creator>
  <cp:lastModifiedBy>Jakub Cigán</cp:lastModifiedBy>
  <cp:revision>37</cp:revision>
  <dcterms:created xsi:type="dcterms:W3CDTF">2019-04-03T07:58:59Z</dcterms:created>
  <dcterms:modified xsi:type="dcterms:W3CDTF">2022-05-08T21:26:30Z</dcterms:modified>
</cp:coreProperties>
</file>