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5768" autoAdjust="0"/>
  </p:normalViewPr>
  <p:slideViewPr>
    <p:cSldViewPr snapToGrid="0">
      <p:cViewPr varScale="1">
        <p:scale>
          <a:sx n="162" d="100"/>
          <a:sy n="162" d="100"/>
        </p:scale>
        <p:origin x="186" y="1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vel Pilch" userId="ed0f7352-a839-477a-93e2-d7d1c7573239" providerId="ADAL" clId="{671E8816-2592-48BD-9908-FD24680ED750}"/>
    <pc:docChg chg="delSld">
      <pc:chgData name="Pavel Pilch" userId="ed0f7352-a839-477a-93e2-d7d1c7573239" providerId="ADAL" clId="{671E8816-2592-48BD-9908-FD24680ED750}" dt="2024-03-15T06:03:39.518" v="1" actId="47"/>
      <pc:docMkLst>
        <pc:docMk/>
      </pc:docMkLst>
      <pc:sldChg chg="del">
        <pc:chgData name="Pavel Pilch" userId="ed0f7352-a839-477a-93e2-d7d1c7573239" providerId="ADAL" clId="{671E8816-2592-48BD-9908-FD24680ED750}" dt="2024-03-15T06:03:32.512" v="0" actId="47"/>
        <pc:sldMkLst>
          <pc:docMk/>
          <pc:sldMk cId="3600913688" sldId="260"/>
        </pc:sldMkLst>
      </pc:sldChg>
      <pc:sldChg chg="del">
        <pc:chgData name="Pavel Pilch" userId="ed0f7352-a839-477a-93e2-d7d1c7573239" providerId="ADAL" clId="{671E8816-2592-48BD-9908-FD24680ED750}" dt="2024-03-15T06:03:39.518" v="1" actId="47"/>
        <pc:sldMkLst>
          <pc:docMk/>
          <pc:sldMk cId="2576371620" sldId="26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SLAV_OT_01_003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si vést záznamy o četbě?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Základy psaní odborného textu pro slavisty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BC42F20-22A2-6B28-3A7B-E8AE2C2255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FCF72C6-BCC5-727B-1FBF-0DFF4D4BE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si vést o přečteném záznamy?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F22C09C-C6B3-1D8D-1DF6-3951CE249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Snazší proniknutí do textu</a:t>
            </a:r>
          </a:p>
          <a:p>
            <a:r>
              <a:rPr lang="cs-CZ" dirty="0"/>
              <a:t>Snazší orientace v textu</a:t>
            </a:r>
          </a:p>
          <a:p>
            <a:r>
              <a:rPr lang="cs-CZ" dirty="0"/>
              <a:t>Shrnutí do budoucna</a:t>
            </a:r>
          </a:p>
          <a:p>
            <a:r>
              <a:rPr lang="cs-CZ" dirty="0"/>
              <a:t>Utřídění základních myšlenek</a:t>
            </a:r>
          </a:p>
        </p:txBody>
      </p:sp>
    </p:spTree>
    <p:extLst>
      <p:ext uri="{BB962C8B-B14F-4D97-AF65-F5344CB8AC3E}">
        <p14:creationId xmlns:p14="http://schemas.microsoft.com/office/powerpoint/2010/main" val="2479960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8BE4385B-D02E-43DA-B081-F8E75B67F6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73D7B82-0656-AFF2-0A7F-BFEE0DE84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Poznámky vs Dokumentace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0C542BE-5368-9403-A8E1-7B234EA4D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POZNÁMKY (PRACOVNÍ – Šanderová)</a:t>
            </a:r>
          </a:p>
          <a:p>
            <a:r>
              <a:rPr lang="cs-CZ" dirty="0"/>
              <a:t>Vznik v průběhu četby</a:t>
            </a:r>
          </a:p>
          <a:p>
            <a:r>
              <a:rPr lang="cs-CZ" dirty="0"/>
              <a:t>Většinou likvidovány (škrtání, třídění, vyhazování)</a:t>
            </a:r>
          </a:p>
          <a:p>
            <a:endParaRPr lang="cs-CZ" dirty="0"/>
          </a:p>
          <a:p>
            <a:r>
              <a:rPr lang="cs-CZ" dirty="0"/>
              <a:t>DOKUMENTACE</a:t>
            </a:r>
          </a:p>
          <a:p>
            <a:r>
              <a:rPr lang="cs-CZ" dirty="0"/>
              <a:t>Vznik po četbě</a:t>
            </a:r>
          </a:p>
          <a:p>
            <a:r>
              <a:rPr lang="cs-CZ" dirty="0"/>
              <a:t>Ucelený záznam pro další využití</a:t>
            </a:r>
          </a:p>
        </p:txBody>
      </p:sp>
    </p:spTree>
    <p:extLst>
      <p:ext uri="{BB962C8B-B14F-4D97-AF65-F5344CB8AC3E}">
        <p14:creationId xmlns:p14="http://schemas.microsoft.com/office/powerpoint/2010/main" val="2066281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50FFEAC4-D590-C3EC-DD64-F79C1A6C48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2EEEF36-CD70-A8BF-7744-78B91E389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poznámky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F593C50-F0A5-B7AB-1B51-CAD63EE60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Přímo do textu (označování, podtrhávání apod.)</a:t>
            </a:r>
          </a:p>
          <a:p>
            <a:r>
              <a:rPr lang="cs-CZ" dirty="0"/>
              <a:t>Poznámky na okraji stránky (glosy, otázky, nápady, pocity)</a:t>
            </a:r>
          </a:p>
          <a:p>
            <a:r>
              <a:rPr lang="cs-CZ" dirty="0"/>
              <a:t>Parafrázování – myšlenky, i celé odstavce = snazší zapamatování</a:t>
            </a:r>
          </a:p>
        </p:txBody>
      </p:sp>
    </p:spTree>
    <p:extLst>
      <p:ext uri="{BB962C8B-B14F-4D97-AF65-F5344CB8AC3E}">
        <p14:creationId xmlns:p14="http://schemas.microsoft.com/office/powerpoint/2010/main" val="1561344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5772F33-6F3C-C6EC-D7F9-1AC4C7C9B9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058CC22-C041-EBAC-F177-F83ED2316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DiYaniho</a:t>
            </a:r>
            <a:r>
              <a:rPr lang="cs-CZ" dirty="0"/>
              <a:t> metoda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739B876-DAFE-924E-81C9-617A4424A3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4230995" cy="4139998"/>
          </a:xfrm>
        </p:spPr>
        <p:txBody>
          <a:bodyPr/>
          <a:lstStyle/>
          <a:p>
            <a:r>
              <a:rPr lang="cs-CZ" dirty="0"/>
              <a:t>1. sloupec: KONSPEKT</a:t>
            </a:r>
          </a:p>
          <a:p>
            <a:pPr>
              <a:lnSpc>
                <a:spcPct val="100000"/>
              </a:lnSpc>
            </a:pPr>
            <a:r>
              <a:rPr lang="cs-CZ" sz="1600" dirty="0"/>
              <a:t>Výtah z textu</a:t>
            </a:r>
          </a:p>
          <a:p>
            <a:pPr>
              <a:lnSpc>
                <a:spcPct val="100000"/>
              </a:lnSpc>
            </a:pPr>
            <a:r>
              <a:rPr lang="cs-CZ" sz="1600" dirty="0"/>
              <a:t>Shrnutí základních myšlenek</a:t>
            </a:r>
          </a:p>
          <a:p>
            <a:pPr>
              <a:lnSpc>
                <a:spcPct val="100000"/>
              </a:lnSpc>
            </a:pPr>
            <a:r>
              <a:rPr lang="cs-CZ" sz="1600" dirty="0"/>
              <a:t>Definice nových pojmů</a:t>
            </a:r>
          </a:p>
          <a:p>
            <a:pPr>
              <a:lnSpc>
                <a:spcPct val="100000"/>
              </a:lnSpc>
            </a:pPr>
            <a:r>
              <a:rPr lang="cs-CZ" sz="1600" dirty="0"/>
              <a:t>Argumenty</a:t>
            </a:r>
          </a:p>
          <a:p>
            <a:pPr>
              <a:lnSpc>
                <a:spcPct val="100000"/>
              </a:lnSpc>
            </a:pPr>
            <a:r>
              <a:rPr lang="cs-CZ" sz="1600" dirty="0"/>
              <a:t>Citace</a:t>
            </a:r>
          </a:p>
        </p:txBody>
      </p:sp>
      <p:sp>
        <p:nvSpPr>
          <p:cNvPr id="5" name="Zástupný obsah 3">
            <a:extLst>
              <a:ext uri="{FF2B5EF4-FFF2-40B4-BE49-F238E27FC236}">
                <a16:creationId xmlns:a16="http://schemas.microsoft.com/office/drawing/2014/main" id="{8C50B6FE-69E1-FF39-CE8E-021890088FCA}"/>
              </a:ext>
            </a:extLst>
          </p:cNvPr>
          <p:cNvSpPr txBox="1">
            <a:spLocks/>
          </p:cNvSpPr>
          <p:nvPr/>
        </p:nvSpPr>
        <p:spPr>
          <a:xfrm>
            <a:off x="5757221" y="1692002"/>
            <a:ext cx="5552463" cy="41399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kern="0" dirty="0"/>
              <a:t>2. sloupec: KRITICKÉ ČTENÍ</a:t>
            </a:r>
          </a:p>
          <a:p>
            <a:pPr>
              <a:lnSpc>
                <a:spcPct val="100000"/>
              </a:lnSpc>
            </a:pPr>
            <a:r>
              <a:rPr lang="cs-CZ" sz="1600" kern="0" dirty="0"/>
              <a:t>Záznamy myšlenek</a:t>
            </a:r>
          </a:p>
          <a:p>
            <a:pPr>
              <a:lnSpc>
                <a:spcPct val="100000"/>
              </a:lnSpc>
            </a:pPr>
            <a:r>
              <a:rPr lang="cs-CZ" sz="1600" kern="0" dirty="0"/>
              <a:t>Formulace pocitu z textu</a:t>
            </a:r>
          </a:p>
          <a:p>
            <a:pPr>
              <a:lnSpc>
                <a:spcPct val="100000"/>
              </a:lnSpc>
            </a:pPr>
            <a:r>
              <a:rPr lang="cs-CZ" sz="1600" kern="0" dirty="0"/>
              <a:t>Vyplynuvší otázky</a:t>
            </a:r>
          </a:p>
          <a:p>
            <a:pPr>
              <a:lnSpc>
                <a:spcPct val="100000"/>
              </a:lnSpc>
            </a:pPr>
            <a:r>
              <a:rPr lang="cs-CZ" sz="1600" kern="0" dirty="0"/>
              <a:t>Pochybnosti</a:t>
            </a:r>
          </a:p>
          <a:p>
            <a:pPr>
              <a:lnSpc>
                <a:spcPct val="100000"/>
              </a:lnSpc>
            </a:pPr>
            <a:r>
              <a:rPr lang="cs-CZ" sz="1600" kern="0" dirty="0"/>
              <a:t>Nejasnosti</a:t>
            </a:r>
          </a:p>
          <a:p>
            <a:pPr>
              <a:lnSpc>
                <a:spcPct val="100000"/>
              </a:lnSpc>
            </a:pPr>
            <a:r>
              <a:rPr lang="cs-CZ" sz="1600" kern="0" dirty="0"/>
              <a:t>Protimluvy</a:t>
            </a:r>
          </a:p>
          <a:p>
            <a:pPr>
              <a:lnSpc>
                <a:spcPct val="100000"/>
              </a:lnSpc>
            </a:pPr>
            <a:r>
              <a:rPr lang="cs-CZ" sz="1600" kern="0" dirty="0"/>
              <a:t>Asociace</a:t>
            </a:r>
          </a:p>
          <a:p>
            <a:pPr>
              <a:lnSpc>
                <a:spcPct val="100000"/>
              </a:lnSpc>
            </a:pPr>
            <a:r>
              <a:rPr lang="cs-CZ" sz="1600" kern="0" dirty="0"/>
              <a:t>Vzpomínky na podobné</a:t>
            </a:r>
          </a:p>
          <a:p>
            <a:pPr>
              <a:lnSpc>
                <a:spcPct val="100000"/>
              </a:lnSpc>
            </a:pPr>
            <a:r>
              <a:rPr lang="cs-CZ" sz="1600" kern="0" dirty="0"/>
              <a:t>Implicitní sdělení (skryté v textu)</a:t>
            </a:r>
          </a:p>
        </p:txBody>
      </p:sp>
    </p:spTree>
    <p:extLst>
      <p:ext uri="{BB962C8B-B14F-4D97-AF65-F5344CB8AC3E}">
        <p14:creationId xmlns:p14="http://schemas.microsoft.com/office/powerpoint/2010/main" val="371928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10ED8AA-D240-3706-FA64-61AB79D658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070140D8-5A5A-96A7-FA38-AFB084B3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Kartotéka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9886E50-6164-7986-1245-25B400E57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Anotace/shrnutí</a:t>
            </a:r>
          </a:p>
          <a:p>
            <a:r>
              <a:rPr lang="cs-CZ" dirty="0"/>
              <a:t>Důležité citáty a parafráze</a:t>
            </a:r>
          </a:p>
          <a:p>
            <a:r>
              <a:rPr lang="cs-CZ" dirty="0"/>
              <a:t>Další poznámky</a:t>
            </a:r>
          </a:p>
          <a:p>
            <a:r>
              <a:rPr lang="cs-CZ" dirty="0"/>
              <a:t>Bibliografický údaj</a:t>
            </a:r>
          </a:p>
          <a:p>
            <a:endParaRPr lang="cs-CZ" dirty="0"/>
          </a:p>
          <a:p>
            <a:r>
              <a:rPr lang="cs-CZ" dirty="0"/>
              <a:t>Bibliografická vs Dokumentační kartotéka</a:t>
            </a:r>
          </a:p>
          <a:p>
            <a:r>
              <a:rPr lang="cs-CZ" sz="1600" dirty="0"/>
              <a:t>Více: viz </a:t>
            </a:r>
            <a:r>
              <a:rPr lang="cs-CZ" sz="1600" dirty="0" err="1"/>
              <a:t>Eco</a:t>
            </a:r>
            <a:r>
              <a:rPr lang="cs-CZ" sz="1600" dirty="0"/>
              <a:t> (Jak napsat diplomovou práci, kapitola IV.)</a:t>
            </a:r>
          </a:p>
        </p:txBody>
      </p:sp>
    </p:spTree>
    <p:extLst>
      <p:ext uri="{BB962C8B-B14F-4D97-AF65-F5344CB8AC3E}">
        <p14:creationId xmlns:p14="http://schemas.microsoft.com/office/powerpoint/2010/main" val="48339059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8BAC94BA468D488F31B2478A655CDC" ma:contentTypeVersion="2" ma:contentTypeDescription="Vytvoří nový dokument" ma:contentTypeScope="" ma:versionID="08bb5aaad6f00ce25b159fd08d2efb3d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24f516e8cb82884d3aca393be411b39d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BE9073B-39CA-4037-B2EE-0F591172E3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1C6E5B4-B4FC-4F28-8247-821219E2A5F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D92384E-3F8F-47CB-8C76-E8AD097BDCB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muni-arts-prezentace-16-9-cz-v11</Template>
  <TotalTime>72</TotalTime>
  <Words>185</Words>
  <Application>Microsoft Office PowerPoint</Application>
  <PresentationFormat>Širokoúhlá obrazovka</PresentationFormat>
  <Paragraphs>51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Prezentace_MU_CZ</vt:lpstr>
      <vt:lpstr>Jak si vést záznamy o četbě?</vt:lpstr>
      <vt:lpstr>Proč si vést o přečteném záznamy?</vt:lpstr>
      <vt:lpstr>Poznámky vs Dokumentace</vt:lpstr>
      <vt:lpstr>Pracovní poznámky</vt:lpstr>
      <vt:lpstr>DiYaniho metoda</vt:lpstr>
      <vt:lpstr>Kartotéka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si vést záznamy o četbě?</dc:title>
  <dc:creator>Pavel Pilch</dc:creator>
  <cp:lastModifiedBy>Pavel Pilch</cp:lastModifiedBy>
  <cp:revision>1</cp:revision>
  <cp:lastPrinted>1601-01-01T00:00:00Z</cp:lastPrinted>
  <dcterms:created xsi:type="dcterms:W3CDTF">2023-03-01T17:22:03Z</dcterms:created>
  <dcterms:modified xsi:type="dcterms:W3CDTF">2024-03-15T06:03:41Z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