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9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5768" autoAdjust="0"/>
  </p:normalViewPr>
  <p:slideViewPr>
    <p:cSldViewPr snapToGrid="0">
      <p:cViewPr varScale="1">
        <p:scale>
          <a:sx n="158" d="100"/>
          <a:sy n="158" d="100"/>
        </p:scale>
        <p:origin x="348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Pilch" userId="ed0f7352-a839-477a-93e2-d7d1c7573239" providerId="ADAL" clId="{422E7B5E-9D2D-4AF8-8DCE-C970EF7614B9}"/>
    <pc:docChg chg="modSld">
      <pc:chgData name="Pavel Pilch" userId="ed0f7352-a839-477a-93e2-d7d1c7573239" providerId="ADAL" clId="{422E7B5E-9D2D-4AF8-8DCE-C970EF7614B9}" dt="2024-04-12T05:35:01.319" v="3" actId="20577"/>
      <pc:docMkLst>
        <pc:docMk/>
      </pc:docMkLst>
      <pc:sldChg chg="modSp mod">
        <pc:chgData name="Pavel Pilch" userId="ed0f7352-a839-477a-93e2-d7d1c7573239" providerId="ADAL" clId="{422E7B5E-9D2D-4AF8-8DCE-C970EF7614B9}" dt="2024-04-12T05:33:49.583" v="0" actId="20577"/>
        <pc:sldMkLst>
          <pc:docMk/>
          <pc:sldMk cId="1962786222" sldId="262"/>
        </pc:sldMkLst>
        <pc:spChg chg="mod">
          <ac:chgData name="Pavel Pilch" userId="ed0f7352-a839-477a-93e2-d7d1c7573239" providerId="ADAL" clId="{422E7B5E-9D2D-4AF8-8DCE-C970EF7614B9}" dt="2024-04-12T05:33:49.583" v="0" actId="20577"/>
          <ac:spMkLst>
            <pc:docMk/>
            <pc:sldMk cId="1962786222" sldId="262"/>
            <ac:spMk id="2" creationId="{81B7B134-F957-AB7C-575E-D11E16D53C35}"/>
          </ac:spMkLst>
        </pc:spChg>
      </pc:sldChg>
      <pc:sldChg chg="modSp mod">
        <pc:chgData name="Pavel Pilch" userId="ed0f7352-a839-477a-93e2-d7d1c7573239" providerId="ADAL" clId="{422E7B5E-9D2D-4AF8-8DCE-C970EF7614B9}" dt="2024-04-12T05:34:24.350" v="1" actId="20577"/>
        <pc:sldMkLst>
          <pc:docMk/>
          <pc:sldMk cId="234145336" sldId="264"/>
        </pc:sldMkLst>
        <pc:spChg chg="mod">
          <ac:chgData name="Pavel Pilch" userId="ed0f7352-a839-477a-93e2-d7d1c7573239" providerId="ADAL" clId="{422E7B5E-9D2D-4AF8-8DCE-C970EF7614B9}" dt="2024-04-12T05:34:24.350" v="1" actId="20577"/>
          <ac:spMkLst>
            <pc:docMk/>
            <pc:sldMk cId="234145336" sldId="264"/>
            <ac:spMk id="5" creationId="{4EF46BEC-8B40-DC4D-ADC2-5C9E4D0041DE}"/>
          </ac:spMkLst>
        </pc:spChg>
      </pc:sldChg>
      <pc:sldChg chg="modSp mod">
        <pc:chgData name="Pavel Pilch" userId="ed0f7352-a839-477a-93e2-d7d1c7573239" providerId="ADAL" clId="{422E7B5E-9D2D-4AF8-8DCE-C970EF7614B9}" dt="2024-04-12T05:35:01.319" v="3" actId="20577"/>
        <pc:sldMkLst>
          <pc:docMk/>
          <pc:sldMk cId="4196910724" sldId="265"/>
        </pc:sldMkLst>
        <pc:spChg chg="mod">
          <ac:chgData name="Pavel Pilch" userId="ed0f7352-a839-477a-93e2-d7d1c7573239" providerId="ADAL" clId="{422E7B5E-9D2D-4AF8-8DCE-C970EF7614B9}" dt="2024-04-12T05:35:01.319" v="3" actId="20577"/>
          <ac:spMkLst>
            <pc:docMk/>
            <pc:sldMk cId="4196910724" sldId="265"/>
            <ac:spMk id="5" creationId="{D38283B1-EC7D-7DF9-C3EE-FAFFC1A4934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SLAV_OT_01_006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tématu a metody výzkumu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psaní odborného textu pro slavisty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7CAF40-97A3-FF72-6D7E-D85CEE371D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283571-24C0-42F6-998E-AAB71110C8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9098ED-9760-FB2B-CEC8-3933BF59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 zahájení rešerše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8283B1-EC7D-7DF9-C3EE-FAFFC1A4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  <a:p>
            <a:pPr lvl="1"/>
            <a:r>
              <a:rPr lang="cs-CZ" dirty="0"/>
              <a:t>Máme formulované téma</a:t>
            </a:r>
          </a:p>
          <a:p>
            <a:pPr lvl="1"/>
            <a:r>
              <a:rPr lang="cs-CZ" dirty="0"/>
              <a:t>Máme představu o metodě</a:t>
            </a:r>
          </a:p>
          <a:p>
            <a:r>
              <a:rPr lang="cs-CZ" dirty="0"/>
              <a:t>Zahájení rešerše</a:t>
            </a:r>
          </a:p>
          <a:p>
            <a:pPr lvl="1"/>
            <a:r>
              <a:rPr lang="cs-CZ" dirty="0"/>
              <a:t>V knihovně / archivu / internetovém archivu apod. začneme zkoumat, co je k tématu napsáno (aktivní čtení / vedení dokumentace / poznámky)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Do příští hodiny si přinesete výsledky rešerše (zároveň odevzdejte do stud. materiálů sken či </a:t>
            </a:r>
            <a:r>
              <a:rPr lang="cs-CZ"/>
              <a:t>soubor)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1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107D4C-1F31-3FA2-06B9-EABA7F139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0A955F-20D9-206B-B694-313CF6D800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045176-2AF9-67CF-6F39-9C5B09E04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psaní odborného textu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C7BCC5-4F96-92DB-A27E-4BDFFC7B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Formulace tématu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Volba metody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Formulace hypotézy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Sběr a analýza dat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Osnova textu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Práce na textu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Dokončení textu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Formalizace textu</a:t>
            </a:r>
          </a:p>
        </p:txBody>
      </p:sp>
    </p:spTree>
    <p:extLst>
      <p:ext uri="{BB962C8B-B14F-4D97-AF65-F5344CB8AC3E}">
        <p14:creationId xmlns:p14="http://schemas.microsoft.com/office/powerpoint/2010/main" val="68192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D0F9DA-3C26-6AD1-C818-72CE882FC5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2FC616-251E-2737-1A3A-F86434173D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B9520D-C37E-27FA-DDF2-70407D0D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tématu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50DC9A-7A0F-B8D0-04B7-827A5F76F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Nejsložitější a nejdůležitější fáze</a:t>
            </a:r>
          </a:p>
          <a:p>
            <a:r>
              <a:rPr lang="cs-CZ" dirty="0"/>
              <a:t>Typická úskalí</a:t>
            </a:r>
          </a:p>
          <a:p>
            <a:pPr lvl="1"/>
            <a:r>
              <a:rPr lang="cs-CZ" dirty="0"/>
              <a:t>Příliš široké / úzké téma</a:t>
            </a:r>
          </a:p>
          <a:p>
            <a:pPr lvl="1"/>
            <a:r>
              <a:rPr lang="cs-CZ" dirty="0"/>
              <a:t>Příliš vágní téma</a:t>
            </a:r>
          </a:p>
          <a:p>
            <a:pPr lvl="1"/>
            <a:r>
              <a:rPr lang="cs-CZ" dirty="0"/>
              <a:t>Nesmyslné téma</a:t>
            </a:r>
          </a:p>
          <a:p>
            <a:pPr lvl="1"/>
            <a:r>
              <a:rPr lang="cs-CZ" dirty="0"/>
              <a:t>Přání otcem myšlenky</a:t>
            </a:r>
          </a:p>
          <a:p>
            <a:pPr lvl="1"/>
            <a:r>
              <a:rPr lang="cs-CZ" dirty="0"/>
              <a:t>Nejasná vize tématu</a:t>
            </a:r>
          </a:p>
          <a:p>
            <a:pPr lvl="1"/>
            <a:r>
              <a:rPr lang="cs-CZ" dirty="0"/>
              <a:t>Téma „proti srsti“</a:t>
            </a:r>
          </a:p>
          <a:p>
            <a:pPr lvl="1"/>
            <a:r>
              <a:rPr lang="cs-CZ" dirty="0"/>
              <a:t>Téma „proti vůli“</a:t>
            </a:r>
          </a:p>
          <a:p>
            <a:pPr lvl="1"/>
            <a:r>
              <a:rPr lang="cs-CZ" dirty="0"/>
              <a:t>Bezmoc, bezradnost</a:t>
            </a:r>
          </a:p>
          <a:p>
            <a:pPr lvl="1"/>
            <a:r>
              <a:rPr lang="cs-CZ" dirty="0"/>
              <a:t>Příliš velký zápal</a:t>
            </a:r>
          </a:p>
          <a:p>
            <a:pPr lvl="1"/>
            <a:r>
              <a:rPr lang="cs-CZ" dirty="0"/>
              <a:t>Megalomanství / nerealističnost / přehnané ambice</a:t>
            </a:r>
          </a:p>
          <a:p>
            <a:pPr lvl="1"/>
            <a:r>
              <a:rPr lang="cs-CZ" dirty="0"/>
              <a:t>Emocionální výběr &gt; racionální</a:t>
            </a:r>
          </a:p>
        </p:txBody>
      </p:sp>
    </p:spTree>
    <p:extLst>
      <p:ext uri="{BB962C8B-B14F-4D97-AF65-F5344CB8AC3E}">
        <p14:creationId xmlns:p14="http://schemas.microsoft.com/office/powerpoint/2010/main" val="98723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15E8BD-7337-2BBD-C99E-00EFAC510C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12DB4-CED5-288D-171F-C47A3DAEE0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D5A208-3296-E9C7-287A-D8B5781E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1: Formulace problému (tématu)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B9FD53-1197-F510-C7BD-6B059E031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Zhodnocení situace</a:t>
            </a:r>
          </a:p>
          <a:p>
            <a:pPr lvl="1"/>
            <a:r>
              <a:rPr lang="cs-CZ" dirty="0"/>
              <a:t>Co umíme?</a:t>
            </a:r>
          </a:p>
          <a:p>
            <a:pPr lvl="1"/>
            <a:r>
              <a:rPr lang="cs-CZ" dirty="0"/>
              <a:t>Co víme?</a:t>
            </a:r>
          </a:p>
          <a:p>
            <a:pPr lvl="1"/>
            <a:r>
              <a:rPr lang="cs-CZ" dirty="0"/>
              <a:t>Co se nám příčí?</a:t>
            </a:r>
          </a:p>
          <a:p>
            <a:pPr lvl="1"/>
            <a:r>
              <a:rPr lang="cs-CZ" dirty="0"/>
              <a:t>Co máme rádi?</a:t>
            </a:r>
          </a:p>
          <a:p>
            <a:pPr lvl="1"/>
            <a:r>
              <a:rPr lang="cs-CZ" dirty="0"/>
              <a:t>Kolik času máme?</a:t>
            </a:r>
          </a:p>
          <a:p>
            <a:pPr lvl="1"/>
            <a:r>
              <a:rPr lang="cs-CZ" dirty="0"/>
              <a:t>Jaký rozsah práce očekáváme?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dirty="0"/>
              <a:t>RADA NA ÚVOD:</a:t>
            </a:r>
          </a:p>
          <a:p>
            <a:pPr marL="324000" lvl="1" indent="0">
              <a:buNone/>
            </a:pPr>
            <a:r>
              <a:rPr lang="cs-CZ" dirty="0"/>
              <a:t>Odborný text NEPÍŠEME SEKVENČNĚ (od úvodu k závěru), ale GLOBÁLNĚ.</a:t>
            </a:r>
          </a:p>
          <a:p>
            <a:pPr marL="324000" lvl="1" indent="0">
              <a:buNone/>
            </a:pPr>
            <a:r>
              <a:rPr lang="cs-CZ" dirty="0"/>
              <a:t>Co se tím myslí?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VYUŽIJEME DŘÍVĚJŠÍCH ZKUŠENOSTÍ JINÝCH – CO SE OSVĚDČILO.</a:t>
            </a:r>
          </a:p>
        </p:txBody>
      </p:sp>
    </p:spTree>
    <p:extLst>
      <p:ext uri="{BB962C8B-B14F-4D97-AF65-F5344CB8AC3E}">
        <p14:creationId xmlns:p14="http://schemas.microsoft.com/office/powerpoint/2010/main" val="98422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29A4F3-6566-C02E-5CC2-2E6EB604FC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A335D-78EE-6260-0E6C-3219844233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522762-4F56-5FAA-2D3C-8A33B6EC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práce -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9320C0-0A21-096C-9577-3599B9AD6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cílem práce?</a:t>
            </a:r>
          </a:p>
          <a:p>
            <a:r>
              <a:rPr lang="cs-CZ" dirty="0"/>
              <a:t>Jaké mám ke splnění cíle předpoklady?</a:t>
            </a:r>
          </a:p>
          <a:p>
            <a:r>
              <a:rPr lang="cs-CZ" dirty="0"/>
              <a:t>Kvalitativní, nebo kvantitativní výzkum?</a:t>
            </a:r>
          </a:p>
          <a:p>
            <a:r>
              <a:rPr lang="cs-CZ" dirty="0"/>
              <a:t>Je dostupný materiál k projektu?</a:t>
            </a:r>
          </a:p>
          <a:p>
            <a:r>
              <a:rPr lang="cs-CZ" dirty="0"/>
              <a:t>Existuje o něm široká literatura?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60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0D8194-954A-ADCA-9F88-3BCEC7F964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1269D2-4C8F-6A8E-2FDD-5003AACE4B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B35F8A-3FCE-0D7C-3F96-89B4AE5C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práce - šablona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EB9AF3-94A9-C73C-9700-BA837754D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Jaký problém budeme řešit?</a:t>
            </a:r>
          </a:p>
          <a:p>
            <a:r>
              <a:rPr lang="cs-CZ" dirty="0"/>
              <a:t>2. Na co budeme navazovat?</a:t>
            </a:r>
          </a:p>
          <a:p>
            <a:r>
              <a:rPr lang="cs-CZ" dirty="0"/>
              <a:t>3. Jak budeme problém řešit?</a:t>
            </a:r>
          </a:p>
          <a:p>
            <a:r>
              <a:rPr lang="cs-CZ" dirty="0"/>
              <a:t>4. Kolik máme času a jak bude projekt velký (rozsah práce)?</a:t>
            </a:r>
          </a:p>
        </p:txBody>
      </p:sp>
    </p:spTree>
    <p:extLst>
      <p:ext uri="{BB962C8B-B14F-4D97-AF65-F5344CB8AC3E}">
        <p14:creationId xmlns:p14="http://schemas.microsoft.com/office/powerpoint/2010/main" val="8646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B7B134-F957-AB7C-575E-D11E16D53C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49C2C3-4A82-0C68-A339-132F1E5324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402F3F-C546-EC64-0BB7-1636488F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problém budeme řešit?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5CA431-D772-F969-CDF2-3FD704982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Realistické cíle = základ úspěchu</a:t>
            </a:r>
          </a:p>
          <a:p>
            <a:r>
              <a:rPr lang="cs-CZ" dirty="0"/>
              <a:t>Předepsané téma</a:t>
            </a:r>
          </a:p>
          <a:p>
            <a:r>
              <a:rPr lang="cs-CZ" dirty="0"/>
              <a:t>Vlastní téma (konzultovat!)</a:t>
            </a:r>
          </a:p>
          <a:p>
            <a:endParaRPr lang="cs-CZ" dirty="0"/>
          </a:p>
          <a:p>
            <a:r>
              <a:rPr lang="cs-CZ" dirty="0"/>
              <a:t>Obecný návrh tématu:</a:t>
            </a:r>
          </a:p>
          <a:p>
            <a:r>
              <a:rPr lang="cs-CZ" i="1" dirty="0"/>
              <a:t>Obraz problému X v prostředí Y</a:t>
            </a:r>
          </a:p>
          <a:p>
            <a:r>
              <a:rPr lang="cs-CZ" i="1" dirty="0"/>
              <a:t>Srovnání problému X v prostředí Y a Z</a:t>
            </a:r>
          </a:p>
          <a:p>
            <a:r>
              <a:rPr lang="cs-CZ" i="1" dirty="0"/>
              <a:t>Diskurzivní analýza problému X v prostředí Y</a:t>
            </a:r>
          </a:p>
        </p:txBody>
      </p:sp>
    </p:spTree>
    <p:extLst>
      <p:ext uri="{BB962C8B-B14F-4D97-AF65-F5344CB8AC3E}">
        <p14:creationId xmlns:p14="http://schemas.microsoft.com/office/powerpoint/2010/main" val="196278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4D4C48-8C9D-A9AB-E92C-C448CA16C1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FFDE55-A105-A1C4-6B1F-60D3F8D90E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A0DBAB-FDEF-0C74-741B-51638BCE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krok: přehled výzkumu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B3D322-F43D-13EC-52B5-3CD3630B3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Co je k tématu napsáno?</a:t>
            </a:r>
          </a:p>
          <a:p>
            <a:pPr lvl="1"/>
            <a:r>
              <a:rPr lang="cs-CZ" i="1" dirty="0"/>
              <a:t>Monografie</a:t>
            </a:r>
          </a:p>
          <a:p>
            <a:pPr lvl="1"/>
            <a:r>
              <a:rPr lang="cs-CZ" i="1" dirty="0"/>
              <a:t>Články</a:t>
            </a:r>
          </a:p>
          <a:p>
            <a:pPr lvl="1"/>
            <a:r>
              <a:rPr lang="cs-CZ" i="1" dirty="0"/>
              <a:t>Polemiky</a:t>
            </a:r>
          </a:p>
          <a:p>
            <a:pPr lvl="1"/>
            <a:r>
              <a:rPr lang="cs-CZ" i="1" dirty="0"/>
              <a:t>Weby</a:t>
            </a:r>
          </a:p>
          <a:p>
            <a:pPr lvl="1"/>
            <a:r>
              <a:rPr lang="cs-CZ" i="1" dirty="0"/>
              <a:t>Diplomové /disertační práce</a:t>
            </a:r>
          </a:p>
          <a:p>
            <a:pPr lvl="1"/>
            <a:r>
              <a:rPr lang="cs-CZ" i="1" dirty="0"/>
              <a:t>Publicistika</a:t>
            </a:r>
          </a:p>
          <a:p>
            <a:pPr lvl="1"/>
            <a:r>
              <a:rPr lang="cs-CZ" i="1" dirty="0"/>
              <a:t>Populárně naučné texty</a:t>
            </a:r>
          </a:p>
          <a:p>
            <a:pPr lvl="1"/>
            <a:endParaRPr lang="cs-CZ" i="1" dirty="0"/>
          </a:p>
          <a:p>
            <a:pPr marL="324000" lvl="1" indent="0">
              <a:buNone/>
            </a:pPr>
            <a:r>
              <a:rPr lang="cs-CZ" i="1" dirty="0"/>
              <a:t>Je z čeho vycházet? ANO =&gt; můžeme pokračovat; NE =&gt; pokračování zvažme</a:t>
            </a:r>
          </a:p>
          <a:p>
            <a:pPr marL="324000" lvl="1" indent="0">
              <a:buNone/>
            </a:pPr>
            <a:r>
              <a:rPr lang="cs-CZ" i="1" dirty="0"/>
              <a:t>(Snaha něco objevit může být lákavá, ale sebevražedná!)</a:t>
            </a:r>
          </a:p>
        </p:txBody>
      </p:sp>
    </p:spTree>
    <p:extLst>
      <p:ext uri="{BB962C8B-B14F-4D97-AF65-F5344CB8AC3E}">
        <p14:creationId xmlns:p14="http://schemas.microsoft.com/office/powerpoint/2010/main" val="301565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05710D-790B-6E7B-C161-773C2859AF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7DE83A-7731-13DA-4931-2119501CF9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46A0C6-C03B-D9F2-B85A-E504D4991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Druhý krok: formulace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F46BEC-8B40-DC4D-ADC2-5C9E4D00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si představujete, že budete postupovat?</a:t>
            </a:r>
          </a:p>
          <a:p>
            <a:r>
              <a:rPr lang="cs-CZ" dirty="0"/>
              <a:t>Co hodláte dělat/nedělat?</a:t>
            </a:r>
          </a:p>
          <a:p>
            <a:r>
              <a:rPr lang="cs-CZ" dirty="0"/>
              <a:t>Jaké technické pomůcky využijete?</a:t>
            </a:r>
          </a:p>
          <a:p>
            <a:r>
              <a:rPr lang="cs-CZ" dirty="0"/>
              <a:t>Naplánujte si návštěvu knihovny / vymezte čas / den, kdy budete pracovat.</a:t>
            </a:r>
          </a:p>
          <a:p>
            <a:endParaRPr lang="cs-CZ" dirty="0"/>
          </a:p>
          <a:p>
            <a:r>
              <a:rPr lang="cs-CZ" dirty="0"/>
              <a:t>Veďte pracovní deník</a:t>
            </a:r>
          </a:p>
        </p:txBody>
      </p:sp>
    </p:spTree>
    <p:extLst>
      <p:ext uri="{BB962C8B-B14F-4D97-AF65-F5344CB8AC3E}">
        <p14:creationId xmlns:p14="http://schemas.microsoft.com/office/powerpoint/2010/main" val="2341453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64b5fb5-c9db-4617-9a62-64f49fae55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A1B037DD1A0E489BA25F0DCD0C6D93" ma:contentTypeVersion="15" ma:contentTypeDescription="Vytvoří nový dokument" ma:contentTypeScope="" ma:versionID="c252c5dc0e66c566fa5c268cf35b1716">
  <xsd:schema xmlns:xsd="http://www.w3.org/2001/XMLSchema" xmlns:xs="http://www.w3.org/2001/XMLSchema" xmlns:p="http://schemas.microsoft.com/office/2006/metadata/properties" xmlns:ns3="d64b5fb5-c9db-4617-9a62-64f49fae5538" xmlns:ns4="0a4d777f-aadb-4192-819a-6dd8ba01e105" targetNamespace="http://schemas.microsoft.com/office/2006/metadata/properties" ma:root="true" ma:fieldsID="ab5b6a583b3336a262f97ed1ed39403d" ns3:_="" ns4:_="">
    <xsd:import namespace="d64b5fb5-c9db-4617-9a62-64f49fae5538"/>
    <xsd:import namespace="0a4d777f-aadb-4192-819a-6dd8ba01e1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b5fb5-c9db-4617-9a62-64f49fae55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d777f-aadb-4192-819a-6dd8ba01e10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4d777f-aadb-4192-819a-6dd8ba01e105"/>
    <ds:schemaRef ds:uri="d64b5fb5-c9db-4617-9a62-64f49fae5538"/>
  </ds:schemaRefs>
</ds:datastoreItem>
</file>

<file path=customXml/itemProps3.xml><?xml version="1.0" encoding="utf-8"?>
<ds:datastoreItem xmlns:ds="http://schemas.openxmlformats.org/officeDocument/2006/customXml" ds:itemID="{28F6D194-0CE8-4B93-8CCE-66ABD41BC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4b5fb5-c9db-4617-9a62-64f49fae5538"/>
    <ds:schemaRef ds:uri="0a4d777f-aadb-4192-819a-6dd8ba01e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60</TotalTime>
  <Words>428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Formulace tématu a metody výzkumu</vt:lpstr>
      <vt:lpstr>Fáze psaní odborného textu</vt:lpstr>
      <vt:lpstr>Volba tématu</vt:lpstr>
      <vt:lpstr>Fáze 1: Formulace problému (tématu)</vt:lpstr>
      <vt:lpstr>Projekt práce - otázky</vt:lpstr>
      <vt:lpstr>Projekt práce - šablona</vt:lpstr>
      <vt:lpstr>Jaký problém budeme řešit?</vt:lpstr>
      <vt:lpstr>První krok: přehled výzkumu</vt:lpstr>
      <vt:lpstr>Druhý krok: formulace metody</vt:lpstr>
      <vt:lpstr>Úkol na příště: zahájení rešerše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Formulace tématu a metody výzkumu</dc:title>
  <dc:creator>Pavel Pilch</dc:creator>
  <cp:lastModifiedBy>Pavel Pilch</cp:lastModifiedBy>
  <cp:revision>1</cp:revision>
  <cp:lastPrinted>1601-01-01T00:00:00Z</cp:lastPrinted>
  <dcterms:created xsi:type="dcterms:W3CDTF">2023-04-13T03:06:12Z</dcterms:created>
  <dcterms:modified xsi:type="dcterms:W3CDTF">2024-04-12T05:35:05Z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0x01010020A1B037DD1A0E489BA25F0DCD0C6D93</vt:lpwstr>
  </property>
</Properties>
</file>