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5768" autoAdjust="0"/>
  </p:normalViewPr>
  <p:slideViewPr>
    <p:cSldViewPr snapToGrid="0">
      <p:cViewPr varScale="1">
        <p:scale>
          <a:sx n="158" d="100"/>
          <a:sy n="158" d="100"/>
        </p:scale>
        <p:origin x="348" y="1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el Pilch" userId="ed0f7352-a839-477a-93e2-d7d1c7573239" providerId="ADAL" clId="{12D15C89-8D81-4073-9406-2E65E7AD9B4F}"/>
    <pc:docChg chg="delSld modSld">
      <pc:chgData name="Pavel Pilch" userId="ed0f7352-a839-477a-93e2-d7d1c7573239" providerId="ADAL" clId="{12D15C89-8D81-4073-9406-2E65E7AD9B4F}" dt="2024-04-12T05:41:22.984" v="33" actId="47"/>
      <pc:docMkLst>
        <pc:docMk/>
      </pc:docMkLst>
      <pc:sldChg chg="modSp mod">
        <pc:chgData name="Pavel Pilch" userId="ed0f7352-a839-477a-93e2-d7d1c7573239" providerId="ADAL" clId="{12D15C89-8D81-4073-9406-2E65E7AD9B4F}" dt="2024-04-12T05:35:49.800" v="31" actId="20577"/>
        <pc:sldMkLst>
          <pc:docMk/>
          <pc:sldMk cId="2046635795" sldId="257"/>
        </pc:sldMkLst>
        <pc:spChg chg="mod">
          <ac:chgData name="Pavel Pilch" userId="ed0f7352-a839-477a-93e2-d7d1c7573239" providerId="ADAL" clId="{12D15C89-8D81-4073-9406-2E65E7AD9B4F}" dt="2024-04-12T05:35:49.800" v="31" actId="20577"/>
          <ac:spMkLst>
            <pc:docMk/>
            <pc:sldMk cId="2046635795" sldId="257"/>
            <ac:spMk id="5" creationId="{67CCC975-7FB8-0992-E38B-982B0A829258}"/>
          </ac:spMkLst>
        </pc:spChg>
      </pc:sldChg>
      <pc:sldChg chg="modSp mod">
        <pc:chgData name="Pavel Pilch" userId="ed0f7352-a839-477a-93e2-d7d1c7573239" providerId="ADAL" clId="{12D15C89-8D81-4073-9406-2E65E7AD9B4F}" dt="2024-04-12T05:39:11.426" v="32" actId="15"/>
        <pc:sldMkLst>
          <pc:docMk/>
          <pc:sldMk cId="2833241104" sldId="265"/>
        </pc:sldMkLst>
        <pc:spChg chg="mod">
          <ac:chgData name="Pavel Pilch" userId="ed0f7352-a839-477a-93e2-d7d1c7573239" providerId="ADAL" clId="{12D15C89-8D81-4073-9406-2E65E7AD9B4F}" dt="2024-04-12T05:39:11.426" v="32" actId="15"/>
          <ac:spMkLst>
            <pc:docMk/>
            <pc:sldMk cId="2833241104" sldId="265"/>
            <ac:spMk id="5" creationId="{9FA1FDF1-500F-4F40-807A-5920B3AA7DD6}"/>
          </ac:spMkLst>
        </pc:spChg>
      </pc:sldChg>
      <pc:sldChg chg="del">
        <pc:chgData name="Pavel Pilch" userId="ed0f7352-a839-477a-93e2-d7d1c7573239" providerId="ADAL" clId="{12D15C89-8D81-4073-9406-2E65E7AD9B4F}" dt="2024-04-12T05:41:22.984" v="33" actId="47"/>
        <pc:sldMkLst>
          <pc:docMk/>
          <pc:sldMk cId="1541669992" sldId="2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SLAV_OT_01_007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Publikační etika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Základy psaní odborného textu pro slavisty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24F3E2-6D64-91C6-1541-2EB1218501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8AB4CE-E89F-12A8-60D1-32FFCB330D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C27C5E-1F15-103D-F6FA-6ACF58D0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vypadá citace?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FA1FDF1-500F-4F40-807A-5920B3AA7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183545"/>
          </a:xfrm>
        </p:spPr>
        <p:txBody>
          <a:bodyPr/>
          <a:lstStyle/>
          <a:p>
            <a:r>
              <a:rPr lang="cs-CZ" dirty="0"/>
              <a:t>2 základní způsoby zobrazení</a:t>
            </a:r>
          </a:p>
          <a:p>
            <a:pPr lvl="1"/>
            <a:r>
              <a:rPr lang="cs-CZ" dirty="0"/>
              <a:t>V poznámkách pod čarou – poznámkovým aparátem</a:t>
            </a:r>
          </a:p>
          <a:p>
            <a:pPr lvl="2"/>
            <a:r>
              <a:rPr lang="cs-CZ" dirty="0"/>
              <a:t>Umístěn v zápatí nebo za textem</a:t>
            </a:r>
          </a:p>
          <a:p>
            <a:pPr lvl="2"/>
            <a:r>
              <a:rPr lang="cs-CZ" dirty="0"/>
              <a:t>- Typicky historické či filozofické práce, ve světě minimálně</a:t>
            </a:r>
          </a:p>
          <a:p>
            <a:pPr lvl="1"/>
            <a:r>
              <a:rPr lang="cs-CZ" dirty="0"/>
              <a:t>V textu s odkazem – odkazovým aparátem</a:t>
            </a:r>
          </a:p>
        </p:txBody>
      </p:sp>
    </p:spTree>
    <p:extLst>
      <p:ext uri="{BB962C8B-B14F-4D97-AF65-F5344CB8AC3E}">
        <p14:creationId xmlns:p14="http://schemas.microsoft.com/office/powerpoint/2010/main" val="2833241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552B18-A919-D3A9-E046-159C33FF0C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560FB5-ED09-067C-8438-FCBE2A3AEF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9EF33E-2DC4-9346-CF76-031FEBDAE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Poznámkový aparát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982A8A0-4976-6D9B-5E14-5B17F3584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Citované dílo v poznámce pod č.:</a:t>
            </a:r>
          </a:p>
          <a:p>
            <a:pPr lvl="1"/>
            <a:r>
              <a:rPr lang="cs-CZ" dirty="0"/>
              <a:t>ECO, Umberto: </a:t>
            </a:r>
            <a:r>
              <a:rPr lang="cs-CZ" i="1" dirty="0"/>
              <a:t>Jméno růže. Praha 2008, s. 45.</a:t>
            </a:r>
            <a:endParaRPr lang="cs-CZ" dirty="0"/>
          </a:p>
          <a:p>
            <a:r>
              <a:rPr lang="cs-CZ" dirty="0"/>
              <a:t>Opakující se strana v díle</a:t>
            </a:r>
          </a:p>
          <a:p>
            <a:pPr lvl="1"/>
            <a:r>
              <a:rPr lang="cs-CZ" dirty="0"/>
              <a:t>Tamtéž. | </a:t>
            </a:r>
            <a:r>
              <a:rPr lang="cs-CZ" dirty="0" err="1"/>
              <a:t>Ibid</a:t>
            </a:r>
            <a:r>
              <a:rPr lang="cs-CZ" dirty="0"/>
              <a:t>. | l. c. (loco </a:t>
            </a:r>
            <a:r>
              <a:rPr lang="cs-CZ" dirty="0" err="1"/>
              <a:t>citato</a:t>
            </a:r>
            <a:r>
              <a:rPr lang="cs-CZ" dirty="0"/>
              <a:t>)</a:t>
            </a:r>
          </a:p>
          <a:p>
            <a:r>
              <a:rPr lang="cs-CZ" dirty="0"/>
              <a:t>Opakující se dílo</a:t>
            </a:r>
          </a:p>
          <a:p>
            <a:pPr lvl="1"/>
            <a:r>
              <a:rPr lang="cs-CZ" dirty="0"/>
              <a:t>Tamtéž, s. 78. | </a:t>
            </a:r>
            <a:r>
              <a:rPr lang="cs-CZ" dirty="0" err="1"/>
              <a:t>Ibid</a:t>
            </a:r>
            <a:r>
              <a:rPr lang="cs-CZ" dirty="0"/>
              <a:t>., s. 78 | o. c., s. 78 (opere </a:t>
            </a:r>
            <a:r>
              <a:rPr lang="cs-CZ" dirty="0" err="1"/>
              <a:t>citato</a:t>
            </a:r>
            <a:r>
              <a:rPr lang="cs-CZ" dirty="0"/>
              <a:t>)</a:t>
            </a:r>
          </a:p>
          <a:p>
            <a:r>
              <a:rPr lang="cs-CZ" dirty="0"/>
              <a:t>Opakující se autor</a:t>
            </a:r>
          </a:p>
          <a:p>
            <a:pPr lvl="1"/>
            <a:r>
              <a:rPr lang="cs-CZ" dirty="0"/>
              <a:t>Týž: </a:t>
            </a:r>
            <a:r>
              <a:rPr lang="cs-CZ" i="1" dirty="0"/>
              <a:t>Pražský hřbitov. </a:t>
            </a:r>
            <a:r>
              <a:rPr lang="cs-CZ" dirty="0"/>
              <a:t>Praha 2017, s. 154.</a:t>
            </a:r>
          </a:p>
        </p:txBody>
      </p:sp>
    </p:spTree>
    <p:extLst>
      <p:ext uri="{BB962C8B-B14F-4D97-AF65-F5344CB8AC3E}">
        <p14:creationId xmlns:p14="http://schemas.microsoft.com/office/powerpoint/2010/main" val="640435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50980-0D6B-01D5-6CFE-A6E8E39502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2550D0-486C-9A9D-C232-57C1667D3D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9D4F73-3A09-47B9-B349-E41A7DE5E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Odkazový aparát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704496B-9CA4-0D14-5D2B-4925B9894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Tzv. anglosaský způsob</a:t>
            </a:r>
          </a:p>
          <a:p>
            <a:r>
              <a:rPr lang="cs-CZ" dirty="0" err="1"/>
              <a:t>Eco</a:t>
            </a:r>
            <a:r>
              <a:rPr lang="cs-CZ" dirty="0"/>
              <a:t>: „Autor, rok vydání, strana“ (</a:t>
            </a:r>
            <a:r>
              <a:rPr lang="cs-CZ" dirty="0" err="1"/>
              <a:t>Eco</a:t>
            </a:r>
            <a:r>
              <a:rPr lang="cs-CZ" dirty="0"/>
              <a:t> 1997: 217–223)</a:t>
            </a:r>
          </a:p>
          <a:p>
            <a:r>
              <a:rPr lang="cs-CZ" dirty="0"/>
              <a:t>„Je to způsob snazší a přehlednější.“ (</a:t>
            </a:r>
            <a:r>
              <a:rPr lang="cs-CZ" dirty="0" err="1"/>
              <a:t>Bowden</a:t>
            </a:r>
            <a:r>
              <a:rPr lang="cs-CZ" dirty="0"/>
              <a:t> 2023: 15)</a:t>
            </a:r>
          </a:p>
          <a:p>
            <a:endParaRPr lang="cs-CZ" dirty="0"/>
          </a:p>
          <a:p>
            <a:r>
              <a:rPr lang="cs-CZ" dirty="0"/>
              <a:t>Záznam v seznamu </a:t>
            </a:r>
            <a:r>
              <a:rPr lang="cs-CZ" dirty="0" err="1"/>
              <a:t>literaturym</a:t>
            </a:r>
            <a:r>
              <a:rPr lang="cs-CZ" dirty="0"/>
              <a:t> např.:</a:t>
            </a:r>
          </a:p>
          <a:p>
            <a:pPr marL="324000" lvl="1" indent="0">
              <a:buNone/>
            </a:pPr>
            <a:r>
              <a:rPr lang="cs-CZ" dirty="0" err="1"/>
              <a:t>Eco</a:t>
            </a:r>
            <a:r>
              <a:rPr lang="cs-CZ" dirty="0"/>
              <a:t> 1997: ECO, Umberto. </a:t>
            </a:r>
            <a:r>
              <a:rPr lang="cs-CZ" i="1" dirty="0"/>
              <a:t>Jak napsat diplomovou práci</a:t>
            </a:r>
            <a:r>
              <a:rPr lang="cs-CZ" dirty="0"/>
              <a:t>. Praha: Academia. 280 s.</a:t>
            </a:r>
          </a:p>
        </p:txBody>
      </p:sp>
    </p:spTree>
    <p:extLst>
      <p:ext uri="{BB962C8B-B14F-4D97-AF65-F5344CB8AC3E}">
        <p14:creationId xmlns:p14="http://schemas.microsoft.com/office/powerpoint/2010/main" val="967286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0F9622-A3F5-F10C-B177-48B58249CE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85F2B8-CA40-864C-C9B0-1BB2565DB7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24CC11-34BC-0F0A-2052-07778704D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chyby v seznamu literatury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0EFE32-4B68-FA20-DCE6-743AF47D2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Chybějící (citovaná díla) X díla necitovaná / nepoužitá</a:t>
            </a:r>
          </a:p>
          <a:p>
            <a:r>
              <a:rPr lang="cs-CZ" dirty="0"/>
              <a:t>Věcné chyby (chybné roky aj.)</a:t>
            </a:r>
          </a:p>
          <a:p>
            <a:r>
              <a:rPr lang="cs-CZ" dirty="0"/>
              <a:t>Jazykové chyby (překlepy, pravopis)</a:t>
            </a:r>
          </a:p>
          <a:p>
            <a:r>
              <a:rPr lang="cs-CZ" dirty="0"/>
              <a:t>Nejednotná úprava</a:t>
            </a:r>
          </a:p>
          <a:p>
            <a:r>
              <a:rPr lang="cs-CZ" dirty="0"/>
              <a:t>Nesprávné abecední řazení (u různých písem se doporučuje nemíchat)</a:t>
            </a:r>
          </a:p>
        </p:txBody>
      </p:sp>
    </p:spTree>
    <p:extLst>
      <p:ext uri="{BB962C8B-B14F-4D97-AF65-F5344CB8AC3E}">
        <p14:creationId xmlns:p14="http://schemas.microsoft.com/office/powerpoint/2010/main" val="3621969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1691601-0D77-64ED-264F-12E2B8224E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C08CCD-911F-40EA-F931-A6F76DA55A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006FB1-1D7B-F3B6-AF9C-3BD6170B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Bibliografický údaj – norma ČSN ISO 690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08D3240-BC44-677D-4721-5F92F670F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Norma není zákonně závazná (bývá upravována)</a:t>
            </a:r>
          </a:p>
          <a:p>
            <a:r>
              <a:rPr lang="cs-CZ" dirty="0"/>
              <a:t>Povinné prvky</a:t>
            </a:r>
          </a:p>
          <a:p>
            <a:pPr lvl="1"/>
            <a:r>
              <a:rPr lang="cs-CZ" dirty="0"/>
              <a:t>Autor / odpovědná osoba (např. firma)</a:t>
            </a:r>
          </a:p>
          <a:p>
            <a:pPr lvl="1"/>
            <a:r>
              <a:rPr lang="cs-CZ" dirty="0"/>
              <a:t>Název díla</a:t>
            </a:r>
          </a:p>
          <a:p>
            <a:pPr lvl="1"/>
            <a:r>
              <a:rPr lang="cs-CZ" dirty="0"/>
              <a:t>Pořadí vydání (kromě prvního)</a:t>
            </a:r>
          </a:p>
          <a:p>
            <a:pPr lvl="1"/>
            <a:r>
              <a:rPr lang="cs-CZ" dirty="0"/>
              <a:t>Rok vydání</a:t>
            </a:r>
          </a:p>
          <a:p>
            <a:pPr lvl="1"/>
            <a:r>
              <a:rPr lang="cs-CZ" dirty="0"/>
              <a:t>ISBN</a:t>
            </a:r>
          </a:p>
          <a:p>
            <a:pPr lvl="1"/>
            <a:r>
              <a:rPr lang="cs-CZ" dirty="0"/>
              <a:t>Paginace (stránkování)</a:t>
            </a:r>
          </a:p>
          <a:p>
            <a:r>
              <a:rPr lang="cs-CZ" dirty="0"/>
              <a:t>Nepovinné prvky</a:t>
            </a:r>
          </a:p>
          <a:p>
            <a:pPr lvl="1"/>
            <a:r>
              <a:rPr lang="cs-CZ" dirty="0"/>
              <a:t>Redaktoři, editoři, překladatel, místo vydání, nakladatel, edice aj.</a:t>
            </a:r>
          </a:p>
        </p:txBody>
      </p:sp>
    </p:spTree>
    <p:extLst>
      <p:ext uri="{BB962C8B-B14F-4D97-AF65-F5344CB8AC3E}">
        <p14:creationId xmlns:p14="http://schemas.microsoft.com/office/powerpoint/2010/main" val="290687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DD99E9-72ED-BAEC-7661-E69CD5F311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8EFE4B-C99D-82FE-0487-FEA3249BF8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5FFB3E4-371D-A88D-B5D4-BCC80A522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F539D5B-2535-8898-0C1C-A24F1B6F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Mareš. P. </a:t>
            </a:r>
            <a:r>
              <a:rPr lang="cs-CZ" i="1" dirty="0"/>
              <a:t>Nezaměstnanost jako státní problém. </a:t>
            </a:r>
            <a:r>
              <a:rPr lang="cs-CZ" dirty="0"/>
              <a:t>Praha: Sociologické nakladatelství, 1994, ISBN 80-901424-9-4.</a:t>
            </a:r>
          </a:p>
          <a:p>
            <a:endParaRPr lang="cs-CZ" dirty="0"/>
          </a:p>
          <a:p>
            <a:r>
              <a:rPr lang="cs-CZ" dirty="0" err="1"/>
              <a:t>Paprić</a:t>
            </a:r>
            <a:r>
              <a:rPr lang="cs-CZ" dirty="0"/>
              <a:t>, Saša. </a:t>
            </a:r>
            <a:r>
              <a:rPr lang="cs-CZ" dirty="0" err="1"/>
              <a:t>Treći</a:t>
            </a:r>
            <a:r>
              <a:rPr lang="cs-CZ" dirty="0"/>
              <a:t> broj, u boj, u boj! </a:t>
            </a:r>
            <a:r>
              <a:rPr lang="cs-CZ" i="1" dirty="0" err="1"/>
              <a:t>Strip</a:t>
            </a:r>
            <a:r>
              <a:rPr lang="cs-CZ" i="1" dirty="0"/>
              <a:t> </a:t>
            </a:r>
            <a:r>
              <a:rPr lang="cs-CZ" i="1" dirty="0" err="1"/>
              <a:t>Prefiks</a:t>
            </a:r>
            <a:r>
              <a:rPr lang="cs-CZ" dirty="0"/>
              <a:t>, 2023, roč. 2, č. 2, s. 4.</a:t>
            </a:r>
          </a:p>
        </p:txBody>
      </p:sp>
    </p:spTree>
    <p:extLst>
      <p:ext uri="{BB962C8B-B14F-4D97-AF65-F5344CB8AC3E}">
        <p14:creationId xmlns:p14="http://schemas.microsoft.com/office/powerpoint/2010/main" val="1090441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80BBBB-2F60-1643-C194-DDC1E4B181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36465B-45FE-8B68-0F42-D12FC66D55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A4AD0C-6BAF-E39F-320A-06522CD5F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si můžeme pomoct?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7613EE7-5751-D292-D05C-3B752D2B1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www.citace.com</a:t>
            </a:r>
            <a:r>
              <a:rPr lang="cs-CZ" dirty="0"/>
              <a:t> </a:t>
            </a:r>
          </a:p>
          <a:p>
            <a:r>
              <a:rPr lang="cs-CZ" dirty="0"/>
              <a:t>Knihovní katalogy – zpravidla nabízejí možnost vytvoření citace</a:t>
            </a:r>
          </a:p>
        </p:txBody>
      </p:sp>
    </p:spTree>
    <p:extLst>
      <p:ext uri="{BB962C8B-B14F-4D97-AF65-F5344CB8AC3E}">
        <p14:creationId xmlns:p14="http://schemas.microsoft.com/office/powerpoint/2010/main" val="3330470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8661DAB-46C2-98BD-3EF5-B86AB6B6A4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634532-8933-37EF-4815-AD6C75828D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EADF49-72A6-478C-97D3-0DC883F82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„etika“?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7CCC975-7FB8-0992-E38B-982B0A829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Vědecká komunita = kolektiv</a:t>
            </a:r>
          </a:p>
          <a:p>
            <a:r>
              <a:rPr lang="cs-CZ" dirty="0"/>
              <a:t>To neznamená „co je moje, to je tvoje“!</a:t>
            </a:r>
          </a:p>
          <a:p>
            <a:r>
              <a:rPr lang="cs-CZ" dirty="0"/>
              <a:t>Cizí dílo/myšlenky zasluhují úctu (i když jsou kritizovány)</a:t>
            </a:r>
          </a:p>
          <a:p>
            <a:endParaRPr lang="cs-CZ" dirty="0"/>
          </a:p>
          <a:p>
            <a:r>
              <a:rPr lang="cs-CZ" dirty="0"/>
              <a:t>Neetické zacházení se zdroji</a:t>
            </a:r>
          </a:p>
          <a:p>
            <a:pPr lvl="1"/>
            <a:r>
              <a:rPr lang="cs-CZ" dirty="0"/>
              <a:t>Snižuje kredit autora</a:t>
            </a:r>
          </a:p>
          <a:p>
            <a:pPr lvl="1"/>
            <a:r>
              <a:rPr lang="cs-CZ" dirty="0"/>
              <a:t>Snižuje kredit práce</a:t>
            </a:r>
          </a:p>
          <a:p>
            <a:pPr lvl="1"/>
            <a:r>
              <a:rPr lang="cs-CZ" dirty="0"/>
              <a:t>Může mít právní následky (v ČR např. zákon č. 121/2000 Sb., autorský zákon; etický kodex univerzity aj.)</a:t>
            </a:r>
          </a:p>
        </p:txBody>
      </p:sp>
    </p:spTree>
    <p:extLst>
      <p:ext uri="{BB962C8B-B14F-4D97-AF65-F5344CB8AC3E}">
        <p14:creationId xmlns:p14="http://schemas.microsoft.com/office/powerpoint/2010/main" val="2046635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4F52838-F0C2-E3E9-2050-8A05A09D51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241778-66F2-CDA7-7EFF-ABF82DC91C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7A62824-CE84-92CD-59E5-0CCBBF725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zásady publikační etiky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D087AC-BA1F-0A9E-92F2-94416CC7F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podat informace o všech využitých zdrojích</a:t>
            </a:r>
          </a:p>
          <a:p>
            <a:pPr lvl="1"/>
            <a:r>
              <a:rPr lang="cs-CZ" dirty="0"/>
              <a:t>Praktické – čtenář si může ověřit, co se tvrdí</a:t>
            </a:r>
          </a:p>
          <a:p>
            <a:r>
              <a:rPr lang="cs-CZ" dirty="0"/>
              <a:t>2. odlišení vlastní X převzaté (myšlenka, data, údaje, formulace)</a:t>
            </a:r>
          </a:p>
          <a:p>
            <a:pPr lvl="1"/>
            <a:r>
              <a:rPr lang="cs-CZ" dirty="0"/>
              <a:t>Etické – nevydávat cizí za vlastní</a:t>
            </a:r>
          </a:p>
          <a:p>
            <a:pPr lvl="1"/>
            <a:r>
              <a:rPr lang="cs-CZ" dirty="0"/>
              <a:t>Týká se i parafrází, přenosu diskuse apod.</a:t>
            </a:r>
          </a:p>
          <a:p>
            <a:pPr lvl="1"/>
            <a:r>
              <a:rPr lang="cs-CZ" dirty="0"/>
              <a:t>Vždy, když přenášíme doslova!</a:t>
            </a:r>
          </a:p>
          <a:p>
            <a:r>
              <a:rPr lang="cs-CZ" dirty="0"/>
              <a:t>3. přesná reprodukce použitých zdrojů</a:t>
            </a:r>
          </a:p>
          <a:p>
            <a:pPr lvl="1"/>
            <a:r>
              <a:rPr lang="cs-CZ" dirty="0"/>
              <a:t>Etické – nevkládat do úst někomu, co neřekl</a:t>
            </a:r>
          </a:p>
          <a:p>
            <a:pPr lvl="2"/>
            <a:r>
              <a:rPr lang="cs-CZ" dirty="0"/>
              <a:t>- Souvisí např. i s formální úpravou textu (zvýraznění, vypuštění, překlad)</a:t>
            </a:r>
          </a:p>
        </p:txBody>
      </p:sp>
    </p:spTree>
    <p:extLst>
      <p:ext uri="{BB962C8B-B14F-4D97-AF65-F5344CB8AC3E}">
        <p14:creationId xmlns:p14="http://schemas.microsoft.com/office/powerpoint/2010/main" val="1593683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59316D-C61F-4DDF-4E06-DDB162EF9B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7B0954-5916-0833-0F1E-1145169A52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E3AC2B-E3CF-9D7F-6D8F-9F74C3948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Základní otázky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8BE1E9-761F-F117-98A1-F16C596C1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Co jsou všeobecně známá fakta?</a:t>
            </a:r>
          </a:p>
          <a:p>
            <a:r>
              <a:rPr lang="cs-CZ" dirty="0"/>
              <a:t>2. Kdy je náš text původní?</a:t>
            </a:r>
          </a:p>
          <a:p>
            <a:r>
              <a:rPr lang="cs-CZ" dirty="0"/>
              <a:t>3. Jaký je rozdíl mezi citátem a parafrází?</a:t>
            </a:r>
          </a:p>
          <a:p>
            <a:r>
              <a:rPr lang="cs-CZ" dirty="0"/>
              <a:t>4. Co patří do seznamu literatury?</a:t>
            </a:r>
          </a:p>
          <a:p>
            <a:r>
              <a:rPr lang="cs-CZ" dirty="0"/>
              <a:t>*. Jak citovat?</a:t>
            </a:r>
          </a:p>
        </p:txBody>
      </p:sp>
    </p:spTree>
    <p:extLst>
      <p:ext uri="{BB962C8B-B14F-4D97-AF65-F5344CB8AC3E}">
        <p14:creationId xmlns:p14="http://schemas.microsoft.com/office/powerpoint/2010/main" val="3826360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5B93535-A326-481C-556A-7B8EBF8A98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84947C-9B45-47D5-266E-EF47477611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0C3D85-985E-E812-E4EA-CF8DD1718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všeobecně známá fakta?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CD575D-35F3-BCF7-0508-50A8A1B8F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Neoddiskutovatelné skutečnosti</a:t>
            </a:r>
          </a:p>
          <a:p>
            <a:pPr lvl="1"/>
            <a:r>
              <a:rPr lang="cs-CZ" dirty="0"/>
              <a:t>Bitva na Bílé hoře se udála roku 1620. X </a:t>
            </a:r>
            <a:r>
              <a:rPr lang="cs-CZ" strike="sngStrike" dirty="0"/>
              <a:t>Král Fridrich v té době obědval sekanou</a:t>
            </a:r>
            <a:r>
              <a:rPr lang="cs-CZ" dirty="0"/>
              <a:t>.</a:t>
            </a:r>
          </a:p>
          <a:p>
            <a:r>
              <a:rPr lang="cs-CZ" dirty="0"/>
              <a:t>2. Součást všeobecného vzdělání</a:t>
            </a:r>
          </a:p>
          <a:p>
            <a:pPr lvl="1"/>
            <a:r>
              <a:rPr lang="cs-CZ" dirty="0"/>
              <a:t>Bezdomovectví se objevuje až po roce 1989. X </a:t>
            </a:r>
            <a:r>
              <a:rPr lang="cs-CZ" strike="sngStrike" dirty="0"/>
              <a:t>V ČR je asi 50 000 bezdomovců</a:t>
            </a:r>
            <a:r>
              <a:rPr lang="cs-CZ" dirty="0"/>
              <a:t>.</a:t>
            </a:r>
          </a:p>
          <a:p>
            <a:r>
              <a:rPr lang="cs-CZ" dirty="0"/>
              <a:t>3. Základní poznatky oboru</a:t>
            </a:r>
          </a:p>
          <a:p>
            <a:pPr lvl="1"/>
            <a:r>
              <a:rPr lang="cs-CZ" dirty="0"/>
              <a:t>Syžet je konkrétní zpracování fabule. X </a:t>
            </a:r>
            <a:r>
              <a:rPr lang="cs-CZ" strike="sngStrike" dirty="0"/>
              <a:t>Syžet je příběh ve slovech. </a:t>
            </a:r>
            <a:r>
              <a:rPr lang="cs-CZ" dirty="0"/>
              <a:t>(</a:t>
            </a:r>
            <a:r>
              <a:rPr lang="cs-CZ" dirty="0" err="1"/>
              <a:t>Šklovskij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324000" lvl="1" indent="0">
              <a:buNone/>
            </a:pPr>
            <a:r>
              <a:rPr lang="cs-CZ" dirty="0"/>
              <a:t>Když si nejsem jistý, radši cituji!</a:t>
            </a:r>
          </a:p>
        </p:txBody>
      </p:sp>
    </p:spTree>
    <p:extLst>
      <p:ext uri="{BB962C8B-B14F-4D97-AF65-F5344CB8AC3E}">
        <p14:creationId xmlns:p14="http://schemas.microsoft.com/office/powerpoint/2010/main" val="3557182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D94F200-CE59-B2E0-BF5F-C8941D0018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EA229E-CC22-9A3C-3D29-6C967D1B6E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BCEBCD-47ED-E4E9-8FEF-9DD9A4305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původní myšlenka?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0B4DCE-ED75-7335-EF8A-999925C2E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Myšlenka zůstává původní, i když ji rozpracujeme.</a:t>
            </a:r>
          </a:p>
          <a:p>
            <a:r>
              <a:rPr lang="cs-CZ" dirty="0"/>
              <a:t>Přejímání tezí a hypotéz = citovat!</a:t>
            </a:r>
          </a:p>
          <a:p>
            <a:r>
              <a:rPr lang="cs-CZ" dirty="0"/>
              <a:t>Rozlišit, co je náš přínos, a co jsme „nevymysleli“.</a:t>
            </a:r>
          </a:p>
          <a:p>
            <a:endParaRPr lang="cs-CZ" dirty="0"/>
          </a:p>
          <a:p>
            <a:r>
              <a:rPr lang="cs-CZ" dirty="0" err="1"/>
              <a:t>Eco</a:t>
            </a:r>
            <a:r>
              <a:rPr lang="cs-CZ" dirty="0"/>
              <a:t>: I diplomovou práci lze opsat, ale i to vyžaduje nemalý intelektuální zásah.</a:t>
            </a:r>
          </a:p>
          <a:p>
            <a:endParaRPr lang="cs-CZ" dirty="0"/>
          </a:p>
          <a:p>
            <a:r>
              <a:rPr lang="cs-CZ" dirty="0"/>
              <a:t>(problematika AI / GPT se nyní na MU intenzivně řeší)</a:t>
            </a:r>
          </a:p>
        </p:txBody>
      </p:sp>
    </p:spTree>
    <p:extLst>
      <p:ext uri="{BB962C8B-B14F-4D97-AF65-F5344CB8AC3E}">
        <p14:creationId xmlns:p14="http://schemas.microsoft.com/office/powerpoint/2010/main" val="674596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FE9BB4-96C6-855C-1765-E6CC25A758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570F6E-E185-CE01-3572-0DCDF475CA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E2E46A-F3CE-6A37-04A0-78A047BB6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Citát vs. parafráze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72DA823-03BD-7170-6022-96F565D07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Citát</a:t>
            </a:r>
          </a:p>
          <a:p>
            <a:pPr lvl="1"/>
            <a:r>
              <a:rPr lang="cs-CZ" dirty="0"/>
              <a:t>Doslovný (vč. formátování) – přesná kopie originálu</a:t>
            </a:r>
          </a:p>
          <a:p>
            <a:pPr lvl="1"/>
            <a:r>
              <a:rPr lang="cs-CZ" dirty="0"/>
              <a:t>V uvozovkách / odsazený + odkaz (viz dále)</a:t>
            </a:r>
          </a:p>
          <a:p>
            <a:pPr lvl="1"/>
            <a:r>
              <a:rPr lang="cs-CZ" dirty="0"/>
              <a:t>Šanderová: max 3–4 řádky (existují výjimky), jinak spíš zkracovat či parafrázovat</a:t>
            </a:r>
          </a:p>
          <a:p>
            <a:pPr lvl="1"/>
            <a:r>
              <a:rPr lang="cs-CZ" dirty="0"/>
              <a:t>Zkracování: vyžaduje označení vypuštěného i přidaného (např. větné členy)</a:t>
            </a:r>
          </a:p>
          <a:p>
            <a:pPr lvl="1"/>
            <a:r>
              <a:rPr lang="cs-CZ" dirty="0"/>
              <a:t>Doplnění – lze doplnit např. vysvětlivku (typicky u termínů či cizích úsloví – </a:t>
            </a:r>
            <a:r>
              <a:rPr lang="cs-CZ" i="1" dirty="0" err="1"/>
              <a:t>nihil</a:t>
            </a:r>
            <a:r>
              <a:rPr lang="cs-CZ" i="1" dirty="0"/>
              <a:t> </a:t>
            </a:r>
            <a:r>
              <a:rPr lang="cs-CZ" i="1" dirty="0" err="1"/>
              <a:t>novi</a:t>
            </a:r>
            <a:r>
              <a:rPr lang="cs-CZ" i="1" dirty="0"/>
              <a:t> sub </a:t>
            </a:r>
            <a:r>
              <a:rPr lang="cs-CZ" i="1" dirty="0" err="1"/>
              <a:t>solem</a:t>
            </a:r>
            <a:r>
              <a:rPr lang="cs-CZ" i="1" dirty="0"/>
              <a:t> </a:t>
            </a:r>
            <a:r>
              <a:rPr lang="cs-CZ" dirty="0"/>
              <a:t>apod. – musí se označit)</a:t>
            </a:r>
          </a:p>
          <a:p>
            <a:pPr lvl="1"/>
            <a:endParaRPr lang="cs-CZ" dirty="0"/>
          </a:p>
          <a:p>
            <a:r>
              <a:rPr lang="cs-CZ" dirty="0"/>
              <a:t>Parafráze</a:t>
            </a:r>
          </a:p>
          <a:p>
            <a:pPr lvl="1"/>
            <a:r>
              <a:rPr lang="cs-CZ" dirty="0"/>
              <a:t>Převod textu do „jiného“ jazyka (zjednodušení, zpřehlednění apod.)</a:t>
            </a:r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009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273567C-FD18-DF3C-E369-E8DF52D2A5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DC6936-B8F2-C72E-CE0D-1095C7FE99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E20D2D-FE73-CA66-B664-DA9C19BBA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9848467-5F2A-BA13-76E0-869A6FD47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Citování citátu</a:t>
            </a:r>
          </a:p>
          <a:p>
            <a:pPr lvl="1"/>
            <a:r>
              <a:rPr lang="cs-CZ" dirty="0"/>
              <a:t>Pokud se nemůžeme dostat k původnímu textu</a:t>
            </a:r>
          </a:p>
          <a:p>
            <a:pPr lvl="1"/>
            <a:r>
              <a:rPr lang="cs-CZ" dirty="0"/>
              <a:t>Je potřeba označit kdo koho cituje (např. Marx, cit. dle: Picha…)</a:t>
            </a:r>
          </a:p>
          <a:p>
            <a:pPr lvl="1"/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r>
              <a:rPr lang="cs-CZ" dirty="0"/>
              <a:t>Citování cizojazyčného textu</a:t>
            </a:r>
          </a:p>
          <a:p>
            <a:pPr lvl="1"/>
            <a:r>
              <a:rPr lang="cs-CZ" dirty="0"/>
              <a:t>Je potřeba vyhodnotit adresáta – bude tomu rozumět?</a:t>
            </a:r>
          </a:p>
          <a:p>
            <a:pPr lvl="1"/>
            <a:r>
              <a:rPr lang="cs-CZ" dirty="0"/>
              <a:t>Není na škodu uvádět překlad – dokážeme, že textu také rozumíme</a:t>
            </a:r>
          </a:p>
          <a:p>
            <a:pPr lvl="1"/>
            <a:r>
              <a:rPr lang="cs-CZ" dirty="0"/>
              <a:t>NELÁMAT CIZOJAZYČNÝ TEXT PRAVIDLY PŮVODNÍHO JAZYKA!!!</a:t>
            </a:r>
          </a:p>
          <a:p>
            <a:pPr lvl="2"/>
            <a:r>
              <a:rPr lang="cs-CZ" dirty="0"/>
              <a:t>Ano: Setkal se s </a:t>
            </a:r>
            <a:r>
              <a:rPr lang="cs-CZ" dirty="0" err="1"/>
              <a:t>Alenem</a:t>
            </a:r>
            <a:r>
              <a:rPr lang="cs-CZ" dirty="0"/>
              <a:t> </a:t>
            </a:r>
            <a:r>
              <a:rPr lang="cs-CZ" dirty="0" err="1"/>
              <a:t>Ginsbergem</a:t>
            </a:r>
            <a:r>
              <a:rPr lang="cs-CZ" dirty="0"/>
              <a:t>.</a:t>
            </a:r>
          </a:p>
          <a:p>
            <a:pPr lvl="2"/>
            <a:r>
              <a:rPr lang="cs-CZ" dirty="0"/>
              <a:t>Ne: Jak jsme viděli na příkladu </a:t>
            </a:r>
            <a:r>
              <a:rPr lang="cs-CZ" dirty="0" err="1"/>
              <a:t>Frankfurter</a:t>
            </a:r>
            <a:r>
              <a:rPr lang="cs-CZ" dirty="0"/>
              <a:t> </a:t>
            </a:r>
            <a:r>
              <a:rPr lang="cs-CZ" dirty="0" err="1"/>
              <a:t>Allgemeine</a:t>
            </a:r>
            <a:r>
              <a:rPr lang="cs-CZ" dirty="0"/>
              <a:t> </a:t>
            </a:r>
            <a:r>
              <a:rPr lang="cs-CZ" u="sng" dirty="0" err="1"/>
              <a:t>Zeitungu</a:t>
            </a:r>
            <a:r>
              <a:rPr lang="cs-CZ" u="sng" dirty="0"/>
              <a:t>.</a:t>
            </a:r>
          </a:p>
          <a:p>
            <a:pPr lvl="2"/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026514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72AC1EB-4664-8F5A-F1B1-95F154D316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B95AAE-0197-396B-A617-7D3772D1AB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110B2D-17F9-EFDC-90CD-3D346B089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patří do seznamu literatury?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00FD93-F8BB-2731-EE64-19CDD4FA9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Vše, co jsme použili (citovali / parafrázovali)</a:t>
            </a:r>
          </a:p>
          <a:p>
            <a:r>
              <a:rPr lang="cs-CZ" dirty="0"/>
              <a:t>Pouze to, co jsme použili (nenafukovat seznam)</a:t>
            </a:r>
          </a:p>
          <a:p>
            <a:pPr lvl="1"/>
            <a:r>
              <a:rPr lang="cs-CZ" dirty="0"/>
              <a:t>Považováno za neetické – tzv. „citační bratrstva“ jsou dnes problémem spojeným s hodnocením vědy – </a:t>
            </a:r>
            <a:r>
              <a:rPr lang="cs-CZ" dirty="0" err="1"/>
              <a:t>scientometrie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50964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0A1B037DD1A0E489BA25F0DCD0C6D93" ma:contentTypeVersion="15" ma:contentTypeDescription="Vytvoří nový dokument" ma:contentTypeScope="" ma:versionID="c252c5dc0e66c566fa5c268cf35b1716">
  <xsd:schema xmlns:xsd="http://www.w3.org/2001/XMLSchema" xmlns:xs="http://www.w3.org/2001/XMLSchema" xmlns:p="http://schemas.microsoft.com/office/2006/metadata/properties" xmlns:ns3="d64b5fb5-c9db-4617-9a62-64f49fae5538" xmlns:ns4="0a4d777f-aadb-4192-819a-6dd8ba01e105" targetNamespace="http://schemas.microsoft.com/office/2006/metadata/properties" ma:root="true" ma:fieldsID="ab5b6a583b3336a262f97ed1ed39403d" ns3:_="" ns4:_="">
    <xsd:import namespace="d64b5fb5-c9db-4617-9a62-64f49fae5538"/>
    <xsd:import namespace="0a4d777f-aadb-4192-819a-6dd8ba01e10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b5fb5-c9db-4617-9a62-64f49fae55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d777f-aadb-4192-819a-6dd8ba01e10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64b5fb5-c9db-4617-9a62-64f49fae5538" xsi:nil="true"/>
  </documentManagement>
</p:properties>
</file>

<file path=customXml/itemProps1.xml><?xml version="1.0" encoding="utf-8"?>
<ds:datastoreItem xmlns:ds="http://schemas.openxmlformats.org/officeDocument/2006/customXml" ds:itemID="{886C4DA9-2B60-4909-9C11-71EB08C8B7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4b5fb5-c9db-4617-9a62-64f49fae5538"/>
    <ds:schemaRef ds:uri="0a4d777f-aadb-4192-819a-6dd8ba01e1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C6E5B4-B4FC-4F28-8247-821219E2A5FB}">
  <ds:schemaRefs>
    <ds:schemaRef ds:uri="0a4d777f-aadb-4192-819a-6dd8ba01e105"/>
    <ds:schemaRef ds:uri="d64b5fb5-c9db-4617-9a62-64f49fae5538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78</TotalTime>
  <Words>928</Words>
  <Application>Microsoft Office PowerPoint</Application>
  <PresentationFormat>Širokoúhlá obrazovka</PresentationFormat>
  <Paragraphs>133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Publikační etika</vt:lpstr>
      <vt:lpstr>Proč „etika“?</vt:lpstr>
      <vt:lpstr>3 zásady publikační etiky</vt:lpstr>
      <vt:lpstr>4. Základní otázky</vt:lpstr>
      <vt:lpstr>Co jsou všeobecně známá fakta?</vt:lpstr>
      <vt:lpstr>Co je původní myšlenka?</vt:lpstr>
      <vt:lpstr>Citát vs. parafráze</vt:lpstr>
      <vt:lpstr>Prezentace aplikace PowerPoint</vt:lpstr>
      <vt:lpstr>Co patří do seznamu literatury?</vt:lpstr>
      <vt:lpstr>Jak vypadá citace?</vt:lpstr>
      <vt:lpstr>Poznámkový aparát</vt:lpstr>
      <vt:lpstr>Odkazový aparát</vt:lpstr>
      <vt:lpstr>Nejčastější chyby v seznamu literatury</vt:lpstr>
      <vt:lpstr>Bibliografický údaj – norma ČSN ISO 690</vt:lpstr>
      <vt:lpstr>Příklady</vt:lpstr>
      <vt:lpstr>Jak si můžeme pomoct?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Publikační etika</dc:title>
  <dc:creator>Pavel Pilch</dc:creator>
  <cp:lastModifiedBy>Pavel Pilch</cp:lastModifiedBy>
  <cp:revision>1</cp:revision>
  <cp:lastPrinted>1601-01-01T00:00:00Z</cp:lastPrinted>
  <dcterms:created xsi:type="dcterms:W3CDTF">2023-05-04T02:33:57Z</dcterms:created>
  <dcterms:modified xsi:type="dcterms:W3CDTF">2024-04-12T05:41:28Z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0x01010020A1B037DD1A0E489BA25F0DCD0C6D93</vt:lpwstr>
  </property>
</Properties>
</file>