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EF5764-A0D4-40E5-BC84-4842EFC99CBB}" type="datetime1">
              <a:rPr lang="cs-CZ" noProof="1" smtClean="0"/>
              <a:t>23.02.2024</a:t>
            </a:fld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cs-CZ" noProof="1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DE0102-9F41-4918-AD0D-6ED6B76C66E4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1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cs-CZ" noProof="1" smtClean="0"/>
              <a:t>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1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A87ACC-A7A4-47C8-887B-912669F8E82D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5087-00D8-4C5D-9B64-C4167D514FC2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4B08B-DF83-4D84-B636-7543977904FA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</a:t>
            </a:r>
            <a:r>
              <a:rPr lang="en-US" noProof="1"/>
              <a:t>u</a:t>
            </a:r>
            <a:r>
              <a:rPr lang="cs-CZ" noProof="1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A371BB-5800-40D7-963C-50A6B6449EB2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  <p:sp>
        <p:nvSpPr>
          <p:cNvPr id="9" name="Textové pole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cs-CZ" noProof="1"/>
              <a:t>„</a:t>
            </a:r>
          </a:p>
        </p:txBody>
      </p:sp>
      <p:sp>
        <p:nvSpPr>
          <p:cNvPr id="13" name="Textové pole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cs-CZ" noProof="1"/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3492C-50D1-4F10-80F7-0EFDF3A23F3E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19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C28BA-0C24-4322-9FD6-CC59D4C715F6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29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30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23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31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textu.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4A8D1-D414-4E07-A008-04313291F34F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cs-CZ" noProof="1"/>
              <a:t>Kliknutím můžete upravit styl předlohy textů.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337C13-3724-444B-8F03-53B57F0FC874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cs-CZ" noProof="1"/>
              <a:t>Kliknutím můžete upravit styl předlohy textů.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FDD46-0F4D-4064-9A9A-2298BA9820C5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6C0EC4-EF58-40BD-8415-D902A99EEE78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08F8D-1DA1-46E7-BA29-3EC9032A5C48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66906C-0273-4948-B6AC-40129B578984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D62DF-642D-46D3-A6FD-3EE2ACD920C3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7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E03C5-8976-4CB8-832D-1C05172F8CF7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503D4F-4228-44F0-9690-6A212BB79AE7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2147D1-0EB7-4089-AB06-21C76907E899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F6ADD0-2EAA-4992-B93B-C41E620F3EAE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6FCBFD0E-96F0-4B88-8D98-6B72BBDC4936}" type="datetime1">
              <a:rPr lang="cs-CZ" noProof="1" dirty="0" smtClean="0"/>
              <a:t>23.02.2024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cs-CZ" noProof="1" dirty="0" smtClean="0"/>
              <a:t>‹#›</a:t>
            </a:fld>
            <a:endParaRPr lang="cs-CZ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7269448" TargetMode="External"/><Relationship Id="rId2" Type="http://schemas.openxmlformats.org/officeDocument/2006/relationships/hyperlink" Target="https://vimeo.com/1123299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km.de/de/media/video/christa-sommerer-laurent-mignonneau-the-interactive-plant-growing" TargetMode="External"/><Relationship Id="rId2" Type="http://schemas.openxmlformats.org/officeDocument/2006/relationships/hyperlink" Target="https://www.youtube.com/watch?v=f9w_fWJ1w2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interface.ufg.ac.at/christa-laurent/WORKS/MOVIES/A-Volve/A-Volv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d.com/talks/will_wright_spore_birth_of_a_game?subtitl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3w53KboB-0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H7KR3_rpJy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EDM2PfKdeK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uHy0O0UYZ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gilbertoesparza.net/portfolio/plantas-no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youtube.com/watch?v=gqSwlcb-Ng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futura.org/v3/en/artfutura-1993/" TargetMode="External"/><Relationship Id="rId2" Type="http://schemas.openxmlformats.org/officeDocument/2006/relationships/hyperlink" Target="https://webarchive.ars.electronica.art/en/archives/festival_archive/festival_catalogs/festival_catalog.asp%3FiProjectID=874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řetězce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28597"/>
            <a:ext cx="12191980" cy="6857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B58ABA1-0A96-4323-EB3F-82C69A28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" y="126990"/>
            <a:ext cx="12192000" cy="66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13" y="3632988"/>
            <a:ext cx="8825658" cy="1430677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noProof="1"/>
              <a:t>Artificial Life Art (ALA)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912F0-454B-11BB-C44C-0997B841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- Estetický rozměr 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0290C-F8B9-124D-A099-74103D7C0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Latham</a:t>
            </a:r>
            <a:r>
              <a:rPr lang="cs-CZ" dirty="0"/>
              <a:t> – </a:t>
            </a:r>
            <a:r>
              <a:rPr lang="cs-CZ" dirty="0" err="1"/>
              <a:t>Mutator</a:t>
            </a:r>
            <a:r>
              <a:rPr lang="cs-CZ" dirty="0"/>
              <a:t> (1988-)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https://vimeo.com/112329934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https://vimeo.com/207269448</a:t>
            </a:r>
            <a:endParaRPr lang="cs-CZ" dirty="0"/>
          </a:p>
          <a:p>
            <a:endParaRPr lang="cs-CZ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055C1D4-9CFD-BB8E-9552-EB3C4993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67" y="2131283"/>
            <a:ext cx="4733798" cy="4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9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94D75-283B-50C1-5581-B789BD8C6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B415D-5358-8915-9D04-267EAF08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- Estetický rozměr 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7B947-ECE6-66A5-AA67-F111FAC5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24352" cy="4195481"/>
          </a:xfrm>
        </p:spPr>
        <p:txBody>
          <a:bodyPr/>
          <a:lstStyle/>
          <a:p>
            <a:r>
              <a:rPr lang="cs-CZ" dirty="0"/>
              <a:t>Christa </a:t>
            </a:r>
            <a:r>
              <a:rPr lang="cs-CZ" dirty="0" err="1"/>
              <a:t>Sommerer</a:t>
            </a:r>
            <a:r>
              <a:rPr lang="cs-CZ" dirty="0"/>
              <a:t> a Laurent </a:t>
            </a:r>
            <a:r>
              <a:rPr lang="cs-CZ" dirty="0" err="1"/>
              <a:t>Mignonneau</a:t>
            </a:r>
            <a:r>
              <a:rPr lang="cs-CZ" dirty="0"/>
              <a:t> - </a:t>
            </a:r>
            <a:r>
              <a:rPr lang="cs-CZ" dirty="0" err="1"/>
              <a:t>Interactive</a:t>
            </a:r>
            <a:r>
              <a:rPr lang="cs-CZ" dirty="0"/>
              <a:t> plant </a:t>
            </a:r>
            <a:r>
              <a:rPr lang="cs-CZ" dirty="0" err="1"/>
              <a:t>growing</a:t>
            </a:r>
            <a:r>
              <a:rPr lang="cs-CZ" dirty="0"/>
              <a:t> (1992) </a:t>
            </a:r>
          </a:p>
          <a:p>
            <a:r>
              <a:rPr lang="cs-CZ" dirty="0">
                <a:hlinkClick r:id="rId2"/>
              </a:rPr>
              <a:t>https://www.youtube.com/watch?v=f9w_fWJ1w2E</a:t>
            </a:r>
            <a:endParaRPr lang="cs-CZ" dirty="0"/>
          </a:p>
          <a:p>
            <a:r>
              <a:rPr lang="cs-CZ" dirty="0">
                <a:hlinkClick r:id="rId3"/>
              </a:rPr>
              <a:t>https://zkm.de/de/media/video/christa-sommerer-laurent-mignonneau-the-interactive-plant-growing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Christa Sommerer &amp; Laurent Mignonneau | Beall Center for Art + Technology">
            <a:extLst>
              <a:ext uri="{FF2B5EF4-FFF2-40B4-BE49-F238E27FC236}">
                <a16:creationId xmlns:a16="http://schemas.microsoft.com/office/drawing/2014/main" id="{0709E752-E3BF-2644-AA31-C5B33E76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68" y="3671696"/>
            <a:ext cx="4995672" cy="3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B7420-E004-A0BD-5408-72A78482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C261C-7F73-13D3-E701-62C58BC3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- Estetický rozměr 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29D12-669E-52F0-4EA4-5EC0335F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745" y="1778598"/>
            <a:ext cx="7748080" cy="4195481"/>
          </a:xfrm>
        </p:spPr>
        <p:txBody>
          <a:bodyPr/>
          <a:lstStyle/>
          <a:p>
            <a:r>
              <a:rPr lang="cs-CZ" dirty="0"/>
              <a:t>Christa </a:t>
            </a:r>
            <a:r>
              <a:rPr lang="cs-CZ" dirty="0" err="1"/>
              <a:t>Sommerer</a:t>
            </a:r>
            <a:r>
              <a:rPr lang="cs-CZ" dirty="0"/>
              <a:t> a Laurent </a:t>
            </a:r>
            <a:r>
              <a:rPr lang="cs-CZ" dirty="0" err="1"/>
              <a:t>Mignonneau</a:t>
            </a:r>
            <a:r>
              <a:rPr lang="cs-CZ" dirty="0"/>
              <a:t> - A-</a:t>
            </a:r>
            <a:r>
              <a:rPr lang="cs-CZ" dirty="0" err="1"/>
              <a:t>Volve</a:t>
            </a:r>
            <a:r>
              <a:rPr lang="cs-CZ" dirty="0"/>
              <a:t> (1994)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http://www.interface.ufg.ac.at/christa-laurent/WORKS/MOVIES/A-Volve/A-Volve.html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Christa Sommerer &amp; Laurent Mignonneau: The Artwork as a Living System –  Welcome to Planet B">
            <a:extLst>
              <a:ext uri="{FF2B5EF4-FFF2-40B4-BE49-F238E27FC236}">
                <a16:creationId xmlns:a16="http://schemas.microsoft.com/office/drawing/2014/main" id="{A974C8A3-2DF6-18BA-A544-2FAA526D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73" y="3593592"/>
            <a:ext cx="6224016" cy="31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5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0084-5D5A-CF90-CB73-626CB81A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3F442-AB09-23B9-5160-B53894BD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- Estetický rozměr 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30D18-0C15-53EF-90F7-CDE8154BD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Karl </a:t>
            </a:r>
            <a:r>
              <a:rPr lang="cs-CZ" dirty="0" err="1"/>
              <a:t>Sims</a:t>
            </a:r>
            <a:r>
              <a:rPr lang="cs-CZ" dirty="0"/>
              <a:t> – </a:t>
            </a:r>
            <a:r>
              <a:rPr lang="cs-CZ" dirty="0" err="1"/>
              <a:t>Galápagos</a:t>
            </a:r>
            <a:r>
              <a:rPr lang="cs-CZ" dirty="0"/>
              <a:t> (1997)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629CE28-A55D-A2DA-8AAD-9A97FFC7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6" y="3224593"/>
            <a:ext cx="570585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rl Sims «Galápagos» | Galápagos (installation view)">
            <a:extLst>
              <a:ext uri="{FF2B5EF4-FFF2-40B4-BE49-F238E27FC236}">
                <a16:creationId xmlns:a16="http://schemas.microsoft.com/office/drawing/2014/main" id="{685D8001-239E-4B22-DA53-7490635B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76" y="3429000"/>
            <a:ext cx="5018300" cy="31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1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DD897-A4F9-E932-E7BE-FEF5FB75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Díla - Estetický rozměr evoluce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978820-7327-F492-15AF-AEEA765F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Wright</a:t>
            </a:r>
            <a:r>
              <a:rPr lang="cs-CZ" dirty="0"/>
              <a:t> – Spore (2008) </a:t>
            </a:r>
            <a:r>
              <a:rPr lang="cs-CZ" dirty="0">
                <a:hlinkClick r:id="rId2"/>
              </a:rPr>
              <a:t>https://www.ted.com/talks/will_wright_spore_birth_of_a_game?subtitle=en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 descr="Designer Will Wright Walks Us Through Spore | WIRED">
            <a:extLst>
              <a:ext uri="{FF2B5EF4-FFF2-40B4-BE49-F238E27FC236}">
                <a16:creationId xmlns:a16="http://schemas.microsoft.com/office/drawing/2014/main" id="{C3BEE20C-8B75-2D87-FDED-9F1A9DB4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38" y="3339465"/>
            <a:ext cx="4328922" cy="32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he Future of Content — Will Wright's Spore Demo at GDC 3/11/2005 | by Don  Hopkins | Medium">
            <a:extLst>
              <a:ext uri="{FF2B5EF4-FFF2-40B4-BE49-F238E27FC236}">
                <a16:creationId xmlns:a16="http://schemas.microsoft.com/office/drawing/2014/main" id="{5694F482-4FA7-C5B7-E7A4-B0088504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80" y="3339465"/>
            <a:ext cx="4237782" cy="32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6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D45EB-DE21-6C42-19AF-FEC7E02CF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6578F-709E-D779-CD7D-72BD98E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Díla - Organismus, který se samostatně vyvíjí ve specifickém prostředí</a:t>
            </a: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AA935-F8E0-0D7B-DF7E-2DDD725F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26070"/>
            <a:ext cx="8946541" cy="4195481"/>
          </a:xfrm>
        </p:spPr>
        <p:txBody>
          <a:bodyPr/>
          <a:lstStyle/>
          <a:p>
            <a:r>
              <a:rPr lang="cs-CZ" dirty="0" err="1"/>
              <a:t>Ken</a:t>
            </a:r>
            <a:r>
              <a:rPr lang="cs-CZ" dirty="0"/>
              <a:t> </a:t>
            </a:r>
            <a:r>
              <a:rPr lang="cs-CZ" dirty="0" err="1"/>
              <a:t>Rinaldo</a:t>
            </a:r>
            <a:r>
              <a:rPr lang="cs-CZ" dirty="0"/>
              <a:t> – </a:t>
            </a:r>
            <a:r>
              <a:rPr lang="cs-CZ" dirty="0" err="1"/>
              <a:t>Autopoiesis</a:t>
            </a:r>
            <a:r>
              <a:rPr lang="cs-CZ" dirty="0"/>
              <a:t> (2000)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https://www.youtube.com/watch?v=3w53KboB-00</a:t>
            </a:r>
            <a:endParaRPr lang="cs-CZ" dirty="0"/>
          </a:p>
          <a:p>
            <a:endParaRPr lang="cs-CZ" dirty="0"/>
          </a:p>
        </p:txBody>
      </p:sp>
      <p:pic>
        <p:nvPicPr>
          <p:cNvPr id="12290" name="Picture 2" descr="autopo_in_motion">
            <a:extLst>
              <a:ext uri="{FF2B5EF4-FFF2-40B4-BE49-F238E27FC236}">
                <a16:creationId xmlns:a16="http://schemas.microsoft.com/office/drawing/2014/main" id="{C97CCF25-EF44-BF1A-FA41-B7FB28A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79" y="2299563"/>
            <a:ext cx="4197477" cy="4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8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CFBCB-3CE6-467F-9F42-323A5E86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74AAB-E704-1614-2D5E-39544828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Díla - Organismus, který se samostatně vyvíjí ve specifickém prostředí</a:t>
            </a: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0B2E4-2972-3AEF-F780-706EA693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1853248"/>
            <a:ext cx="8946541" cy="4195481"/>
          </a:xfrm>
        </p:spPr>
        <p:txBody>
          <a:bodyPr/>
          <a:lstStyle/>
          <a:p>
            <a:r>
              <a:rPr lang="cs-CZ" dirty="0"/>
              <a:t>Thomas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Tierra</a:t>
            </a:r>
            <a:r>
              <a:rPr lang="cs-CZ" dirty="0"/>
              <a:t> (1991)</a:t>
            </a:r>
          </a:p>
          <a:p>
            <a:r>
              <a:rPr lang="cs-CZ" dirty="0">
                <a:hlinkClick r:id="rId2"/>
              </a:rPr>
              <a:t>https://www.youtube.com/watch?v=H7KR3_rpJyk</a:t>
            </a:r>
            <a:endParaRPr lang="cs-CZ" dirty="0"/>
          </a:p>
          <a:p>
            <a:endParaRPr lang="cs-CZ" dirty="0"/>
          </a:p>
        </p:txBody>
      </p:sp>
      <p:pic>
        <p:nvPicPr>
          <p:cNvPr id="13314" name="Picture 2" descr="Tierra">
            <a:extLst>
              <a:ext uri="{FF2B5EF4-FFF2-40B4-BE49-F238E27FC236}">
                <a16:creationId xmlns:a16="http://schemas.microsoft.com/office/drawing/2014/main" id="{EC9278F7-4362-1FCB-9A0E-D1F5CA7C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7" y="2808262"/>
            <a:ext cx="5005959" cy="38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5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83BEC-9097-10B5-7CEB-DD413B03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73B30-D42B-F6CF-B206-C42A145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Díla - Organismus, který se samostatně vyvíjí ve specifickém prostředí</a:t>
            </a: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CE74D-04AB-6AF7-BCCC-5452C6F2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6342"/>
            <a:ext cx="8946541" cy="4195481"/>
          </a:xfrm>
        </p:spPr>
        <p:txBody>
          <a:bodyPr/>
          <a:lstStyle/>
          <a:p>
            <a:r>
              <a:rPr lang="cs-CZ" dirty="0"/>
              <a:t>Nicholas </a:t>
            </a:r>
            <a:r>
              <a:rPr lang="cs-CZ" dirty="0" err="1"/>
              <a:t>Stedman</a:t>
            </a:r>
            <a:r>
              <a:rPr lang="cs-CZ" dirty="0"/>
              <a:t> - ADB –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Blue (2007)</a:t>
            </a:r>
          </a:p>
          <a:p>
            <a:r>
              <a:rPr lang="cs-CZ" dirty="0">
                <a:hlinkClick r:id="rId2"/>
              </a:rPr>
              <a:t>https://www.youtube.com/watch?v=EDM2PfKdeKI</a:t>
            </a:r>
            <a:endParaRPr lang="cs-CZ" dirty="0"/>
          </a:p>
          <a:p>
            <a:endParaRPr lang="cs-CZ" dirty="0"/>
          </a:p>
        </p:txBody>
      </p:sp>
      <p:pic>
        <p:nvPicPr>
          <p:cNvPr id="14338" name="Picture 2" descr="2010 10 19 Nicholas Stedmans After Deep Blue | sara hendren">
            <a:extLst>
              <a:ext uri="{FF2B5EF4-FFF2-40B4-BE49-F238E27FC236}">
                <a16:creationId xmlns:a16="http://schemas.microsoft.com/office/drawing/2014/main" id="{259CF671-7EB2-A978-EF82-D9300936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" y="3008376"/>
            <a:ext cx="4887203" cy="36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3AFBC-DE96-7EB0-01C1-D809D79D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7022E-5B67-6C33-C27C-9F319F6B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Díla - Aktivistické zaměření</a:t>
            </a: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7B0E4-119F-C713-9CE2-8299E5E1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6342"/>
            <a:ext cx="8946541" cy="4195481"/>
          </a:xfrm>
        </p:spPr>
        <p:txBody>
          <a:bodyPr/>
          <a:lstStyle/>
          <a:p>
            <a:r>
              <a:rPr lang="cs-CZ" dirty="0"/>
              <a:t>Natalie </a:t>
            </a:r>
            <a:r>
              <a:rPr lang="cs-CZ" dirty="0" err="1"/>
              <a:t>Jeremijenko</a:t>
            </a:r>
            <a:r>
              <a:rPr lang="cs-CZ" dirty="0"/>
              <a:t> – </a:t>
            </a:r>
            <a:r>
              <a:rPr lang="cs-CZ" dirty="0" err="1"/>
              <a:t>OneTrees</a:t>
            </a:r>
            <a:r>
              <a:rPr lang="cs-CZ" dirty="0"/>
              <a:t> (2000)</a:t>
            </a:r>
          </a:p>
          <a:p>
            <a:r>
              <a:rPr lang="cs-CZ" dirty="0"/>
              <a:t> </a:t>
            </a:r>
            <a:r>
              <a:rPr lang="cs-CZ" dirty="0">
                <a:hlinkClick r:id="rId2"/>
              </a:rPr>
              <a:t>https://www.youtube.com/watch?v=uHy0O0UYZNo</a:t>
            </a:r>
            <a:endParaRPr lang="cs-CZ" dirty="0"/>
          </a:p>
          <a:p>
            <a:endParaRPr lang="cs-CZ" dirty="0"/>
          </a:p>
        </p:txBody>
      </p:sp>
      <p:pic>
        <p:nvPicPr>
          <p:cNvPr id="15364" name="Picture 4" descr="A-trees (1999) Natalie Jeremijenko | Confluence, Tree, Natalie">
            <a:extLst>
              <a:ext uri="{FF2B5EF4-FFF2-40B4-BE49-F238E27FC236}">
                <a16:creationId xmlns:a16="http://schemas.microsoft.com/office/drawing/2014/main" id="{542B713C-84BD-C918-D3F5-95650F3A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1" y="2645474"/>
            <a:ext cx="3500438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Natalie Jeremijenko- her use an interest in nature is an interesting  combination of analyzing things and scientific… | Environmental art, Tree  art, Everyday objects">
            <a:extLst>
              <a:ext uri="{FF2B5EF4-FFF2-40B4-BE49-F238E27FC236}">
                <a16:creationId xmlns:a16="http://schemas.microsoft.com/office/drawing/2014/main" id="{FE2734A4-CC9D-45E0-2C47-783AF64F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2" y="310610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5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6096-96B8-F960-AD24-1493CE58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A6C7F-8246-66A7-E92C-B65D4740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Díla - Aktivistické zaměření</a:t>
            </a:r>
            <a:br>
              <a:rPr lang="cs-CZ" sz="20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8120B-BEE2-92E0-288D-94B90771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6342"/>
            <a:ext cx="8946541" cy="4195481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Gilberto</a:t>
            </a:r>
            <a:r>
              <a:rPr lang="cs-CZ" dirty="0"/>
              <a:t> </a:t>
            </a:r>
            <a:r>
              <a:rPr lang="cs-CZ" dirty="0" err="1"/>
              <a:t>Esparza</a:t>
            </a:r>
            <a:r>
              <a:rPr lang="cs-CZ" dirty="0"/>
              <a:t> - </a:t>
            </a:r>
            <a:r>
              <a:rPr lang="cs-CZ" dirty="0" err="1"/>
              <a:t>Plantas</a:t>
            </a:r>
            <a:r>
              <a:rPr lang="cs-CZ" dirty="0"/>
              <a:t> </a:t>
            </a:r>
            <a:r>
              <a:rPr lang="cs-CZ" dirty="0" err="1"/>
              <a:t>Nómadas</a:t>
            </a:r>
            <a:r>
              <a:rPr lang="cs-CZ" dirty="0"/>
              <a:t> (2008-2014)</a:t>
            </a:r>
          </a:p>
          <a:p>
            <a:r>
              <a:rPr lang="cs-CZ" dirty="0">
                <a:hlinkClick r:id="rId2"/>
              </a:rPr>
              <a:t>https://gilbertoesparza.net/portfolio/plantas-nomadas/</a:t>
            </a:r>
            <a:endParaRPr lang="cs-CZ" dirty="0"/>
          </a:p>
          <a:p>
            <a:endParaRPr lang="cs-CZ" dirty="0"/>
          </a:p>
        </p:txBody>
      </p:sp>
      <p:pic>
        <p:nvPicPr>
          <p:cNvPr id="16386" name="Picture 2" descr="Plantas nómadas: donde convergen el arte y la ciencia">
            <a:extLst>
              <a:ext uri="{FF2B5EF4-FFF2-40B4-BE49-F238E27FC236}">
                <a16:creationId xmlns:a16="http://schemas.microsoft.com/office/drawing/2014/main" id="{1C8E5FDF-9C0F-44E7-C880-B88EA41E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6" y="2991423"/>
            <a:ext cx="5429677" cy="36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B6E18-9F32-8561-0218-FC1A1E7A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Koncepty, které inspirovaly oblast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00386-EA96-2EBF-40AD-6897E94E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40" y="2592414"/>
            <a:ext cx="10088944" cy="4195481"/>
          </a:xfrm>
        </p:spPr>
        <p:txBody>
          <a:bodyPr/>
          <a:lstStyle/>
          <a:p>
            <a:r>
              <a:rPr lang="cs-CZ" dirty="0"/>
              <a:t>Norbert </a:t>
            </a:r>
            <a:r>
              <a:rPr lang="cs-CZ" dirty="0" err="1"/>
              <a:t>Wiener</a:t>
            </a:r>
            <a:r>
              <a:rPr lang="cs-CZ" dirty="0"/>
              <a:t> – základem života je informace</a:t>
            </a:r>
          </a:p>
          <a:p>
            <a:endParaRPr lang="cs-CZ" dirty="0"/>
          </a:p>
          <a:p>
            <a:r>
              <a:rPr lang="cs-CZ" dirty="0"/>
              <a:t>J. R. </a:t>
            </a:r>
            <a:r>
              <a:rPr lang="cs-CZ" dirty="0" err="1"/>
              <a:t>Licklider</a:t>
            </a:r>
            <a:r>
              <a:rPr lang="cs-CZ" dirty="0"/>
              <a:t> – vize spolupráce člověka a myslícího počítače v reálném čase</a:t>
            </a:r>
          </a:p>
          <a:p>
            <a:endParaRPr lang="cs-CZ" dirty="0"/>
          </a:p>
          <a:p>
            <a:r>
              <a:rPr lang="cs-CZ" dirty="0"/>
              <a:t>Richard Dawkins – koncept memu </a:t>
            </a:r>
          </a:p>
        </p:txBody>
      </p:sp>
    </p:spTree>
    <p:extLst>
      <p:ext uri="{BB962C8B-B14F-4D97-AF65-F5344CB8AC3E}">
        <p14:creationId xmlns:p14="http://schemas.microsoft.com/office/powerpoint/2010/main" val="383719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5B9A1-90CF-9D9A-3AB9-8ADECCDB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89DAE-6370-94C8-0267-DD6C198B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896" y="2372958"/>
            <a:ext cx="8946541" cy="4195481"/>
          </a:xfrm>
        </p:spPr>
        <p:txBody>
          <a:bodyPr/>
          <a:lstStyle/>
          <a:p>
            <a:r>
              <a:rPr lang="cs-CZ" dirty="0"/>
              <a:t>tvorba softwarových nebo robotických simulací, které zkoumají či napodobují chování, myšlení nebo evoluci živých forem</a:t>
            </a:r>
          </a:p>
          <a:p>
            <a:endParaRPr lang="cs-CZ" dirty="0"/>
          </a:p>
          <a:p>
            <a:r>
              <a:rPr lang="cs-CZ" dirty="0"/>
              <a:t>vytváření alternativních umělých životních forem</a:t>
            </a:r>
          </a:p>
          <a:p>
            <a:endParaRPr lang="cs-CZ" dirty="0"/>
          </a:p>
          <a:p>
            <a:r>
              <a:rPr lang="cs-CZ" dirty="0"/>
              <a:t>díla ALA často využívají genetický algoritmus </a:t>
            </a:r>
          </a:p>
        </p:txBody>
      </p:sp>
    </p:spTree>
    <p:extLst>
      <p:ext uri="{BB962C8B-B14F-4D97-AF65-F5344CB8AC3E}">
        <p14:creationId xmlns:p14="http://schemas.microsoft.com/office/powerpoint/2010/main" val="99886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4468D-2587-8FC9-F067-24AC6A5F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Predecenty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88FE8-606A-175D-33F4-2CBA27CE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Naturfilosofie - Goethe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8F4143-A397-B834-98FD-DEBD7BE8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57" y="2654236"/>
            <a:ext cx="4876800" cy="3914775"/>
          </a:xfrm>
          <a:prstGeom prst="rect">
            <a:avLst/>
          </a:prstGeom>
        </p:spPr>
      </p:pic>
      <p:pic>
        <p:nvPicPr>
          <p:cNvPr id="2050" name="Picture 2" descr="Figure 4. All the leaves from the main stem of a wild radish (Raphanus raphanistrum) specimen. The first leaves develop at the bottom of the plant (at the left in the horizontal row); the small leaf (at the right end of the row) is the uppermost lea…">
            <a:extLst>
              <a:ext uri="{FF2B5EF4-FFF2-40B4-BE49-F238E27FC236}">
                <a16:creationId xmlns:a16="http://schemas.microsoft.com/office/drawing/2014/main" id="{5816C1C2-C000-9B11-C60C-88922BF2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" y="3282696"/>
            <a:ext cx="6071515" cy="24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7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6EA4E-65ED-24D9-AE6C-4FDC02D9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Precedenty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6AD9A-6D75-97B2-A704-2C6A6B770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Klee</a:t>
            </a:r>
            <a:r>
              <a:rPr lang="cs-CZ" dirty="0"/>
              <a:t> – </a:t>
            </a:r>
            <a:r>
              <a:rPr lang="cs-CZ" dirty="0" err="1"/>
              <a:t>Leaf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pic>
        <p:nvPicPr>
          <p:cNvPr id="3074" name="Picture 2" descr="ARCHIVE - Paul Klee, Figure 97: &quot;Illuminated Leaf&quot; (1929) | Nature: Image  and Object">
            <a:extLst>
              <a:ext uri="{FF2B5EF4-FFF2-40B4-BE49-F238E27FC236}">
                <a16:creationId xmlns:a16="http://schemas.microsoft.com/office/drawing/2014/main" id="{328AAC9A-2ABA-021F-301F-543C44B8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43" y="381000"/>
            <a:ext cx="46386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af Studies ala Paul Klee | Brotherly Love">
            <a:extLst>
              <a:ext uri="{FF2B5EF4-FFF2-40B4-BE49-F238E27FC236}">
                <a16:creationId xmlns:a16="http://schemas.microsoft.com/office/drawing/2014/main" id="{3887CDD8-3518-2BFA-3736-ABF3A2B5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01" y="2600802"/>
            <a:ext cx="3745475" cy="38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4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48D0C-78E9-34FB-D232-2025F304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Precedenty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CE891-E366-85E3-1422-91C2ECDA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Kazimir</a:t>
            </a:r>
            <a:r>
              <a:rPr lang="cs-CZ" dirty="0"/>
              <a:t> </a:t>
            </a:r>
            <a:r>
              <a:rPr lang="cs-CZ" dirty="0" err="1"/>
              <a:t>Malevič</a:t>
            </a:r>
            <a:endParaRPr lang="cs-CZ" dirty="0"/>
          </a:p>
        </p:txBody>
      </p:sp>
      <p:pic>
        <p:nvPicPr>
          <p:cNvPr id="4098" name="Picture 2" descr="Dynamic Suprematism', Kazimir Malevich, 1915 or 1916 | Tate">
            <a:extLst>
              <a:ext uri="{FF2B5EF4-FFF2-40B4-BE49-F238E27FC236}">
                <a16:creationId xmlns:a16="http://schemas.microsoft.com/office/drawing/2014/main" id="{0045BDED-7DE9-44C5-6684-69DFF01A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8" y="1584959"/>
            <a:ext cx="4636453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4A7AA2E-5A0F-8224-E2C2-C509EFD1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07" y="2619756"/>
            <a:ext cx="3686419" cy="3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03B45-35AD-FA41-8F20-D1857349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Precedenty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1FB89-6522-18AE-D86B-37DC356F7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50616" cy="4195481"/>
          </a:xfrm>
        </p:spPr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Horton</a:t>
            </a:r>
            <a:r>
              <a:rPr lang="cs-CZ" dirty="0"/>
              <a:t> </a:t>
            </a:r>
            <a:r>
              <a:rPr lang="cs-CZ" dirty="0" err="1"/>
              <a:t>Conway</a:t>
            </a:r>
            <a:r>
              <a:rPr lang="cs-CZ" dirty="0"/>
              <a:t> – Game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(1970)</a:t>
            </a:r>
          </a:p>
          <a:p>
            <a:endParaRPr lang="cs-CZ" dirty="0"/>
          </a:p>
          <a:p>
            <a:r>
              <a:rPr lang="cs-CZ" dirty="0"/>
              <a:t>Video </a:t>
            </a:r>
            <a:r>
              <a:rPr lang="cs-CZ" dirty="0" err="1"/>
              <a:t>Life</a:t>
            </a:r>
            <a:r>
              <a:rPr lang="cs-CZ" dirty="0"/>
              <a:t> (1982) - </a:t>
            </a:r>
            <a:r>
              <a:rPr lang="cs-CZ" dirty="0">
                <a:hlinkClick r:id="rId2"/>
              </a:rPr>
              <a:t>https://www.youtube.com/watch?v=gqSwlcb-NgU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Conway's Game of Life - Wikipedia">
            <a:extLst>
              <a:ext uri="{FF2B5EF4-FFF2-40B4-BE49-F238E27FC236}">
                <a16:creationId xmlns:a16="http://schemas.microsoft.com/office/drawing/2014/main" id="{25D51B01-EA8D-DB46-BBBB-27BF29C3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3699509"/>
            <a:ext cx="3540125" cy="25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7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C69B7-B158-E5D8-7E72-BB845393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ALA a významné festivaly a přehlídky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086BD-FB6B-2FF2-2E2A-14F24D7F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86608" cy="4195481"/>
          </a:xfrm>
        </p:spPr>
        <p:txBody>
          <a:bodyPr/>
          <a:lstStyle/>
          <a:p>
            <a:r>
              <a:rPr lang="cs-CZ" dirty="0"/>
              <a:t>1987 - vznik vědecké disciplíny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 (zakladatel Christopher </a:t>
            </a:r>
            <a:r>
              <a:rPr lang="cs-CZ" dirty="0" err="1"/>
              <a:t>Langton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en-US" i="1" dirty="0"/>
              <a:t>"Art" + "Life" = Artificial Life: Life made by Man rather than by Nature. Our technological</a:t>
            </a:r>
            <a:r>
              <a:rPr lang="cs-CZ" i="1" dirty="0"/>
              <a:t> </a:t>
            </a:r>
            <a:r>
              <a:rPr lang="en-US" i="1" dirty="0"/>
              <a:t>capabilities have brought us to the point where we are on the verge of creating "living„</a:t>
            </a:r>
            <a:r>
              <a:rPr lang="cs-CZ" i="1" dirty="0"/>
              <a:t> </a:t>
            </a:r>
            <a:r>
              <a:rPr lang="en-US" i="1" dirty="0"/>
              <a:t>artifacts. The field of Artificial Life is devoted to studying the scientific, technological,</a:t>
            </a:r>
            <a:r>
              <a:rPr lang="cs-CZ" i="1" dirty="0"/>
              <a:t> </a:t>
            </a:r>
            <a:r>
              <a:rPr lang="en-US" i="1" dirty="0"/>
              <a:t>artistic, philosophical, and social implications of such an accomplishment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Christopher </a:t>
            </a:r>
            <a:r>
              <a:rPr lang="cs-CZ" dirty="0" err="1"/>
              <a:t>Langton</a:t>
            </a:r>
            <a:r>
              <a:rPr lang="cs-CZ" dirty="0"/>
              <a:t>. </a:t>
            </a:r>
            <a:r>
              <a:rPr lang="cs-CZ" i="1" dirty="0" err="1"/>
              <a:t>Artificial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, 1993. </a:t>
            </a:r>
          </a:p>
          <a:p>
            <a:r>
              <a:rPr lang="cs-CZ" i="1" dirty="0"/>
              <a:t>Dostupné z: http://www.probehead.com/log/texts/Langton_al.pdf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7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B8111-5DDC-5096-8223-FA2D9F9E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592D4-D28B-7003-8AD6-D9C526AF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ALA a významné festivaly a přehlídky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8BEF40-71C0-B45D-0930-6A5E85110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04" y="2089494"/>
            <a:ext cx="9823768" cy="4195481"/>
          </a:xfrm>
        </p:spPr>
        <p:txBody>
          <a:bodyPr/>
          <a:lstStyle/>
          <a:p>
            <a:r>
              <a:rPr lang="cs-CZ" dirty="0"/>
              <a:t>1993 – festival </a:t>
            </a:r>
            <a:r>
              <a:rPr lang="cs-CZ" dirty="0" err="1"/>
              <a:t>Ars</a:t>
            </a:r>
            <a:r>
              <a:rPr lang="cs-CZ" dirty="0"/>
              <a:t> </a:t>
            </a:r>
            <a:r>
              <a:rPr lang="cs-CZ" dirty="0" err="1"/>
              <a:t>Electronica</a:t>
            </a:r>
            <a:r>
              <a:rPr lang="cs-CZ" dirty="0"/>
              <a:t> na téma </a:t>
            </a:r>
            <a:r>
              <a:rPr lang="cs-CZ" dirty="0" err="1"/>
              <a:t>Genetic</a:t>
            </a:r>
            <a:r>
              <a:rPr lang="cs-CZ" dirty="0"/>
              <a:t> Art -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https://webarchive.ars.electronica.art/en/archives/festival_archive/festival_catalogs/festival_catalog.asp%3FiProjectID=8745.html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1993 - </a:t>
            </a:r>
            <a:r>
              <a:rPr lang="pt-BR" dirty="0"/>
              <a:t>festival ArtFutura Barcelona:</a:t>
            </a:r>
            <a:r>
              <a:rPr lang="cs-CZ" dirty="0"/>
              <a:t>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https://www.artfutura.org/v3/en/artfutura-1993/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1999 – </a:t>
            </a:r>
            <a:r>
              <a:rPr lang="en-US" dirty="0"/>
              <a:t>VIDA Art and Artificial Life International Awards</a:t>
            </a:r>
            <a:endParaRPr lang="cs-CZ" dirty="0"/>
          </a:p>
        </p:txBody>
      </p:sp>
      <p:pic>
        <p:nvPicPr>
          <p:cNvPr id="6146" name="Picture 2" descr="Genetische Kunst - künstliches Leben - Genetic art - artificial life. - Ars  Ele…">
            <a:extLst>
              <a:ext uri="{FF2B5EF4-FFF2-40B4-BE49-F238E27FC236}">
                <a16:creationId xmlns:a16="http://schemas.microsoft.com/office/drawing/2014/main" id="{E661B7A1-D7AB-4E41-8005-37998271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04" y="3271266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0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252_TF78884036_Win32" id="{5C447CFD-51D5-46B8-A4FD-DEF98891E288}" vid="{E75ABE12-9CF6-4323-9F8D-83009C5246B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Digitální návrh</Template>
  <TotalTime>328</TotalTime>
  <Words>632</Words>
  <Application>Microsoft Office PowerPoint</Application>
  <PresentationFormat>Širokoúhlá obrazovka</PresentationFormat>
  <Paragraphs>73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3</vt:lpstr>
      <vt:lpstr>Iont</vt:lpstr>
      <vt:lpstr>Artificial Life Art (ALA)</vt:lpstr>
      <vt:lpstr>Koncepty, které inspirovaly oblast Artificial Life Art</vt:lpstr>
      <vt:lpstr>Definice Artificial Life Art</vt:lpstr>
      <vt:lpstr>Predecenty</vt:lpstr>
      <vt:lpstr>Precedenty</vt:lpstr>
      <vt:lpstr>Precedenty</vt:lpstr>
      <vt:lpstr>Precedenty</vt:lpstr>
      <vt:lpstr>Počátky ALA a významné festivaly a přehlídky</vt:lpstr>
      <vt:lpstr>Počátky ALA a významné festivaly a přehlídky</vt:lpstr>
      <vt:lpstr>Díla - Estetický rozměr evoluce</vt:lpstr>
      <vt:lpstr>Díla - Estetický rozměr evoluce</vt:lpstr>
      <vt:lpstr>Díla - Estetický rozměr evoluce</vt:lpstr>
      <vt:lpstr>Díla - Estetický rozměr evoluce</vt:lpstr>
      <vt:lpstr>Díla - Estetický rozměr evoluce</vt:lpstr>
      <vt:lpstr>Díla - Organismus, který se samostatně vyvíjí ve specifickém prostředí  </vt:lpstr>
      <vt:lpstr>Díla - Organismus, který se samostatně vyvíjí ve specifickém prostředí  </vt:lpstr>
      <vt:lpstr>Díla - Organismus, který se samostatně vyvíjí ve specifickém prostředí  </vt:lpstr>
      <vt:lpstr>Díla - Aktivistické zaměření  </vt:lpstr>
      <vt:lpstr>Díla - Aktivistické zaměření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Life Art (ALA)</dc:title>
  <dc:creator>Adam Franc</dc:creator>
  <cp:lastModifiedBy>Adam Franc</cp:lastModifiedBy>
  <cp:revision>10</cp:revision>
  <dcterms:created xsi:type="dcterms:W3CDTF">2024-02-22T16:54:47Z</dcterms:created>
  <dcterms:modified xsi:type="dcterms:W3CDTF">2024-02-23T07:18:44Z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