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298" r:id="rId4"/>
    <p:sldId id="307" r:id="rId5"/>
    <p:sldId id="308" r:id="rId6"/>
    <p:sldId id="309" r:id="rId7"/>
    <p:sldId id="303" r:id="rId8"/>
    <p:sldId id="304" r:id="rId9"/>
    <p:sldId id="301" r:id="rId10"/>
    <p:sldId id="302" r:id="rId11"/>
    <p:sldId id="29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810B0-5810-4450-8801-C39F7A630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AA8E5-5583-4CEB-B6BD-DBBE25DA9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31D94-A12A-41AD-92D7-F3F2CD8B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000BBD-5136-42FC-986B-49D6DDFD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B81CA7-7BEF-4087-BFB9-54B741B7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3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81975-5CEC-4E01-9BA4-439E681D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7D6901-809E-4D95-9805-8398ECBC9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1384DB-946B-44E1-A838-652F4C17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7FBF7F-C5EE-4FD6-AF8B-8D740BA2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2813AC-13E7-4027-9AAB-63D9C24B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191250-2F31-4F2E-BF61-DD7A51EF6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2FBE73-9485-4D94-ABE1-E2854B9AF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FBE54-4172-4107-A122-1A13746F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995CA0-C451-4063-9F16-4C3C0778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AA380-4C50-4520-917B-9F36BFC5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97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05F04-820C-4ECA-AC17-F9B9A816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7F94D-E3F6-464F-ACC1-F03BB6406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E4C87-75EA-4830-BEEC-64B9900A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56DE4D-DE3B-4D34-AE49-32770646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C75113-82C5-4BC0-9898-A7DF474F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8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06F45-3181-43C8-BC0D-6CE693EA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BC16CA-89B7-46A2-9CB7-77572CDC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4317B9-D51A-46A4-9396-EF0631DA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8B633-9420-4ABD-BBD6-5AE6CCC7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A62C3-FF01-4635-9006-0D927E0B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2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55144-02F5-4507-8BC5-706E4EC5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9F928-BE22-4DDA-9564-F6C0C8F80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2EB47E-F8B7-4F94-BB15-7AD6D0C5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B64149-CC10-4FDE-B57A-08462619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1FB977-E533-441F-AF4F-931EC613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4FA2D7-F450-477A-B5EA-161C1958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45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FDA4D-8BCE-4A6F-A6CD-B8975501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E26CD9-56D1-4E05-AB0C-8966FD854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6AE77F-1C99-4AB4-8314-AE55EC6F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3BB4F1-502A-4685-87C4-E7E0B10C6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8C1A8F-2288-40AE-8361-022201DFD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628B4C-6FD8-47D3-9D60-BD4A0E77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6A33EB-3DC5-4AC7-A533-E264FACE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BC7FE2-60DE-4AED-AD77-E585CEE6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1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9CCE8-85B9-4C2F-A8E9-A7B38B5B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752FB1-84BB-4D87-99BF-B147271B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3838C6-4CAC-4D71-AF8C-8CEF337D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E41345-9557-4ABF-8224-B9CD9FFD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1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3018BC-6C11-4C06-8B75-612D851A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C16CAB-A889-4F28-954F-F8A4FC56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E96DF0-5701-40F8-B546-E04A2BA3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6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BA5F8-DB78-4D68-B282-79262FB3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CFB4B-87CE-4983-99E0-33681A16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0AE3F1-FB13-4D78-A822-145547FC7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55B1BB-FA61-459D-A01D-893D8E6B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B7425E-78F2-447A-AEFB-56CFB84C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BEFCAB-3A50-4532-ACF7-D93F2560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16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560CE-5A9F-4C13-9267-7EE13671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503DA5-F860-4004-8A84-8237D7D40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0CE1EF-3DCC-4AFB-B548-10C15838C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CD2186-E032-4E32-955C-EC452FA7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106D67-6085-4122-9815-1C6FA4B6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DED876-353D-427F-9F4D-EBF2F199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9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EE2971-80EC-4E39-86B4-81A1FCD8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0B0A4F-C9DE-4959-829D-6901F69C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45857-F870-46BF-A58E-61AE94C79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3EB5-78FD-423D-BC11-2BDDB9396941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CDE7A9-6D74-4C40-AAD2-EB71DA5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5593B6-380A-41CC-B4FA-DFA6E8E61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7136-6E10-4D94-86F4-463FC49C9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09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ediaartnet.org/source-text/63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artnet.org/source-text/6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_6HAMtqW3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AHOVZjQk00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b.njpartcenter.kr/kr/datas/show.asp?id=1406&amp;pos=6432&amp;page=322&amp;type=da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newsweek.com/pope-first-visit-united-states-3756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s9yoPyrtFs&amp;feature=related" TargetMode="External"/><Relationship Id="rId2" Type="http://schemas.openxmlformats.org/officeDocument/2006/relationships/hyperlink" Target="http://www.mediaartnet.org/works/outer-and-inner-space/video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Xo2RItFeXc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mediaartnet.org/works/krucifikation/" TargetMode="External"/><Relationship Id="rId7" Type="http://schemas.openxmlformats.org/officeDocument/2006/relationships/hyperlink" Target="http://www.mediaartnet.org/works/impressions/" TargetMode="External"/><Relationship Id="rId2" Type="http://schemas.openxmlformats.org/officeDocument/2006/relationships/hyperlink" Target="http://www.mediaartnet.org/works/audience-exhibit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artnet.org/works/glauben-sie-nicht/" TargetMode="External"/><Relationship Id="rId5" Type="http://schemas.openxmlformats.org/officeDocument/2006/relationships/hyperlink" Target="http://www.mediaartnet.org/works/autohypnose/" TargetMode="External"/><Relationship Id="rId4" Type="http://schemas.openxmlformats.org/officeDocument/2006/relationships/hyperlink" Target="http://www.mediaartnet.org/works/beobachtun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AFXLkPAT6dg&amp;feature=related" TargetMode="External"/><Relationship Id="rId3" Type="http://schemas.openxmlformats.org/officeDocument/2006/relationships/hyperlink" Target="http://www.mediaartnet.org/works/time-delay-room/" TargetMode="External"/><Relationship Id="rId7" Type="http://schemas.openxmlformats.org/officeDocument/2006/relationships/hyperlink" Target="http://www.youtube.com/watch?v=VUfwg0bz-Yo&amp;feature=related" TargetMode="External"/><Relationship Id="rId2" Type="http://schemas.openxmlformats.org/officeDocument/2006/relationships/hyperlink" Target="http://www.youtube.com/watch?v=aLNfUB7JtA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bu.com/film/burden_selected.html" TargetMode="External"/><Relationship Id="rId5" Type="http://schemas.openxmlformats.org/officeDocument/2006/relationships/hyperlink" Target="https://www.youtube.com/watch?v=x7DWz_jMtR4" TargetMode="External"/><Relationship Id="rId4" Type="http://schemas.openxmlformats.org/officeDocument/2006/relationships/hyperlink" Target="http://www.mediaartnet.org/works/zeit-und-gegenze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enkunstnetz.de/works/paik-abe-synthesizer/" TargetMode="External"/><Relationship Id="rId2" Type="http://schemas.openxmlformats.org/officeDocument/2006/relationships/hyperlink" Target="http://www.ubu.com/film/vasulka_calligra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43C10-1631-970A-FBE0-7B5373436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4D916C-F771-8882-937C-1CBAB7D4A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7200" b="1" dirty="0">
                <a:latin typeface="+mn-lt"/>
              </a:rPr>
              <a:t>NEW MEDIA ART 02</a:t>
            </a:r>
            <a:br>
              <a:rPr lang="cs-CZ" altLang="cs-CZ" sz="1400" b="1" dirty="0">
                <a:latin typeface="+mn-lt"/>
              </a:rPr>
            </a:br>
            <a:r>
              <a:rPr lang="cs-CZ" altLang="cs-CZ" sz="4800" b="1" dirty="0">
                <a:highlight>
                  <a:srgbClr val="FFFF00"/>
                </a:highlight>
              </a:rPr>
              <a:t>V</a:t>
            </a:r>
            <a:r>
              <a:rPr lang="cs-CZ" altLang="cs-CZ" sz="4800" b="1" dirty="0">
                <a:highlight>
                  <a:srgbClr val="FFFF00"/>
                </a:highlight>
                <a:latin typeface="+mn-lt"/>
              </a:rPr>
              <a:t>ideo </a:t>
            </a:r>
            <a:r>
              <a:rPr lang="cs-CZ" altLang="cs-CZ" sz="4800" b="1" dirty="0">
                <a:highlight>
                  <a:srgbClr val="FFFF00"/>
                </a:highlight>
              </a:rPr>
              <a:t>A</a:t>
            </a:r>
            <a:r>
              <a:rPr lang="cs-CZ" altLang="cs-CZ" sz="4800" b="1" dirty="0">
                <a:highlight>
                  <a:srgbClr val="FFFF00"/>
                </a:highlight>
                <a:latin typeface="+mn-lt"/>
              </a:rPr>
              <a:t>rt</a:t>
            </a:r>
            <a:endParaRPr lang="cs-CZ" sz="4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18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E6DB985-5D81-4271-85EE-FB05E8BD8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FA66428-2831-4217-AE1D-23FB5D250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 sz="1200"/>
          </a:p>
          <a:p>
            <a:pPr eaLnBrk="1" hangingPunct="1"/>
            <a:endParaRPr lang="cs-CZ" altLang="cs-CZ" sz="1200"/>
          </a:p>
          <a:p>
            <a:pPr eaLnBrk="1" hangingPunct="1">
              <a:buFontTx/>
              <a:buNone/>
            </a:pPr>
            <a:endParaRPr lang="cs-CZ" altLang="cs-CZ" sz="1200"/>
          </a:p>
          <a:p>
            <a:pPr lvl="1" eaLnBrk="1" hangingPunct="1">
              <a:buFontTx/>
              <a:buNone/>
            </a:pPr>
            <a:endParaRPr lang="cs-CZ" altLang="cs-CZ" sz="1600" b="1"/>
          </a:p>
          <a:p>
            <a:pPr lvl="1" eaLnBrk="1" hangingPunct="1">
              <a:buFontTx/>
              <a:buNone/>
            </a:pPr>
            <a:endParaRPr lang="cs-CZ" altLang="cs-CZ" sz="1800" b="1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8D360A2-F1C6-4A44-A1C3-94674A25E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704" y="1312536"/>
            <a:ext cx="6718084" cy="53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2800" b="1" dirty="0">
                <a:highlight>
                  <a:srgbClr val="00FF00"/>
                </a:highlight>
              </a:rPr>
              <a:t>Estetika umění videa</a:t>
            </a:r>
            <a:endParaRPr lang="cs-CZ" altLang="cs-CZ" sz="1600" b="1" dirty="0"/>
          </a:p>
          <a:p>
            <a:pPr eaLnBrk="1" hangingPunct="1"/>
            <a:r>
              <a:rPr lang="cs-CZ" altLang="cs-CZ" sz="1600" b="1" dirty="0"/>
              <a:t>Peter </a:t>
            </a:r>
            <a:r>
              <a:rPr lang="cs-CZ" altLang="cs-CZ" sz="1600" b="1" dirty="0" err="1"/>
              <a:t>Weibel</a:t>
            </a:r>
            <a:r>
              <a:rPr lang="cs-CZ" altLang="cs-CZ" sz="1600" b="1" dirty="0"/>
              <a:t> </a:t>
            </a:r>
            <a:r>
              <a:rPr lang="cs-CZ" altLang="cs-CZ" sz="1600" dirty="0"/>
              <a:t>a jeho atributy videoartu a „</a:t>
            </a:r>
            <a:r>
              <a:rPr lang="cs-CZ" altLang="cs-CZ" sz="1600" dirty="0" err="1"/>
              <a:t>videologie</a:t>
            </a:r>
            <a:r>
              <a:rPr lang="cs-CZ" altLang="cs-CZ" sz="1600" dirty="0"/>
              <a:t>“ in:</a:t>
            </a:r>
            <a:r>
              <a:rPr lang="cs-CZ" altLang="cs-CZ" sz="1600" b="1" dirty="0"/>
              <a:t> R. </a:t>
            </a:r>
            <a:r>
              <a:rPr lang="cs-CZ" altLang="cs-CZ" sz="1600" b="1" dirty="0" err="1"/>
              <a:t>Frieling</a:t>
            </a:r>
            <a:r>
              <a:rPr lang="cs-CZ" altLang="cs-CZ" sz="1600" b="1" dirty="0"/>
              <a:t>: VT ≠ TV –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</a:t>
            </a:r>
            <a:r>
              <a:rPr lang="en-US" altLang="cs-CZ" sz="1600" b="1" dirty="0"/>
              <a:t>Beginnings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of</a:t>
            </a:r>
            <a:r>
              <a:rPr lang="cs-CZ" altLang="cs-CZ" sz="1600" b="1" dirty="0"/>
              <a:t> Video Art,  </a:t>
            </a:r>
            <a:r>
              <a:rPr lang="cs-CZ" altLang="cs-CZ" sz="1200" dirty="0">
                <a:hlinkClick r:id="rId2"/>
              </a:rPr>
              <a:t>http://mediaartnet.org/source-text/63/</a:t>
            </a:r>
            <a:endParaRPr lang="cs-CZ" altLang="cs-CZ" sz="1200" dirty="0"/>
          </a:p>
          <a:p>
            <a:pPr marL="0" indent="0" eaLnBrk="1" hangingPunct="1">
              <a:buNone/>
            </a:pPr>
            <a:r>
              <a:rPr lang="cs-CZ" altLang="cs-CZ" sz="1600" b="1" dirty="0">
                <a:highlight>
                  <a:srgbClr val="00FFFF"/>
                </a:highlight>
              </a:rPr>
              <a:t>1.) Syntetičnost </a:t>
            </a:r>
            <a:r>
              <a:rPr lang="cs-CZ" altLang="cs-CZ" sz="1600" dirty="0"/>
              <a:t>(maximální rozsah manipulace s elektronickým obrazem)</a:t>
            </a:r>
          </a:p>
          <a:p>
            <a:pPr marL="0" indent="0" eaLnBrk="1" hangingPunct="1">
              <a:buNone/>
            </a:pP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600" b="1" dirty="0">
                <a:highlight>
                  <a:srgbClr val="00FFFF"/>
                </a:highlight>
              </a:rPr>
              <a:t>2.) Transformace </a:t>
            </a:r>
            <a:r>
              <a:rPr lang="cs-CZ" altLang="cs-CZ" sz="1600" dirty="0"/>
              <a:t>(„psychedelický“ posun od konkrétního, interpretovatelného obrazu k abstraktním tvarům).</a:t>
            </a:r>
          </a:p>
          <a:p>
            <a:pPr marL="0" indent="0" eaLnBrk="1" hangingPunct="1">
              <a:buNone/>
            </a:pP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600" b="1" dirty="0">
                <a:highlight>
                  <a:srgbClr val="00FFFF"/>
                </a:highlight>
              </a:rPr>
              <a:t>3.) Auto-reference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self</a:t>
            </a:r>
            <a:r>
              <a:rPr lang="cs-CZ" altLang="cs-CZ" sz="1600" dirty="0"/>
              <a:t>-reference)</a:t>
            </a:r>
          </a:p>
          <a:p>
            <a:pPr marL="0" indent="0" eaLnBrk="1" hangingPunct="1">
              <a:buNone/>
            </a:pP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600" b="1" dirty="0">
                <a:highlight>
                  <a:srgbClr val="00FFFF"/>
                </a:highlight>
              </a:rPr>
              <a:t>4.) Bezprostřednost </a:t>
            </a:r>
            <a:r>
              <a:rPr lang="cs-CZ" altLang="cs-CZ" sz="1600" dirty="0"/>
              <a:t>(instant </a:t>
            </a:r>
            <a:r>
              <a:rPr lang="cs-CZ" altLang="cs-CZ" sz="1600" dirty="0" err="1"/>
              <a:t>time</a:t>
            </a:r>
            <a:r>
              <a:rPr lang="cs-CZ" altLang="cs-CZ" sz="1600" dirty="0"/>
              <a:t>) – komponenty systému dvousměrné komunikace jako uzavřený obvod, video-zpětná vazba)</a:t>
            </a:r>
          </a:p>
          <a:p>
            <a:pPr marL="0" indent="0" eaLnBrk="1" hangingPunct="1">
              <a:buNone/>
            </a:pP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1600" b="1" dirty="0">
                <a:highlight>
                  <a:srgbClr val="00FFFF"/>
                </a:highlight>
              </a:rPr>
              <a:t>5.) Krabice </a:t>
            </a:r>
            <a:r>
              <a:rPr lang="cs-CZ" altLang="cs-CZ" sz="1600" dirty="0"/>
              <a:t>– monitor využívaný TV a VTR a reprezentující podle </a:t>
            </a:r>
            <a:r>
              <a:rPr lang="cs-CZ" altLang="cs-CZ" sz="1600" dirty="0" err="1"/>
              <a:t>Weibela</a:t>
            </a:r>
            <a:r>
              <a:rPr lang="cs-CZ" altLang="cs-CZ" sz="1600" dirty="0"/>
              <a:t> posun ke strojovým systémům v protikladu k projekčním systémům využívaným v kině. </a:t>
            </a:r>
          </a:p>
          <a:p>
            <a:pPr eaLnBrk="1" hangingPunct="1"/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40161C-0924-09D6-6CE8-6083CE64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0" y="1373770"/>
            <a:ext cx="4178461" cy="5484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614EA24-F1BE-4796-AF48-20B2C40B9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8B35D9E-E1D8-49F4-AE43-003979EC1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 sz="1200"/>
          </a:p>
          <a:p>
            <a:pPr eaLnBrk="1" hangingPunct="1"/>
            <a:endParaRPr lang="cs-CZ" altLang="cs-CZ" sz="1200"/>
          </a:p>
          <a:p>
            <a:pPr eaLnBrk="1" hangingPunct="1">
              <a:buFontTx/>
              <a:buNone/>
            </a:pPr>
            <a:endParaRPr lang="cs-CZ" altLang="cs-CZ" sz="1200"/>
          </a:p>
          <a:p>
            <a:pPr lvl="1" eaLnBrk="1" hangingPunct="1">
              <a:buFontTx/>
              <a:buNone/>
            </a:pPr>
            <a:endParaRPr lang="cs-CZ" altLang="cs-CZ" sz="1600" b="1"/>
          </a:p>
          <a:p>
            <a:pPr lvl="1" eaLnBrk="1" hangingPunct="1">
              <a:buFontTx/>
              <a:buNone/>
            </a:pPr>
            <a:endParaRPr lang="cs-CZ" altLang="cs-CZ" sz="1800" b="1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30D69053-DA42-47FF-A60C-969B9577B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752601"/>
            <a:ext cx="952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buFontTx/>
              <a:buNone/>
            </a:pPr>
            <a:r>
              <a:rPr lang="cs-CZ" altLang="cs-CZ" sz="2400" b="1" dirty="0"/>
              <a:t>VT ≠ TV</a:t>
            </a:r>
          </a:p>
          <a:p>
            <a:pPr eaLnBrk="1" hangingPunct="1"/>
            <a:r>
              <a:rPr lang="cs-CZ" altLang="cs-CZ" sz="1400" dirty="0"/>
              <a:t>«On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Philosophy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VT and VTR» he </a:t>
            </a:r>
            <a:r>
              <a:rPr lang="cs-CZ" altLang="cs-CZ" sz="1400" dirty="0" err="1"/>
              <a:t>listed</a:t>
            </a:r>
            <a:r>
              <a:rPr lang="cs-CZ" altLang="cs-CZ" sz="1400" dirty="0"/>
              <a:t> these </a:t>
            </a:r>
            <a:r>
              <a:rPr lang="cs-CZ" altLang="cs-CZ" sz="1400" dirty="0" err="1"/>
              <a:t>attributes</a:t>
            </a:r>
            <a:r>
              <a:rPr lang="cs-CZ" altLang="cs-CZ" sz="1400" dirty="0"/>
              <a:t> as </a:t>
            </a:r>
            <a:r>
              <a:rPr lang="cs-CZ" altLang="cs-CZ" sz="1400" dirty="0" err="1"/>
              <a:t>follows</a:t>
            </a:r>
            <a:r>
              <a:rPr lang="cs-CZ" altLang="cs-CZ" sz="1400" dirty="0"/>
              <a:t>: </a:t>
            </a:r>
            <a:r>
              <a:rPr lang="cs-CZ" altLang="cs-CZ" sz="1400" b="1" dirty="0"/>
              <a:t>1. </a:t>
            </a:r>
            <a:r>
              <a:rPr lang="cs-CZ" altLang="cs-CZ" sz="1400" b="1" dirty="0" err="1"/>
              <a:t>Synthetics</a:t>
            </a:r>
            <a:r>
              <a:rPr lang="cs-CZ" altLang="cs-CZ" sz="1400" b="1" dirty="0"/>
              <a:t> – </a:t>
            </a:r>
            <a:r>
              <a:rPr lang="cs-CZ" altLang="cs-CZ" sz="1400" b="1" dirty="0" err="1"/>
              <a:t>the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entire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range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of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electronic</a:t>
            </a:r>
            <a:r>
              <a:rPr lang="cs-CZ" altLang="cs-CZ" sz="1400" b="1" dirty="0"/>
              <a:t> image </a:t>
            </a:r>
            <a:r>
              <a:rPr lang="cs-CZ" altLang="cs-CZ" sz="1400" b="1" dirty="0" err="1"/>
              <a:t>manipulation</a:t>
            </a:r>
            <a:r>
              <a:rPr lang="cs-CZ" altLang="cs-CZ" sz="1400" b="1" dirty="0"/>
              <a:t>, 2. </a:t>
            </a:r>
            <a:r>
              <a:rPr lang="cs-CZ" altLang="cs-CZ" sz="1400" b="1" dirty="0" err="1"/>
              <a:t>Transformation</a:t>
            </a:r>
            <a:r>
              <a:rPr lang="cs-CZ" altLang="cs-CZ" sz="1400" b="1" dirty="0"/>
              <a:t> – </a:t>
            </a:r>
            <a:r>
              <a:rPr lang="cs-CZ" altLang="cs-CZ" sz="1400" b="1" dirty="0" err="1"/>
              <a:t>the</a:t>
            </a:r>
            <a:r>
              <a:rPr lang="cs-CZ" altLang="cs-CZ" sz="1400" b="1" dirty="0"/>
              <a:t> «</a:t>
            </a:r>
            <a:r>
              <a:rPr lang="cs-CZ" altLang="cs-CZ" sz="1400" b="1" dirty="0" err="1"/>
              <a:t>psychedelic</a:t>
            </a:r>
            <a:r>
              <a:rPr lang="cs-CZ" altLang="cs-CZ" sz="1400" b="1" dirty="0"/>
              <a:t>» shift </a:t>
            </a:r>
            <a:r>
              <a:rPr lang="cs-CZ" altLang="cs-CZ" sz="1400" b="1" dirty="0" err="1"/>
              <a:t>from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concrete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interpretable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images</a:t>
            </a:r>
            <a:r>
              <a:rPr lang="cs-CZ" altLang="cs-CZ" sz="1400" b="1" dirty="0"/>
              <a:t> to </a:t>
            </a:r>
            <a:r>
              <a:rPr lang="cs-CZ" altLang="cs-CZ" sz="1400" b="1" dirty="0" err="1"/>
              <a:t>abstract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shapes</a:t>
            </a:r>
            <a:r>
              <a:rPr lang="cs-CZ" altLang="cs-CZ" sz="1400" b="1" dirty="0"/>
              <a:t>, 3. </a:t>
            </a:r>
            <a:r>
              <a:rPr lang="cs-CZ" altLang="cs-CZ" sz="1400" b="1" dirty="0" err="1"/>
              <a:t>Self</a:t>
            </a:r>
            <a:r>
              <a:rPr lang="cs-CZ" altLang="cs-CZ" sz="1400" b="1" dirty="0"/>
              <a:t>-reference, 4. Instant </a:t>
            </a:r>
            <a:r>
              <a:rPr lang="cs-CZ" altLang="cs-CZ" sz="1400" b="1" dirty="0" err="1"/>
              <a:t>time</a:t>
            </a:r>
            <a:r>
              <a:rPr lang="cs-CZ" altLang="cs-CZ" sz="1400" b="1" dirty="0"/>
              <a:t> – </a:t>
            </a:r>
            <a:r>
              <a:rPr lang="cs-CZ" altLang="cs-CZ" sz="1400" b="1" dirty="0" err="1"/>
              <a:t>the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components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of</a:t>
            </a:r>
            <a:r>
              <a:rPr lang="cs-CZ" altLang="cs-CZ" sz="1400" b="1" dirty="0"/>
              <a:t> a </a:t>
            </a:r>
            <a:r>
              <a:rPr lang="cs-CZ" altLang="cs-CZ" sz="1400" b="1" dirty="0" err="1"/>
              <a:t>two-way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communications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system</a:t>
            </a:r>
            <a:r>
              <a:rPr lang="cs-CZ" altLang="cs-CZ" sz="1400" b="1" dirty="0"/>
              <a:t> (</a:t>
            </a:r>
            <a:r>
              <a:rPr lang="cs-CZ" altLang="cs-CZ" sz="1400" b="1" dirty="0" err="1"/>
              <a:t>closed-circuit</a:t>
            </a:r>
            <a:r>
              <a:rPr lang="cs-CZ" altLang="cs-CZ" sz="1400" b="1" dirty="0"/>
              <a:t>, video feedback), and 5. Box – </a:t>
            </a:r>
            <a:r>
              <a:rPr lang="cs-CZ" altLang="cs-CZ" sz="1400" b="1" dirty="0" err="1"/>
              <a:t>the</a:t>
            </a:r>
            <a:r>
              <a:rPr lang="cs-CZ" altLang="cs-CZ" sz="1400" b="1" dirty="0"/>
              <a:t> monitor </a:t>
            </a:r>
            <a:r>
              <a:rPr lang="cs-CZ" altLang="cs-CZ" sz="1400" b="1" dirty="0" err="1"/>
              <a:t>deployed</a:t>
            </a:r>
            <a:r>
              <a:rPr lang="cs-CZ" altLang="cs-CZ" sz="1400" b="1" dirty="0"/>
              <a:t> by TV and VTR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representing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for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Weibel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switch to a </a:t>
            </a:r>
            <a:r>
              <a:rPr lang="cs-CZ" altLang="cs-CZ" sz="1400" dirty="0" err="1"/>
              <a:t>machine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system</a:t>
            </a:r>
            <a:r>
              <a:rPr lang="cs-CZ" altLang="cs-CZ" sz="1400" dirty="0"/>
              <a:t> as </a:t>
            </a:r>
            <a:r>
              <a:rPr lang="cs-CZ" altLang="cs-CZ" sz="1400" dirty="0" err="1"/>
              <a:t>opposed</a:t>
            </a:r>
            <a:r>
              <a:rPr lang="cs-CZ" altLang="cs-CZ" sz="1400" dirty="0"/>
              <a:t> to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projection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system</a:t>
            </a:r>
            <a:r>
              <a:rPr lang="cs-CZ" altLang="cs-CZ" sz="1400" dirty="0"/>
              <a:t> </a:t>
            </a:r>
            <a:r>
              <a:rPr lang="cs-CZ" altLang="cs-CZ" sz="1400" dirty="0" err="1"/>
              <a:t>used</a:t>
            </a:r>
            <a:r>
              <a:rPr lang="cs-CZ" altLang="cs-CZ" sz="1400" dirty="0"/>
              <a:t> by </a:t>
            </a:r>
            <a:r>
              <a:rPr lang="cs-CZ" altLang="cs-CZ" sz="1400" dirty="0" err="1"/>
              <a:t>cinema</a:t>
            </a:r>
            <a:r>
              <a:rPr lang="cs-CZ" altLang="cs-CZ" sz="1400" dirty="0"/>
              <a:t>. </a:t>
            </a:r>
            <a:r>
              <a:rPr lang="cs-CZ" altLang="cs-CZ" sz="1400" dirty="0" err="1"/>
              <a:t>This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initial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view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monitor as a media-</a:t>
            </a:r>
            <a:r>
              <a:rPr lang="cs-CZ" altLang="cs-CZ" sz="1400" dirty="0" err="1"/>
              <a:t>specific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essential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video art has not </a:t>
            </a:r>
            <a:r>
              <a:rPr lang="cs-CZ" altLang="cs-CZ" sz="1400" dirty="0" err="1"/>
              <a:t>unconditionally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survived</a:t>
            </a:r>
            <a:r>
              <a:rPr lang="cs-CZ" altLang="cs-CZ" sz="1400" dirty="0"/>
              <a:t> up to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present</a:t>
            </a:r>
            <a:r>
              <a:rPr lang="cs-CZ" altLang="cs-CZ" sz="1400" dirty="0"/>
              <a:t> </a:t>
            </a:r>
            <a:r>
              <a:rPr lang="cs-CZ" altLang="cs-CZ" sz="1400" dirty="0" err="1"/>
              <a:t>day</a:t>
            </a:r>
            <a:r>
              <a:rPr lang="cs-CZ" altLang="cs-CZ" sz="1400" dirty="0"/>
              <a:t>. </a:t>
            </a:r>
            <a:r>
              <a:rPr lang="cs-CZ" altLang="cs-CZ" sz="1400" dirty="0" err="1"/>
              <a:t>While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Paik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enthusiastically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saw</a:t>
            </a:r>
            <a:r>
              <a:rPr lang="cs-CZ" altLang="cs-CZ" sz="1400" dirty="0"/>
              <a:t> his </a:t>
            </a:r>
            <a:r>
              <a:rPr lang="cs-CZ" altLang="cs-CZ" sz="1400" dirty="0" err="1"/>
              <a:t>dream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electronic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Sistine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Chapel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approaching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realization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when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first</a:t>
            </a:r>
            <a:r>
              <a:rPr lang="cs-CZ" altLang="cs-CZ" sz="1400" dirty="0"/>
              <a:t> video </a:t>
            </a:r>
            <a:r>
              <a:rPr lang="cs-CZ" altLang="cs-CZ" sz="1400" dirty="0" err="1"/>
              <a:t>projectors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were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launched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both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Wulf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Herzogenrath</a:t>
            </a:r>
            <a:r>
              <a:rPr lang="cs-CZ" altLang="cs-CZ" sz="1400" dirty="0"/>
              <a:t> and Peter </a:t>
            </a:r>
            <a:r>
              <a:rPr lang="cs-CZ" altLang="cs-CZ" sz="1400" dirty="0" err="1"/>
              <a:t>Weibel</a:t>
            </a:r>
            <a:r>
              <a:rPr lang="cs-CZ" altLang="cs-CZ" sz="1400" dirty="0"/>
              <a:t> </a:t>
            </a:r>
            <a:r>
              <a:rPr lang="cs-CZ" altLang="cs-CZ" sz="1400" dirty="0" err="1">
                <a:latin typeface="Arial Narrow" panose="020B0606020202030204" pitchFamily="34" charset="0"/>
              </a:rPr>
              <a:t>emphatically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assigned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«box» (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TV set </a:t>
            </a:r>
            <a:r>
              <a:rPr lang="cs-CZ" altLang="cs-CZ" sz="1400" dirty="0" err="1"/>
              <a:t>or</a:t>
            </a:r>
            <a:r>
              <a:rPr lang="cs-CZ" altLang="cs-CZ" sz="1400" dirty="0"/>
              <a:t> monitor) to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grammar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video, </a:t>
            </a:r>
            <a:r>
              <a:rPr lang="cs-CZ" altLang="cs-CZ" sz="1400" dirty="0" err="1"/>
              <a:t>or</a:t>
            </a:r>
            <a:r>
              <a:rPr lang="cs-CZ" altLang="cs-CZ" sz="1400" dirty="0"/>
              <a:t> «</a:t>
            </a:r>
            <a:r>
              <a:rPr lang="cs-CZ" altLang="cs-CZ" sz="1400" dirty="0" err="1"/>
              <a:t>videology</a:t>
            </a:r>
            <a:r>
              <a:rPr lang="cs-CZ" altLang="cs-CZ" sz="1400" dirty="0"/>
              <a:t>».(5) </a:t>
            </a:r>
          </a:p>
          <a:p>
            <a:pPr eaLnBrk="1" hangingPunct="1"/>
            <a:r>
              <a:rPr lang="cs-CZ" altLang="cs-CZ" sz="1400" dirty="0"/>
              <a:t>By </a:t>
            </a:r>
            <a:r>
              <a:rPr lang="cs-CZ" altLang="cs-CZ" sz="1400" dirty="0" err="1"/>
              <a:t>way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generalization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however</a:t>
            </a:r>
            <a:r>
              <a:rPr lang="cs-CZ" altLang="cs-CZ" sz="1400" dirty="0"/>
              <a:t>, </a:t>
            </a:r>
            <a:r>
              <a:rPr lang="cs-CZ" altLang="cs-CZ" sz="1400" b="1" dirty="0" err="1"/>
              <a:t>Weibel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etymologically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revealed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the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inherent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notion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of</a:t>
            </a:r>
            <a:r>
              <a:rPr lang="cs-CZ" altLang="cs-CZ" sz="1400" b="1" dirty="0"/>
              <a:t> art in video technology</a:t>
            </a:r>
            <a:r>
              <a:rPr lang="cs-CZ" altLang="cs-CZ" sz="1400" dirty="0"/>
              <a:t>: «video art </a:t>
            </a:r>
            <a:r>
              <a:rPr lang="cs-CZ" altLang="cs-CZ" sz="1400" dirty="0" err="1"/>
              <a:t>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always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epistemic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Greek</a:t>
            </a:r>
            <a:r>
              <a:rPr lang="cs-CZ" altLang="cs-CZ" sz="1400" dirty="0"/>
              <a:t> «techne» </a:t>
            </a:r>
            <a:r>
              <a:rPr lang="cs-CZ" altLang="cs-CZ" sz="1400" dirty="0" err="1"/>
              <a:t>means</a:t>
            </a:r>
            <a:r>
              <a:rPr lang="cs-CZ" altLang="cs-CZ" sz="1400" dirty="0"/>
              <a:t> «</a:t>
            </a:r>
            <a:r>
              <a:rPr lang="cs-CZ" altLang="cs-CZ" sz="1400" dirty="0" err="1"/>
              <a:t>artefact</a:t>
            </a:r>
            <a:r>
              <a:rPr lang="cs-CZ" altLang="cs-CZ" sz="1400" dirty="0"/>
              <a:t>, art». </a:t>
            </a:r>
            <a:r>
              <a:rPr lang="cs-CZ" altLang="cs-CZ" sz="1400" dirty="0" err="1"/>
              <a:t>from</a:t>
            </a:r>
            <a:r>
              <a:rPr lang="cs-CZ" altLang="cs-CZ" sz="1400" dirty="0"/>
              <a:t> ‹</a:t>
            </a:r>
            <a:r>
              <a:rPr lang="cs-CZ" altLang="cs-CZ" sz="1400" dirty="0" err="1"/>
              <a:t>eidos</a:t>
            </a:r>
            <a:r>
              <a:rPr lang="cs-CZ" altLang="cs-CZ" sz="1400" dirty="0"/>
              <a:t>› (image) to ‹</a:t>
            </a:r>
            <a:r>
              <a:rPr lang="cs-CZ" altLang="cs-CZ" sz="1400" dirty="0" err="1"/>
              <a:t>idos</a:t>
            </a:r>
            <a:r>
              <a:rPr lang="cs-CZ" altLang="cs-CZ" sz="1400" dirty="0"/>
              <a:t>› (idea), </a:t>
            </a:r>
            <a:r>
              <a:rPr lang="cs-CZ" altLang="cs-CZ" sz="1400" dirty="0" err="1"/>
              <a:t>even</a:t>
            </a:r>
            <a:r>
              <a:rPr lang="cs-CZ" altLang="cs-CZ" sz="1400" dirty="0"/>
              <a:t> to ‹</a:t>
            </a:r>
            <a:r>
              <a:rPr lang="cs-CZ" altLang="cs-CZ" sz="1400" dirty="0" err="1"/>
              <a:t>idein</a:t>
            </a:r>
            <a:r>
              <a:rPr lang="cs-CZ" altLang="cs-CZ" sz="1400" dirty="0"/>
              <a:t>›. </a:t>
            </a:r>
            <a:r>
              <a:rPr lang="cs-CZ" altLang="cs-CZ" sz="1400" dirty="0" err="1"/>
              <a:t>from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eidology</a:t>
            </a:r>
            <a:r>
              <a:rPr lang="cs-CZ" altLang="cs-CZ" sz="1400" dirty="0"/>
              <a:t> to </a:t>
            </a:r>
            <a:r>
              <a:rPr lang="cs-CZ" altLang="cs-CZ" sz="1400" dirty="0" err="1"/>
              <a:t>idology</a:t>
            </a:r>
            <a:r>
              <a:rPr lang="cs-CZ" altLang="cs-CZ" sz="1400" dirty="0"/>
              <a:t> and to ideology. </a:t>
            </a:r>
            <a:r>
              <a:rPr lang="cs-CZ" altLang="cs-CZ" sz="1400" dirty="0" err="1"/>
              <a:t>idotechne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art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image) </a:t>
            </a:r>
            <a:r>
              <a:rPr lang="cs-CZ" altLang="cs-CZ" sz="1400" dirty="0" err="1"/>
              <a:t>is</a:t>
            </a:r>
            <a:r>
              <a:rPr lang="cs-CZ" altLang="cs-CZ" sz="1400" dirty="0"/>
              <a:t> video </a:t>
            </a:r>
            <a:r>
              <a:rPr lang="cs-CZ" altLang="cs-CZ" sz="1400" dirty="0" err="1"/>
              <a:t>technique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is</a:t>
            </a:r>
            <a:r>
              <a:rPr lang="cs-CZ" altLang="cs-CZ" sz="1400" dirty="0"/>
              <a:t> video art, </a:t>
            </a:r>
            <a:r>
              <a:rPr lang="cs-CZ" altLang="cs-CZ" sz="1400" dirty="0" err="1"/>
              <a:t>that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art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seeing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knowing</a:t>
            </a:r>
            <a:r>
              <a:rPr lang="cs-CZ" altLang="cs-CZ" sz="1400" dirty="0"/>
              <a:t>.»(6)</a:t>
            </a:r>
            <a:br>
              <a:rPr lang="cs-CZ" altLang="cs-CZ" sz="1400" dirty="0"/>
            </a:br>
            <a:r>
              <a:rPr lang="cs-CZ" altLang="cs-CZ" sz="1400" dirty="0" err="1"/>
              <a:t>Cit.z</a:t>
            </a:r>
            <a:r>
              <a:rPr lang="cs-CZ" altLang="cs-CZ" sz="1400" dirty="0"/>
              <a:t>: </a:t>
            </a:r>
            <a:r>
              <a:rPr lang="cs-CZ" altLang="cs-CZ" sz="1400" b="1" dirty="0"/>
              <a:t>Rudolf </a:t>
            </a:r>
            <a:r>
              <a:rPr lang="cs-CZ" altLang="cs-CZ" sz="1400" b="1" dirty="0" err="1"/>
              <a:t>Frieling</a:t>
            </a:r>
            <a:r>
              <a:rPr lang="cs-CZ" altLang="cs-CZ" sz="1400" b="1" dirty="0"/>
              <a:t>: «VT ≠ TV – </a:t>
            </a:r>
            <a:r>
              <a:rPr lang="cs-CZ" altLang="cs-CZ" sz="1400" b="1" dirty="0" err="1"/>
              <a:t>The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Beginnings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of</a:t>
            </a:r>
            <a:r>
              <a:rPr lang="cs-CZ" altLang="cs-CZ" sz="1400" b="1" dirty="0"/>
              <a:t> Video Art»</a:t>
            </a:r>
          </a:p>
          <a:p>
            <a:pPr eaLnBrk="1" hangingPunct="1"/>
            <a:r>
              <a:rPr lang="cs-CZ" altLang="cs-CZ" sz="1400" b="1" dirty="0">
                <a:hlinkClick r:id="rId2"/>
              </a:rPr>
              <a:t>http://www.mediaartnet.org/source-text/63/</a:t>
            </a:r>
            <a:endParaRPr lang="cs-CZ" altLang="cs-CZ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1F1F43-E222-449C-7A7D-A6B7E3519E78}"/>
              </a:ext>
            </a:extLst>
          </p:cNvPr>
          <p:cNvSpPr txBox="1"/>
          <p:nvPr/>
        </p:nvSpPr>
        <p:spPr>
          <a:xfrm>
            <a:off x="838200" y="5609902"/>
            <a:ext cx="6924026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cs-CZ" sz="4000" b="1" i="0" u="none" strike="noStrike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ea typeface="+mj-ea"/>
                <a:cs typeface="+mj-cs"/>
              </a:rPr>
              <a:t>Video Art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13" name="Zástupný obsah 12" descr="Obsah obrázku nealkoholický nápoj, interiér, láhev, umění&#10;&#10;Popis byl vytvořen automaticky">
            <a:hlinkClick r:id="rId2"/>
            <a:extLst>
              <a:ext uri="{FF2B5EF4-FFF2-40B4-BE49-F238E27FC236}">
                <a16:creationId xmlns:a16="http://schemas.microsoft.com/office/drawing/2014/main" id="{1F0A8D16-9F6C-9164-8143-50AC095E8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462" b="16771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50242E-7C37-4121-87DF-B79FC93AB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3D72F07-3821-487D-B187-C16C28ED4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lvl="1" eaLnBrk="1" hangingPunct="1">
              <a:buFontTx/>
              <a:buNone/>
            </a:pPr>
            <a:endParaRPr lang="cs-CZ" altLang="cs-CZ" sz="16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88A7195-52E2-47EF-8CC2-0BA4556D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13814"/>
            <a:ext cx="48243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4000" b="1" dirty="0">
                <a:highlight>
                  <a:srgbClr val="00FF00"/>
                </a:highlight>
              </a:rPr>
              <a:t>VT ≠ TV</a:t>
            </a:r>
          </a:p>
          <a:p>
            <a:pPr marL="0" indent="0" eaLnBrk="1" hangingPunct="1">
              <a:buNone/>
            </a:pPr>
            <a:r>
              <a:rPr lang="cs-CZ" altLang="cs-CZ" sz="2400" b="1" dirty="0">
                <a:highlight>
                  <a:srgbClr val="00FFFF"/>
                </a:highlight>
              </a:rPr>
              <a:t>Tři začátky umění videa</a:t>
            </a:r>
          </a:p>
          <a:p>
            <a:pPr eaLnBrk="1" hangingPunct="1">
              <a:buFontTx/>
              <a:buNone/>
            </a:pPr>
            <a:endParaRPr lang="cs-CZ" altLang="cs-CZ" sz="1600" b="1" u="sng" dirty="0"/>
          </a:p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1963:</a:t>
            </a:r>
            <a:r>
              <a:rPr lang="cs-CZ" altLang="cs-CZ" sz="2000" dirty="0">
                <a:highlight>
                  <a:srgbClr val="00FFFF"/>
                </a:highlight>
              </a:rPr>
              <a:t> </a:t>
            </a:r>
            <a:r>
              <a:rPr lang="cs-CZ" altLang="cs-CZ" sz="2000" dirty="0"/>
              <a:t>Nam June </a:t>
            </a:r>
            <a:r>
              <a:rPr lang="cs-CZ" altLang="cs-CZ" sz="2000" dirty="0" err="1"/>
              <a:t>Paik</a:t>
            </a:r>
            <a:r>
              <a:rPr lang="cs-CZ" altLang="cs-CZ" sz="2000" dirty="0"/>
              <a:t>: </a:t>
            </a:r>
            <a:r>
              <a:rPr lang="cs-CZ" altLang="cs-CZ" sz="2000" i="1" dirty="0" err="1"/>
              <a:t>Exposition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of</a:t>
            </a:r>
            <a:r>
              <a:rPr lang="cs-CZ" altLang="cs-CZ" sz="2000" i="1" dirty="0"/>
              <a:t> Music – </a:t>
            </a:r>
            <a:r>
              <a:rPr lang="cs-CZ" altLang="cs-CZ" sz="2000" i="1" dirty="0" err="1"/>
              <a:t>Electronic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Television</a:t>
            </a:r>
            <a:r>
              <a:rPr lang="cs-CZ" altLang="cs-CZ" sz="2000" dirty="0"/>
              <a:t>, Galerie Parnas, </a:t>
            </a:r>
            <a:r>
              <a:rPr lang="cs-CZ" altLang="cs-CZ" sz="2000" dirty="0" err="1"/>
              <a:t>Wuppertal</a:t>
            </a:r>
            <a:r>
              <a:rPr lang="cs-CZ" altLang="cs-CZ" sz="2000" dirty="0"/>
              <a:t>, Německo.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000" b="1" dirty="0">
                <a:highlight>
                  <a:srgbClr val="00FFFF"/>
                </a:highlight>
              </a:rPr>
              <a:t>1965</a:t>
            </a:r>
            <a:r>
              <a:rPr lang="cs-CZ" altLang="cs-CZ" sz="2000" dirty="0">
                <a:highlight>
                  <a:srgbClr val="00FFFF"/>
                </a:highlight>
              </a:rPr>
              <a:t>: </a:t>
            </a:r>
            <a:r>
              <a:rPr lang="cs-CZ" altLang="cs-CZ" sz="2000" dirty="0"/>
              <a:t>Andy </a:t>
            </a:r>
            <a:r>
              <a:rPr lang="cs-CZ" altLang="cs-CZ" sz="2000" dirty="0" err="1"/>
              <a:t>Warhol</a:t>
            </a:r>
            <a:r>
              <a:rPr lang="cs-CZ" altLang="cs-CZ" sz="2000" dirty="0"/>
              <a:t>: </a:t>
            </a:r>
            <a:r>
              <a:rPr lang="cs-CZ" altLang="cs-CZ" sz="2000" i="1" dirty="0" err="1"/>
              <a:t>Outer</a:t>
            </a:r>
            <a:r>
              <a:rPr lang="cs-CZ" altLang="cs-CZ" sz="2000" i="1" dirty="0"/>
              <a:t> and </a:t>
            </a:r>
            <a:r>
              <a:rPr lang="cs-CZ" altLang="cs-CZ" sz="2000" i="1" dirty="0" err="1"/>
              <a:t>Inner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Space</a:t>
            </a:r>
            <a:r>
              <a:rPr lang="cs-CZ" altLang="cs-CZ" sz="2000" dirty="0"/>
              <a:t>. /videokamera </a:t>
            </a:r>
            <a:r>
              <a:rPr lang="cs-CZ" altLang="cs-CZ" sz="2000" dirty="0" err="1"/>
              <a:t>Norelco</a:t>
            </a:r>
            <a:r>
              <a:rPr lang="cs-CZ" altLang="cs-CZ" sz="2000" dirty="0"/>
              <a:t> /- umělecké nahrávky na party v NY, 29. září.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1965:</a:t>
            </a:r>
            <a:r>
              <a:rPr lang="cs-CZ" altLang="cs-CZ" sz="2000" dirty="0">
                <a:highlight>
                  <a:srgbClr val="00FFFF"/>
                </a:highlight>
              </a:rPr>
              <a:t> </a:t>
            </a:r>
            <a:r>
              <a:rPr lang="cs-CZ" altLang="cs-CZ" sz="2000" dirty="0"/>
              <a:t>Nam June </a:t>
            </a:r>
            <a:r>
              <a:rPr lang="cs-CZ" altLang="cs-CZ" sz="2000" dirty="0" err="1"/>
              <a:t>Paik</a:t>
            </a:r>
            <a:r>
              <a:rPr lang="cs-CZ" altLang="cs-CZ" sz="2000" dirty="0"/>
              <a:t>: </a:t>
            </a:r>
            <a:r>
              <a:rPr lang="cs-CZ" altLang="cs-CZ" sz="2000" i="1" dirty="0" err="1"/>
              <a:t>Electronic</a:t>
            </a:r>
            <a:r>
              <a:rPr lang="cs-CZ" altLang="cs-CZ" sz="2000" i="1" dirty="0"/>
              <a:t> Video </a:t>
            </a:r>
            <a:r>
              <a:rPr lang="cs-CZ" altLang="cs-CZ" sz="2000" i="1" dirty="0" err="1"/>
              <a:t>Recorder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Cafe</a:t>
            </a:r>
            <a:r>
              <a:rPr lang="cs-CZ" altLang="cs-CZ" sz="2000" dirty="0"/>
              <a:t> Au Go </a:t>
            </a:r>
            <a:r>
              <a:rPr lang="cs-CZ" altLang="cs-CZ" sz="2000" dirty="0" err="1"/>
              <a:t>Go</a:t>
            </a:r>
            <a:r>
              <a:rPr lang="cs-CZ" altLang="cs-CZ" sz="2000" dirty="0"/>
              <a:t>, New York. </a:t>
            </a:r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623098-2A20-4C5C-5636-5050266BF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706" y="1820118"/>
            <a:ext cx="2609080" cy="19568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996AF1-463B-44DD-37FE-C3277781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06" y="3894662"/>
            <a:ext cx="2757333" cy="20653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E0D167-7AB4-C4AB-A835-0E017B2C9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873" y="1820118"/>
            <a:ext cx="3281994" cy="4149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50242E-7C37-4121-87DF-B79FC93AB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3D72F07-3821-487D-B187-C16C28ED4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lvl="1" eaLnBrk="1" hangingPunct="1">
              <a:buFontTx/>
              <a:buNone/>
            </a:pPr>
            <a:endParaRPr lang="cs-CZ" altLang="cs-CZ" sz="16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88A7195-52E2-47EF-8CC2-0BA4556D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13814"/>
            <a:ext cx="48243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4000" b="1" dirty="0">
                <a:highlight>
                  <a:srgbClr val="00FF00"/>
                </a:highlight>
              </a:rPr>
              <a:t>VT ≠ TV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Tři začátky umění videa</a:t>
            </a:r>
          </a:p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1963:</a:t>
            </a:r>
            <a:r>
              <a:rPr lang="cs-CZ" altLang="cs-CZ" sz="2000" dirty="0">
                <a:highlight>
                  <a:srgbClr val="00FFFF"/>
                </a:highlight>
              </a:rPr>
              <a:t> Nam June </a:t>
            </a:r>
            <a:r>
              <a:rPr lang="cs-CZ" altLang="cs-CZ" sz="2000" dirty="0" err="1">
                <a:highlight>
                  <a:srgbClr val="00FFFF"/>
                </a:highlight>
              </a:rPr>
              <a:t>Paik</a:t>
            </a:r>
            <a:r>
              <a:rPr lang="cs-CZ" altLang="cs-CZ" sz="2000" dirty="0">
                <a:highlight>
                  <a:srgbClr val="00FFFF"/>
                </a:highlight>
              </a:rPr>
              <a:t>: </a:t>
            </a:r>
            <a:r>
              <a:rPr lang="cs-CZ" altLang="cs-CZ" sz="2000" i="1" dirty="0" err="1">
                <a:highlight>
                  <a:srgbClr val="00FFFF"/>
                </a:highlight>
              </a:rPr>
              <a:t>Exposition</a:t>
            </a:r>
            <a:r>
              <a:rPr lang="cs-CZ" altLang="cs-CZ" sz="2000" i="1" dirty="0">
                <a:highlight>
                  <a:srgbClr val="00FFFF"/>
                </a:highlight>
              </a:rPr>
              <a:t> </a:t>
            </a:r>
            <a:r>
              <a:rPr lang="cs-CZ" altLang="cs-CZ" sz="2000" i="1" dirty="0" err="1">
                <a:highlight>
                  <a:srgbClr val="00FFFF"/>
                </a:highlight>
              </a:rPr>
              <a:t>of</a:t>
            </a:r>
            <a:r>
              <a:rPr lang="cs-CZ" altLang="cs-CZ" sz="2000" i="1" dirty="0">
                <a:highlight>
                  <a:srgbClr val="00FFFF"/>
                </a:highlight>
              </a:rPr>
              <a:t> Music – </a:t>
            </a:r>
            <a:r>
              <a:rPr lang="cs-CZ" altLang="cs-CZ" sz="2000" i="1" dirty="0" err="1">
                <a:highlight>
                  <a:srgbClr val="00FFFF"/>
                </a:highlight>
              </a:rPr>
              <a:t>Electronic</a:t>
            </a:r>
            <a:r>
              <a:rPr lang="cs-CZ" altLang="cs-CZ" sz="2000" i="1" dirty="0">
                <a:highlight>
                  <a:srgbClr val="00FFFF"/>
                </a:highlight>
              </a:rPr>
              <a:t> </a:t>
            </a:r>
            <a:r>
              <a:rPr lang="cs-CZ" altLang="cs-CZ" sz="2000" i="1" dirty="0" err="1">
                <a:highlight>
                  <a:srgbClr val="00FFFF"/>
                </a:highlight>
              </a:rPr>
              <a:t>Television</a:t>
            </a:r>
            <a:r>
              <a:rPr lang="cs-CZ" altLang="cs-CZ" sz="2000" dirty="0">
                <a:highlight>
                  <a:srgbClr val="00FFFF"/>
                </a:highlight>
              </a:rPr>
              <a:t>, </a:t>
            </a:r>
            <a:r>
              <a:rPr lang="cs-CZ" altLang="cs-CZ" sz="2000" dirty="0"/>
              <a:t>Galerie Parnas, </a:t>
            </a:r>
            <a:r>
              <a:rPr lang="cs-CZ" altLang="cs-CZ" sz="2000" dirty="0" err="1"/>
              <a:t>Wuppertal</a:t>
            </a:r>
            <a:r>
              <a:rPr lang="cs-CZ" altLang="cs-CZ" sz="2000" dirty="0"/>
              <a:t>, Německo.</a:t>
            </a:r>
          </a:p>
          <a:p>
            <a:pPr marL="0" indent="0" eaLnBrk="1" hangingPunct="1">
              <a:buNone/>
            </a:pPr>
            <a:r>
              <a:rPr lang="cs-CZ" altLang="cs-CZ" sz="2000" dirty="0">
                <a:hlinkClick r:id="rId2"/>
              </a:rPr>
              <a:t>X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623098-2A20-4C5C-5636-5050266B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91" y="3472766"/>
            <a:ext cx="4513644" cy="338523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7EB7EAA-5C3F-7649-F485-0B70709F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34" y="31681"/>
            <a:ext cx="4973080" cy="68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50242E-7C37-4121-87DF-B79FC93AB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3D72F07-3821-487D-B187-C16C28ED4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lvl="1" eaLnBrk="1" hangingPunct="1">
              <a:buFontTx/>
              <a:buNone/>
            </a:pPr>
            <a:endParaRPr lang="cs-CZ" altLang="cs-CZ" sz="16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88A7195-52E2-47EF-8CC2-0BA4556D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13814"/>
            <a:ext cx="48243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4000" b="1" dirty="0">
                <a:highlight>
                  <a:srgbClr val="00FF00"/>
                </a:highlight>
              </a:rPr>
              <a:t>VT ≠ TV</a:t>
            </a:r>
          </a:p>
          <a:p>
            <a:pPr marL="0" indent="0" eaLnBrk="1" hangingPunct="1">
              <a:buNone/>
            </a:pPr>
            <a:r>
              <a:rPr lang="cs-CZ" altLang="cs-CZ" sz="2000" b="1" dirty="0"/>
              <a:t>Tři začátky umění videa</a:t>
            </a:r>
          </a:p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1965:</a:t>
            </a:r>
            <a:r>
              <a:rPr lang="cs-CZ" altLang="cs-CZ" sz="2000" dirty="0">
                <a:highlight>
                  <a:srgbClr val="00FFFF"/>
                </a:highlight>
              </a:rPr>
              <a:t> Nam June </a:t>
            </a:r>
            <a:r>
              <a:rPr lang="cs-CZ" altLang="cs-CZ" sz="2000" dirty="0" err="1">
                <a:highlight>
                  <a:srgbClr val="00FFFF"/>
                </a:highlight>
              </a:rPr>
              <a:t>Paik</a:t>
            </a:r>
            <a:r>
              <a:rPr lang="cs-CZ" altLang="cs-CZ" sz="2000" dirty="0">
                <a:highlight>
                  <a:srgbClr val="00FFFF"/>
                </a:highlight>
              </a:rPr>
              <a:t>: </a:t>
            </a:r>
            <a:r>
              <a:rPr lang="cs-CZ" altLang="cs-CZ" sz="2000" i="1" dirty="0" err="1">
                <a:highlight>
                  <a:srgbClr val="00FFFF"/>
                </a:highlight>
              </a:rPr>
              <a:t>Electronic</a:t>
            </a:r>
            <a:r>
              <a:rPr lang="cs-CZ" altLang="cs-CZ" sz="2000" i="1" dirty="0">
                <a:highlight>
                  <a:srgbClr val="00FFFF"/>
                </a:highlight>
              </a:rPr>
              <a:t> Video </a:t>
            </a:r>
            <a:r>
              <a:rPr lang="cs-CZ" altLang="cs-CZ" sz="2000" i="1" dirty="0" err="1">
                <a:highlight>
                  <a:srgbClr val="00FFFF"/>
                </a:highlight>
              </a:rPr>
              <a:t>Recorder</a:t>
            </a:r>
            <a:r>
              <a:rPr lang="cs-CZ" altLang="cs-CZ" sz="2000" dirty="0">
                <a:highlight>
                  <a:srgbClr val="00FFFF"/>
                </a:highlight>
              </a:rPr>
              <a:t>, </a:t>
            </a:r>
            <a:r>
              <a:rPr lang="cs-CZ" altLang="cs-CZ" sz="2000" dirty="0" err="1"/>
              <a:t>Cafe</a:t>
            </a:r>
            <a:r>
              <a:rPr lang="cs-CZ" altLang="cs-CZ" sz="2000" dirty="0"/>
              <a:t> Au Go </a:t>
            </a:r>
            <a:r>
              <a:rPr lang="cs-CZ" altLang="cs-CZ" sz="2000" dirty="0" err="1"/>
              <a:t>Go</a:t>
            </a:r>
            <a:r>
              <a:rPr lang="cs-CZ" altLang="cs-CZ" sz="2000" dirty="0"/>
              <a:t>, New York. </a:t>
            </a:r>
            <a:r>
              <a:rPr lang="cs-CZ" altLang="cs-CZ" sz="2000" dirty="0">
                <a:hlinkClick r:id="rId2"/>
              </a:rPr>
              <a:t>x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E0D167-7AB4-C4AB-A835-0E017B2C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06" y="0"/>
            <a:ext cx="5438794" cy="6875711"/>
          </a:xfrm>
          <a:prstGeom prst="rect">
            <a:avLst/>
          </a:prstGeom>
        </p:spPr>
      </p:pic>
      <p:pic>
        <p:nvPicPr>
          <p:cNvPr id="2" name="Obrázek 1">
            <a:hlinkClick r:id="rId4"/>
            <a:extLst>
              <a:ext uri="{FF2B5EF4-FFF2-40B4-BE49-F238E27FC236}">
                <a16:creationId xmlns:a16="http://schemas.microsoft.com/office/drawing/2014/main" id="{DC09D076-E561-892F-7436-BEE18E666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87" y="3090441"/>
            <a:ext cx="5736774" cy="37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50242E-7C37-4121-87DF-B79FC93AB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3D72F07-3821-487D-B187-C16C28ED4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lvl="1" eaLnBrk="1" hangingPunct="1">
              <a:buFontTx/>
              <a:buNone/>
            </a:pPr>
            <a:endParaRPr lang="cs-CZ" altLang="cs-CZ" sz="16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88A7195-52E2-47EF-8CC2-0BA4556D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13814"/>
            <a:ext cx="482437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4000" b="1" dirty="0">
                <a:highlight>
                  <a:srgbClr val="00FF00"/>
                </a:highlight>
              </a:rPr>
              <a:t>VT ≠ TV</a:t>
            </a:r>
          </a:p>
          <a:p>
            <a:pPr marL="0" indent="0" eaLnBrk="1" hangingPunct="1">
              <a:buNone/>
            </a:pPr>
            <a:r>
              <a:rPr lang="cs-CZ" altLang="cs-CZ" sz="2400" b="1" dirty="0"/>
              <a:t>Tři začátky umění videa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000" b="1" dirty="0">
                <a:highlight>
                  <a:srgbClr val="00FFFF"/>
                </a:highlight>
              </a:rPr>
              <a:t>1965</a:t>
            </a:r>
            <a:r>
              <a:rPr lang="cs-CZ" altLang="cs-CZ" sz="2000" dirty="0">
                <a:highlight>
                  <a:srgbClr val="00FFFF"/>
                </a:highlight>
              </a:rPr>
              <a:t>: Andy </a:t>
            </a:r>
            <a:r>
              <a:rPr lang="cs-CZ" altLang="cs-CZ" sz="2000" dirty="0" err="1">
                <a:highlight>
                  <a:srgbClr val="00FFFF"/>
                </a:highlight>
              </a:rPr>
              <a:t>Warhol</a:t>
            </a:r>
            <a:r>
              <a:rPr lang="cs-CZ" altLang="cs-CZ" sz="2000" dirty="0">
                <a:highlight>
                  <a:srgbClr val="00FFFF"/>
                </a:highlight>
              </a:rPr>
              <a:t>: </a:t>
            </a:r>
            <a:r>
              <a:rPr lang="cs-CZ" altLang="cs-CZ" sz="2000" i="1" dirty="0" err="1">
                <a:highlight>
                  <a:srgbClr val="00FFFF"/>
                </a:highlight>
              </a:rPr>
              <a:t>Outer</a:t>
            </a:r>
            <a:r>
              <a:rPr lang="cs-CZ" altLang="cs-CZ" sz="2000" i="1" dirty="0">
                <a:highlight>
                  <a:srgbClr val="00FFFF"/>
                </a:highlight>
              </a:rPr>
              <a:t> and </a:t>
            </a:r>
            <a:r>
              <a:rPr lang="cs-CZ" altLang="cs-CZ" sz="2000" i="1" dirty="0" err="1">
                <a:highlight>
                  <a:srgbClr val="00FFFF"/>
                </a:highlight>
              </a:rPr>
              <a:t>Inner</a:t>
            </a:r>
            <a:r>
              <a:rPr lang="cs-CZ" altLang="cs-CZ" sz="2000" i="1" dirty="0">
                <a:highlight>
                  <a:srgbClr val="00FFFF"/>
                </a:highlight>
              </a:rPr>
              <a:t> </a:t>
            </a:r>
            <a:r>
              <a:rPr lang="cs-CZ" altLang="cs-CZ" sz="2000" i="1" dirty="0" err="1">
                <a:highlight>
                  <a:srgbClr val="00FFFF"/>
                </a:highlight>
              </a:rPr>
              <a:t>Space</a:t>
            </a:r>
            <a:r>
              <a:rPr lang="cs-CZ" altLang="cs-CZ" sz="2000" dirty="0">
                <a:highlight>
                  <a:srgbClr val="00FFFF"/>
                </a:highlight>
              </a:rPr>
              <a:t>. </a:t>
            </a:r>
            <a:r>
              <a:rPr lang="cs-CZ" altLang="cs-CZ" sz="2000" dirty="0"/>
              <a:t>/videokamera </a:t>
            </a:r>
            <a:r>
              <a:rPr lang="cs-CZ" altLang="cs-CZ" sz="2000" dirty="0" err="1"/>
              <a:t>Norelco</a:t>
            </a:r>
            <a:r>
              <a:rPr lang="cs-CZ" altLang="cs-CZ" sz="2000" dirty="0"/>
              <a:t> /- umělecké nahrávky na party v NY, 29. září.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http://www.mediaartnet.org/works/outer-and-inner-space/video/1/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http://www.youtube.com/watch?v=os9yoPyrtFs&amp;feature=related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http://www.youtube.com/watch?v=Xo2RItFeXcM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996AF1-463B-44DD-37FE-C3277781D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197" y="4252802"/>
            <a:ext cx="3478074" cy="260519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1210D6A-25A0-6ADF-0683-7B9B30045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830" y="0"/>
            <a:ext cx="4789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4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A8B1392-2603-46BF-B6F0-E55C510C7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6FE87F4-4685-4673-8011-6F53EA4C0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/>
          </a:p>
          <a:p>
            <a:pPr eaLnBrk="1" hangingPunct="1">
              <a:buFontTx/>
              <a:buNone/>
            </a:pPr>
            <a:endParaRPr lang="cs-CZ" altLang="cs-CZ" sz="1200"/>
          </a:p>
          <a:p>
            <a:pPr eaLnBrk="1" hangingPunct="1"/>
            <a:endParaRPr lang="cs-CZ" altLang="cs-CZ" sz="1200"/>
          </a:p>
          <a:p>
            <a:pPr eaLnBrk="1" hangingPunct="1">
              <a:buFontTx/>
              <a:buNone/>
            </a:pPr>
            <a:endParaRPr lang="cs-CZ" altLang="cs-CZ" sz="1200"/>
          </a:p>
          <a:p>
            <a:pPr lvl="1" eaLnBrk="1" hangingPunct="1">
              <a:buFontTx/>
              <a:buNone/>
            </a:pPr>
            <a:endParaRPr lang="cs-CZ" altLang="cs-CZ" sz="1600" b="1"/>
          </a:p>
          <a:p>
            <a:pPr lvl="1" eaLnBrk="1" hangingPunct="1">
              <a:buFontTx/>
              <a:buNone/>
            </a:pPr>
            <a:endParaRPr lang="cs-CZ" altLang="cs-CZ" sz="1800" b="1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7C9CE94F-D6E6-4C02-BB7B-576602390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75" y="1504709"/>
            <a:ext cx="5625296" cy="477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2800" b="1" dirty="0">
                <a:highlight>
                  <a:srgbClr val="00FF00"/>
                </a:highlight>
              </a:rPr>
              <a:t>VT ≠ TV</a:t>
            </a:r>
          </a:p>
          <a:p>
            <a:pPr marL="0" indent="0" eaLnBrk="1" hangingPunct="1">
              <a:buNone/>
            </a:pPr>
            <a:r>
              <a:rPr lang="cs-CZ" altLang="cs-CZ" sz="2400" b="1" dirty="0">
                <a:highlight>
                  <a:srgbClr val="00FFFF"/>
                </a:highlight>
              </a:rPr>
              <a:t>Video-instalace: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Peter </a:t>
            </a:r>
            <a:r>
              <a:rPr lang="cs-CZ" altLang="cs-CZ" sz="1800" b="1" dirty="0" err="1"/>
              <a:t>Weibel</a:t>
            </a:r>
            <a:r>
              <a:rPr lang="cs-CZ" altLang="cs-CZ" sz="1800" b="1" dirty="0"/>
              <a:t>: </a:t>
            </a:r>
          </a:p>
          <a:p>
            <a:pPr lvl="1" eaLnBrk="1" hangingPunct="1"/>
            <a:r>
              <a:rPr lang="cs-CZ" altLang="cs-CZ" sz="1400" b="1" i="1" dirty="0"/>
              <a:t>Audience </a:t>
            </a:r>
            <a:r>
              <a:rPr lang="cs-CZ" altLang="cs-CZ" sz="1400" b="1" i="1" dirty="0" err="1"/>
              <a:t>Exhibited</a:t>
            </a:r>
            <a:r>
              <a:rPr lang="cs-CZ" altLang="cs-CZ" sz="1400" dirty="0"/>
              <a:t>: </a:t>
            </a:r>
            <a:r>
              <a:rPr lang="cs-CZ" altLang="cs-CZ" sz="1200" dirty="0">
                <a:hlinkClick r:id="rId2"/>
              </a:rPr>
              <a:t>http://www.mediaartnet.org/works/audience-exhibited/</a:t>
            </a:r>
            <a:endParaRPr lang="cs-CZ" altLang="cs-CZ" sz="1200" dirty="0"/>
          </a:p>
          <a:p>
            <a:pPr lvl="1" eaLnBrk="1" hangingPunct="1"/>
            <a:r>
              <a:rPr lang="cs-CZ" altLang="cs-CZ" sz="1400" b="1" i="1" dirty="0" err="1"/>
              <a:t>Crucification</a:t>
            </a:r>
            <a:r>
              <a:rPr lang="cs-CZ" altLang="cs-CZ" sz="1400" b="1" i="1" dirty="0"/>
              <a:t> </a:t>
            </a:r>
            <a:r>
              <a:rPr lang="cs-CZ" altLang="cs-CZ" sz="1400" b="1" i="1" dirty="0" err="1"/>
              <a:t>of</a:t>
            </a:r>
            <a:r>
              <a:rPr lang="cs-CZ" altLang="cs-CZ" sz="1400" b="1" i="1" dirty="0"/>
              <a:t> Identity</a:t>
            </a:r>
            <a:r>
              <a:rPr lang="cs-CZ" altLang="cs-CZ" sz="1400" b="1" dirty="0"/>
              <a:t>: </a:t>
            </a:r>
          </a:p>
          <a:p>
            <a:pPr lvl="1" eaLnBrk="1" hangingPunct="1"/>
            <a:r>
              <a:rPr lang="cs-CZ" altLang="cs-CZ" sz="1200" dirty="0">
                <a:hlinkClick r:id="rId3"/>
              </a:rPr>
              <a:t>http://www.mediaartnet.org/works/krucifikation/</a:t>
            </a:r>
            <a:endParaRPr lang="cs-CZ" altLang="cs-CZ" sz="1200" dirty="0"/>
          </a:p>
          <a:p>
            <a:pPr lvl="1" eaLnBrk="1" hangingPunct="1"/>
            <a:r>
              <a:rPr lang="cs-CZ" altLang="cs-CZ" sz="1200" dirty="0">
                <a:hlinkClick r:id="rId4"/>
              </a:rPr>
              <a:t>http://www.mediaartnet.org/works/beobachtung/</a:t>
            </a:r>
            <a:endParaRPr lang="cs-CZ" altLang="cs-CZ" sz="1200" dirty="0"/>
          </a:p>
          <a:p>
            <a:pPr marL="0" indent="0" eaLnBrk="1" hangingPunct="1">
              <a:buNone/>
            </a:pPr>
            <a:r>
              <a:rPr lang="cs-CZ" altLang="cs-CZ" sz="1800" b="1" dirty="0" err="1"/>
              <a:t>Valie</a:t>
            </a:r>
            <a:r>
              <a:rPr lang="cs-CZ" altLang="cs-CZ" sz="1800" b="1" dirty="0"/>
              <a:t> Export: </a:t>
            </a:r>
          </a:p>
          <a:p>
            <a:pPr lvl="1" eaLnBrk="1" hangingPunct="1"/>
            <a:r>
              <a:rPr lang="cs-CZ" altLang="cs-CZ" sz="1400" b="1" i="1" dirty="0" err="1"/>
              <a:t>Autohypnosis</a:t>
            </a:r>
            <a:r>
              <a:rPr lang="cs-CZ" altLang="cs-CZ" sz="1400" b="1" i="1" dirty="0"/>
              <a:t>:</a:t>
            </a:r>
          </a:p>
          <a:p>
            <a:pPr lvl="1" eaLnBrk="1" hangingPunct="1"/>
            <a:r>
              <a:rPr lang="cs-CZ" altLang="cs-CZ" sz="1200" dirty="0">
                <a:hlinkClick r:id="rId5"/>
              </a:rPr>
              <a:t>http://www.mediaartnet.org/works/autohypnose/</a:t>
            </a:r>
            <a:endParaRPr lang="cs-CZ" altLang="cs-CZ" sz="1200" dirty="0"/>
          </a:p>
          <a:p>
            <a:pPr marL="457200" lvl="1" indent="0" eaLnBrk="1" hangingPunct="1">
              <a:buNone/>
            </a:pPr>
            <a:endParaRPr lang="cs-CZ" altLang="cs-CZ" sz="1200" dirty="0"/>
          </a:p>
          <a:p>
            <a:pPr marL="57150" indent="0">
              <a:buNone/>
            </a:pPr>
            <a:r>
              <a:rPr lang="cs-CZ" altLang="cs-CZ" sz="2000" dirty="0"/>
              <a:t>Ulrike </a:t>
            </a:r>
            <a:r>
              <a:rPr lang="cs-CZ" altLang="cs-CZ" sz="2000" dirty="0" err="1"/>
              <a:t>Rosenbach</a:t>
            </a:r>
            <a:r>
              <a:rPr lang="cs-CZ" altLang="cs-CZ" sz="2000" dirty="0"/>
              <a:t>: </a:t>
            </a:r>
            <a:r>
              <a:rPr lang="cs-CZ" altLang="cs-CZ" sz="1600" dirty="0">
                <a:hlinkClick r:id="rId6"/>
              </a:rPr>
              <a:t>http://www.mediaartnet.org/works/glauben-sie-nicht/</a:t>
            </a:r>
            <a:endParaRPr lang="cs-CZ" altLang="cs-CZ" sz="1600" dirty="0"/>
          </a:p>
          <a:p>
            <a:pPr marL="57150" indent="0">
              <a:buNone/>
            </a:pPr>
            <a:r>
              <a:rPr lang="cs-CZ" altLang="cs-CZ" sz="2000" dirty="0" err="1"/>
              <a:t>Nan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Hoover</a:t>
            </a:r>
            <a:r>
              <a:rPr lang="cs-CZ" altLang="cs-CZ" sz="2000" dirty="0"/>
              <a:t>: </a:t>
            </a:r>
            <a:r>
              <a:rPr lang="cs-CZ" altLang="cs-CZ" sz="1200" dirty="0">
                <a:hlinkClick r:id="rId7"/>
              </a:rPr>
              <a:t>http://www.mediaartnet.org/works/impressions/</a:t>
            </a:r>
            <a:endParaRPr lang="cs-CZ" altLang="cs-CZ" sz="1200" dirty="0"/>
          </a:p>
          <a:p>
            <a:pPr lvl="1" eaLnBrk="1" hangingPunct="1">
              <a:buFontTx/>
              <a:buNone/>
            </a:pPr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171F31-DE9D-5853-F9A5-A850FEA17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176" y="0"/>
            <a:ext cx="5423824" cy="7292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63C78F1-7128-4247-A783-9F39876BD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D7EF34F-9851-477C-9B7D-417837AD4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16283"/>
            <a:ext cx="9937830" cy="486902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1970s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Témata umění videa: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cs-CZ" altLang="cs-CZ" sz="2000" b="1" dirty="0"/>
              <a:t>konceptuální promýšlení kategorií času a prostoru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cs-CZ" altLang="cs-CZ" sz="2000" b="1" dirty="0"/>
              <a:t>užívání těla jako uměleckého materiálu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ČAS: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Dan Graham</a:t>
            </a:r>
            <a:r>
              <a:rPr lang="cs-CZ" altLang="cs-CZ" sz="1600" dirty="0"/>
              <a:t>: </a:t>
            </a:r>
            <a:r>
              <a:rPr lang="cs-CZ" altLang="cs-CZ" sz="1600" b="1" i="1" dirty="0" err="1"/>
              <a:t>Present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Continuous</a:t>
            </a:r>
            <a:r>
              <a:rPr lang="cs-CZ" altLang="cs-CZ" sz="1600" b="1" i="1" dirty="0"/>
              <a:t> Past</a:t>
            </a:r>
            <a:r>
              <a:rPr lang="cs-CZ" altLang="cs-CZ" sz="1600" dirty="0"/>
              <a:t>, 1974  </a:t>
            </a:r>
            <a:r>
              <a:rPr lang="cs-CZ" altLang="cs-CZ" sz="1600" dirty="0">
                <a:hlinkClick r:id="rId2"/>
              </a:rPr>
              <a:t>http://www.youtube.com/watch?v=aLNfUB7JtA4</a:t>
            </a:r>
            <a:endParaRPr lang="cs-CZ" alt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Dan Graham: </a:t>
            </a:r>
            <a:r>
              <a:rPr lang="cs-CZ" altLang="cs-CZ" sz="1600" b="1" i="1" dirty="0"/>
              <a:t>Time </a:t>
            </a:r>
            <a:r>
              <a:rPr lang="cs-CZ" altLang="cs-CZ" sz="1600" b="1" i="1" dirty="0" err="1"/>
              <a:t>Delay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Room</a:t>
            </a:r>
            <a:r>
              <a:rPr lang="cs-CZ" altLang="cs-CZ" sz="1600" dirty="0"/>
              <a:t>, 1974. </a:t>
            </a:r>
            <a:r>
              <a:rPr lang="cs-CZ" altLang="cs-CZ" sz="1600" dirty="0">
                <a:hlinkClick r:id="rId3"/>
              </a:rPr>
              <a:t>http://www.mediaartnet.org/works/time-delay-room/</a:t>
            </a:r>
            <a:endParaRPr lang="cs-CZ" alt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 err="1"/>
              <a:t>Valie</a:t>
            </a:r>
            <a:r>
              <a:rPr lang="cs-CZ" altLang="cs-CZ" sz="1600" b="1" dirty="0"/>
              <a:t> Export: Time and </a:t>
            </a:r>
            <a:r>
              <a:rPr lang="cs-CZ" altLang="cs-CZ" sz="1600" b="1" dirty="0" err="1"/>
              <a:t>Countertime</a:t>
            </a:r>
            <a:r>
              <a:rPr lang="cs-CZ" altLang="cs-CZ" sz="1600" b="1" dirty="0"/>
              <a:t>, 1973.</a:t>
            </a:r>
            <a:r>
              <a:rPr lang="cs-CZ" altLang="cs-CZ" sz="1600" dirty="0"/>
              <a:t> </a:t>
            </a:r>
            <a:r>
              <a:rPr lang="cs-CZ" altLang="cs-CZ" sz="1600" dirty="0">
                <a:hlinkClick r:id="rId4"/>
              </a:rPr>
              <a:t>http://www.mediaartnet.org/works/zeit-und-gegenzeit/</a:t>
            </a:r>
            <a:endParaRPr lang="cs-CZ" alt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TĚLO: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Bruce </a:t>
            </a:r>
            <a:r>
              <a:rPr lang="cs-CZ" altLang="cs-CZ" sz="1600" b="1" dirty="0" err="1"/>
              <a:t>Nauman</a:t>
            </a:r>
            <a:r>
              <a:rPr lang="cs-CZ" altLang="cs-CZ" sz="1600" b="1" dirty="0"/>
              <a:t>:  </a:t>
            </a:r>
            <a:r>
              <a:rPr lang="cs-CZ" altLang="cs-CZ" sz="1600" b="1" i="1" dirty="0" err="1"/>
              <a:t>Walking</a:t>
            </a:r>
            <a:r>
              <a:rPr lang="cs-CZ" altLang="cs-CZ" sz="1600" b="1" i="1" dirty="0"/>
              <a:t> in </a:t>
            </a:r>
            <a:r>
              <a:rPr lang="cs-CZ" altLang="cs-CZ" sz="1600" b="1" i="1" dirty="0" err="1"/>
              <a:t>an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Exaggerated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Manner</a:t>
            </a:r>
            <a:r>
              <a:rPr lang="cs-CZ" altLang="cs-CZ" sz="1600" b="1" dirty="0"/>
              <a:t>, 1967 – 68 </a:t>
            </a:r>
            <a:r>
              <a:rPr lang="cs-CZ" altLang="cs-CZ" sz="1600" dirty="0">
                <a:hlinkClick r:id="rId5"/>
              </a:rPr>
              <a:t>https://www.youtube.com/watch?v=x7DWz_jMtR4</a:t>
            </a:r>
            <a:endParaRPr lang="cs-CZ" alt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Chris </a:t>
            </a:r>
            <a:r>
              <a:rPr lang="cs-CZ" altLang="cs-CZ" sz="1600" b="1" dirty="0" err="1"/>
              <a:t>Burden</a:t>
            </a:r>
            <a:r>
              <a:rPr lang="cs-CZ" altLang="cs-CZ" sz="1600" b="1" dirty="0"/>
              <a:t>: </a:t>
            </a:r>
            <a:r>
              <a:rPr lang="cs-CZ" altLang="cs-CZ" sz="1600" b="1" i="1" dirty="0" err="1"/>
              <a:t>Shoot</a:t>
            </a:r>
            <a:r>
              <a:rPr lang="cs-CZ" altLang="cs-CZ" sz="1600" b="1" i="1" dirty="0"/>
              <a:t>,</a:t>
            </a:r>
            <a:r>
              <a:rPr lang="cs-CZ" altLang="cs-CZ" sz="1600" b="1" dirty="0"/>
              <a:t> 1971  </a:t>
            </a:r>
            <a:r>
              <a:rPr lang="cs-CZ" altLang="cs-CZ" sz="1600" dirty="0">
                <a:hlinkClick r:id="rId6"/>
              </a:rPr>
              <a:t>http://www.ubu.com/film/burden_selected.html</a:t>
            </a:r>
            <a:endParaRPr lang="cs-CZ" alt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Bruce Neumann: </a:t>
            </a:r>
            <a:r>
              <a:rPr lang="cs-CZ" altLang="cs-CZ" sz="1600" b="1" i="1" dirty="0"/>
              <a:t>Video </a:t>
            </a:r>
            <a:r>
              <a:rPr lang="cs-CZ" altLang="cs-CZ" sz="1600" b="1" i="1" dirty="0" err="1"/>
              <a:t>Corridor</a:t>
            </a:r>
            <a:r>
              <a:rPr lang="cs-CZ" altLang="cs-CZ" sz="1600" b="1" dirty="0"/>
              <a:t>:</a:t>
            </a:r>
            <a:endParaRPr lang="cs-CZ" altLang="cs-CZ" sz="1600" b="1" dirty="0">
              <a:hlinkClick r:id="rId7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dirty="0">
                <a:hlinkClick r:id="rId7"/>
              </a:rPr>
              <a:t>http://www.youtube.com/watch?v=VUfwg0bz-Yo&amp;feature=related</a:t>
            </a:r>
            <a:endParaRPr lang="cs-CZ" alt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JAZYK VIDEA: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b="1" dirty="0"/>
              <a:t>Gary </a:t>
            </a:r>
            <a:r>
              <a:rPr lang="cs-CZ" altLang="cs-CZ" sz="1600" b="1" dirty="0" err="1"/>
              <a:t>Hill</a:t>
            </a:r>
            <a:r>
              <a:rPr lang="cs-CZ" altLang="cs-CZ" sz="1600" b="1" dirty="0"/>
              <a:t>: </a:t>
            </a:r>
            <a:r>
              <a:rPr lang="cs-CZ" altLang="cs-CZ" sz="1600" b="1" i="1" dirty="0" err="1"/>
              <a:t>Happenstance</a:t>
            </a:r>
            <a:r>
              <a:rPr lang="cs-CZ" altLang="cs-CZ" sz="1600" b="1" dirty="0"/>
              <a:t>, 1983 </a:t>
            </a:r>
            <a:endParaRPr lang="cs-CZ" altLang="cs-CZ" sz="1600" b="1" dirty="0">
              <a:hlinkClick r:id="rId8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cs-CZ" altLang="cs-CZ" sz="1600" dirty="0">
                <a:hlinkClick r:id="rId8"/>
              </a:rPr>
              <a:t>http://www.youtube.com/watch?v=AFXLkPAT6dg&amp;feature=related</a:t>
            </a:r>
            <a:endParaRPr lang="cs-CZ" altLang="cs-CZ" sz="1600" dirty="0"/>
          </a:p>
          <a:p>
            <a:pPr eaLnBrk="1" hangingPunct="1">
              <a:lnSpc>
                <a:spcPct val="90000"/>
              </a:lnSpc>
            </a:pPr>
            <a:endParaRPr lang="cs-CZ" altLang="cs-CZ" sz="1200" dirty="0"/>
          </a:p>
          <a:p>
            <a:pPr eaLnBrk="1" hangingPunct="1">
              <a:lnSpc>
                <a:spcPct val="90000"/>
              </a:lnSpc>
            </a:pPr>
            <a:endParaRPr lang="cs-CZ" altLang="cs-CZ" sz="1200" dirty="0"/>
          </a:p>
          <a:p>
            <a:pPr eaLnBrk="1" hangingPunct="1">
              <a:lnSpc>
                <a:spcPct val="90000"/>
              </a:lnSpc>
            </a:pPr>
            <a:endParaRPr lang="cs-CZ" altLang="cs-CZ" sz="12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431BBFF-923C-43B4-B963-489D4FB2D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videa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9D5EAE6-B50E-46E8-A9D1-A109C8BEE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lvl="1" eaLnBrk="1" hangingPunct="1">
              <a:buFontTx/>
              <a:buNone/>
            </a:pPr>
            <a:endParaRPr lang="cs-CZ" altLang="cs-CZ" sz="16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EC2A32F0-8B4F-4575-A2C2-4E7DED6E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601"/>
            <a:ext cx="952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2800" b="1" dirty="0">
                <a:highlight>
                  <a:srgbClr val="00FF00"/>
                </a:highlight>
              </a:rPr>
              <a:t>VT ≠ TV</a:t>
            </a:r>
          </a:p>
          <a:p>
            <a:pPr>
              <a:buNone/>
            </a:pPr>
            <a:r>
              <a:rPr lang="cs-CZ" altLang="cs-CZ" sz="2400" b="1" dirty="0">
                <a:highlight>
                  <a:srgbClr val="00FFFF"/>
                </a:highlight>
              </a:rPr>
              <a:t>Klíčové nástroje umění videa</a:t>
            </a:r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marL="0" indent="0" eaLnBrk="1" hangingPunct="1">
              <a:buNone/>
            </a:pPr>
            <a:r>
              <a:rPr lang="cs-CZ" altLang="cs-CZ" sz="1800" b="1" dirty="0">
                <a:highlight>
                  <a:srgbClr val="FF00FF"/>
                </a:highlight>
              </a:rPr>
              <a:t>Zpětná vazba (feedback)</a:t>
            </a:r>
          </a:p>
          <a:p>
            <a:pPr marL="0" indent="0" eaLnBrk="1" hangingPunct="1">
              <a:buNone/>
            </a:pPr>
            <a:r>
              <a:rPr lang="cs-CZ" altLang="cs-CZ" sz="1400" dirty="0" err="1"/>
              <a:t>Vasulkas</a:t>
            </a:r>
            <a:r>
              <a:rPr lang="cs-CZ" altLang="cs-CZ" sz="1400" dirty="0"/>
              <a:t>: </a:t>
            </a:r>
            <a:r>
              <a:rPr lang="cs-CZ" altLang="cs-CZ" sz="1400" i="1" dirty="0" err="1"/>
              <a:t>Calligram</a:t>
            </a:r>
            <a:r>
              <a:rPr lang="cs-CZ" altLang="cs-CZ" sz="1400" dirty="0"/>
              <a:t>, 1970.</a:t>
            </a:r>
            <a:endParaRPr lang="cs-CZ" altLang="cs-CZ" sz="1400" dirty="0">
              <a:hlinkClick r:id="rId2"/>
            </a:endParaRPr>
          </a:p>
          <a:p>
            <a:pPr eaLnBrk="1" hangingPunct="1"/>
            <a:r>
              <a:rPr lang="cs-CZ" altLang="cs-CZ" sz="1200" dirty="0">
                <a:hlinkClick r:id="rId2"/>
              </a:rPr>
              <a:t>http://www.ubu.com/film/vasulka_calligrams.html</a:t>
            </a:r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200" dirty="0"/>
          </a:p>
          <a:p>
            <a:pPr marL="0" indent="0" eaLnBrk="1" hangingPunct="1">
              <a:buNone/>
            </a:pPr>
            <a:r>
              <a:rPr lang="cs-CZ" altLang="cs-CZ" sz="1800" b="1" dirty="0">
                <a:highlight>
                  <a:srgbClr val="FF00FF"/>
                </a:highlight>
              </a:rPr>
              <a:t>Elektronický syntezátor: </a:t>
            </a:r>
          </a:p>
          <a:p>
            <a:pPr marL="0" indent="0" eaLnBrk="1" hangingPunct="1">
              <a:buNone/>
            </a:pPr>
            <a:r>
              <a:rPr lang="cs-CZ" altLang="cs-CZ" sz="1600" dirty="0" err="1"/>
              <a:t>Paik</a:t>
            </a:r>
            <a:r>
              <a:rPr lang="cs-CZ" altLang="cs-CZ" sz="1600" dirty="0"/>
              <a:t>/</a:t>
            </a:r>
            <a:r>
              <a:rPr lang="cs-CZ" altLang="cs-CZ" sz="1600" dirty="0" err="1"/>
              <a:t>Abe</a:t>
            </a:r>
            <a:r>
              <a:rPr lang="cs-CZ" altLang="cs-CZ" sz="1600" dirty="0"/>
              <a:t>, 1969-1971</a:t>
            </a:r>
            <a:endParaRPr lang="cs-CZ" altLang="cs-CZ" sz="1600" dirty="0">
              <a:hlinkClick r:id="rId3"/>
            </a:endParaRPr>
          </a:p>
          <a:p>
            <a:pPr eaLnBrk="1" hangingPunct="1"/>
            <a:r>
              <a:rPr lang="cs-CZ" altLang="cs-CZ" sz="1200" dirty="0">
                <a:hlinkClick r:id="rId3"/>
              </a:rPr>
              <a:t>http://www.medienkunstnetz.de/works/paik-abe-synthesizer/</a:t>
            </a: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marL="0" indent="0" eaLnBrk="1" hangingPunct="1">
              <a:buNone/>
            </a:pPr>
            <a:r>
              <a:rPr lang="cs-CZ" altLang="cs-CZ" sz="1600" b="1" dirty="0">
                <a:highlight>
                  <a:srgbClr val="FF00FF"/>
                </a:highlight>
              </a:rPr>
              <a:t>SONY CV PORTAPACK, </a:t>
            </a:r>
            <a:r>
              <a:rPr lang="cs-CZ" altLang="cs-CZ" sz="1600" b="1" dirty="0"/>
              <a:t>1969</a:t>
            </a:r>
            <a:endParaRPr lang="cs-CZ" altLang="cs-CZ" sz="12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lvl="1" eaLnBrk="1" hangingPunct="1">
              <a:buFontTx/>
              <a:buNone/>
            </a:pPr>
            <a:endParaRPr lang="cs-CZ" altLang="cs-CZ" sz="1800" b="1" dirty="0"/>
          </a:p>
        </p:txBody>
      </p:sp>
      <p:pic>
        <p:nvPicPr>
          <p:cNvPr id="56325" name="Picture 6" descr="wpe3A1">
            <a:extLst>
              <a:ext uri="{FF2B5EF4-FFF2-40B4-BE49-F238E27FC236}">
                <a16:creationId xmlns:a16="http://schemas.microsoft.com/office/drawing/2014/main" id="{3FD799AD-DD5A-45AD-AC1C-94923C18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86" y="-238935"/>
            <a:ext cx="5406824" cy="709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981</Words>
  <Application>Microsoft Office PowerPoint</Application>
  <PresentationFormat>Širokoúhlá obrazovka</PresentationFormat>
  <Paragraphs>125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Prezentace aplikace PowerPoint</vt:lpstr>
      <vt:lpstr>Prezentace aplikace PowerPoint</vt:lpstr>
      <vt:lpstr>Umění videa</vt:lpstr>
      <vt:lpstr>Umění videa</vt:lpstr>
      <vt:lpstr>Umění videa</vt:lpstr>
      <vt:lpstr>Umění videa</vt:lpstr>
      <vt:lpstr>Umění videa</vt:lpstr>
      <vt:lpstr>Umění videa</vt:lpstr>
      <vt:lpstr>Umění videa</vt:lpstr>
      <vt:lpstr>Umění videa</vt:lpstr>
      <vt:lpstr>Umění videa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videa</dc:title>
  <dc:creator>Jana Horáková</dc:creator>
  <cp:lastModifiedBy>Jana Horáková</cp:lastModifiedBy>
  <cp:revision>6</cp:revision>
  <dcterms:created xsi:type="dcterms:W3CDTF">2020-05-07T13:49:41Z</dcterms:created>
  <dcterms:modified xsi:type="dcterms:W3CDTF">2024-04-23T21:36:11Z</dcterms:modified>
</cp:coreProperties>
</file>