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9" r:id="rId4"/>
    <p:sldId id="270" r:id="rId5"/>
    <p:sldId id="271" r:id="rId6"/>
    <p:sldId id="273" r:id="rId7"/>
    <p:sldId id="262" r:id="rId8"/>
    <p:sldId id="274" r:id="rId9"/>
    <p:sldId id="280" r:id="rId10"/>
    <p:sldId id="276" r:id="rId11"/>
    <p:sldId id="277" r:id="rId12"/>
    <p:sldId id="278" r:id="rId13"/>
    <p:sldId id="281" r:id="rId14"/>
    <p:sldId id="279" r:id="rId15"/>
    <p:sldId id="282" r:id="rId16"/>
    <p:sldId id="283" r:id="rId17"/>
    <p:sldId id="284" r:id="rId18"/>
    <p:sldId id="267" r:id="rId19"/>
    <p:sldId id="263" r:id="rId20"/>
    <p:sldId id="265" r:id="rId21"/>
    <p:sldId id="264" r:id="rId22"/>
    <p:sldId id="268" r:id="rId23"/>
    <p:sldId id="272" r:id="rId24"/>
    <p:sldId id="275" r:id="rId25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BDE800-8578-44E8-AC20-062388875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57D36C-3E5A-4AF7-8F56-B78D10103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4EDE2E-9016-4D31-9A86-5751FEA8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CA5D77-E617-49C7-9DDE-FBCA1432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DDE1FA-1B7F-4012-AB79-F4392E97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25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C7DED-3CFC-4EAE-A3EC-36F1D59F4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2BC92CD-8595-4C0C-B71D-79EA51AA6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EBC02B-F5F1-46DE-87CD-C964146C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BDDBF2-2D46-44D3-83AA-ECE2BA7A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841B57-B375-4A58-AD66-9A7B6E04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29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1DEEB78-B986-4FC4-BCBD-5FB225843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9F1EA3D-9BAE-49DC-9B82-52A688044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3992E0-0FC0-4EC9-AFD2-DB93F846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260767-2F46-44AF-BEA2-5D49414E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705851-D5EF-4CB7-AC05-758E7CAF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8B0A8-0C0C-4C6E-8F8F-45834824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17A8D3-220E-4B46-99D0-E9B9BE154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BFF243-73EB-4868-A799-2C6FD44E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815194-21EC-4D7F-880D-85F71451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791430-B650-4C0D-8A8C-80076982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68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BA232-BC6F-4BA7-9489-179767B9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22E07BB-3278-4D9B-8963-8F13A339D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34D07B-E356-46AD-870B-FC641B047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714CA0-4838-4B0F-AD28-779B5BC51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7DA3F5-F1AC-4E93-B2CD-55E8FBAB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34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7C70F0-541B-4B40-9FA9-0A6AEF15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440675-138E-4AB1-AA66-5A26D51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F4C0E30-B81C-4889-A35A-D30645F3E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3D35B4-F37B-4E4F-A54F-271DB4AC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4B00D7-7CEE-4BBB-9152-E909BD6E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AF0E5C-4420-4B55-96BD-BFCAFBD4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75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C7CD88-2C80-414D-A5D2-932158F4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D3789AB-7D0E-4764-8673-A4A5B622C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243304B-BFB9-400A-9354-2791ACC49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D79869E-2EFD-4FDF-9BD4-D417CE880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866A512-0EF8-4441-ACC7-7D0AF99F2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CC8A4B3-27AD-40D9-A8DE-F29256A0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C13F20-CFD3-4C22-B018-46ABD6BA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3E334E6-9B83-413E-9E0D-86A67600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48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C6A2C-A834-4418-8080-F65A3CFF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7131DB7-6AA5-44A6-B026-5BA07A62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363CD4-BDCA-432C-AA82-6C1D7300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83D157B-4ED8-496B-B1AF-3D21209B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24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3F3A788-F88E-4ABF-8F7D-A3730A012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8A6D80-0D47-4FA4-A65C-B1C26DA6B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296F30-C324-40F6-9403-846F8A23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8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35A76-BDF3-4867-B5E1-F9F5FCCE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D52BC7-E4F1-485D-8A1F-8C38B81E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052D504-883D-4F08-83F7-BF68F4D0B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DE9D82-8958-4794-9829-98C8440B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C549EC-E2DE-429E-970B-F0DAE5AF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35A949-CE28-4181-A0BC-B8D31B54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30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E1F11-96D8-4081-8EF6-13A5A1879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83FA004-8C68-4DDA-87F8-729F0F17E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3008D1-24D0-4EA1-ABFA-8D44E09E1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D3E010-0B9C-448E-A17F-8F8F9E6E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9AAE7D-F5BE-4467-8FB1-CA74ECEF5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CCCD20-DB94-423D-9B9F-D1EEEAD8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31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9B9C73-8ABF-4437-B97D-CA8CA2757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1ED03D7-59EA-4E9A-9D91-394619B7F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EAEB25-CD2D-4147-90B1-C99A8CB9C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1C037-E3AB-4C12-953B-F7B50AB465A1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D420A4-95FD-4E14-801F-F1F037EC9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B8F24A-A5AE-4E34-B4D7-4F9B3D2B7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E473D-CAEE-472F-AA3E-6049F5255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66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kIlObRIxQo" TargetMode="External"/><Relationship Id="rId2" Type="http://schemas.openxmlformats.org/officeDocument/2006/relationships/hyperlink" Target="https://www.youtube.com/watch?v=k5eL_al_m7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untermapcollection.org/collection/monochrome-landscapes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www.youtube.com/watch?v=KoQOKq1C3O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lab.culturalanalytics.info/2013/01/visualizing-vertov-visualization.html" TargetMode="External"/><Relationship Id="rId2" Type="http://schemas.openxmlformats.org/officeDocument/2006/relationships/hyperlink" Target="http://lab.culturalanalytics.info/2016/04/mondrian-vs-rothko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ab.culturalanalytics.info/2014/08/selfiecity-investigates-style-of.html" TargetMode="External"/><Relationship Id="rId4" Type="http://schemas.openxmlformats.org/officeDocument/2006/relationships/hyperlink" Target="https://www.flickr.com/photos/culturevis/sets/72157632441192048/with/8349177898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ngrams/graph?content=new+media&amp;year_start=1800&amp;year_end=2019&amp;corpus=en-2019&amp;smoothing=3" TargetMode="External"/><Relationship Id="rId2" Type="http://schemas.openxmlformats.org/officeDocument/2006/relationships/hyperlink" Target="https://books.google.com/ngrams/graph?content=NEW%2BVISION&amp;year_start=1800&amp;year_end=2019&amp;corpus=en-2019&amp;smoothing=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51294-8C1F-4CE0-B0CE-3386396268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46DCFA-94DB-4DE9-B273-B6A0B9421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6000" dirty="0">
                <a:latin typeface="Arial Black" panose="020B0A040201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1924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306"/>
            <a:ext cx="10515600" cy="4579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New Vision = ozvláštnění a nová vizuální epistemologie </a:t>
            </a:r>
          </a:p>
          <a:p>
            <a:pPr marL="0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Neobvyklé záběry jako způsob „ozvláštnění“ reality (V. </a:t>
            </a:r>
            <a:r>
              <a:rPr lang="cs-CZ" sz="2000" b="1" dirty="0" err="1">
                <a:highlight>
                  <a:srgbClr val="00FFFF"/>
                </a:highlight>
              </a:rPr>
              <a:t>Šklovskij</a:t>
            </a:r>
            <a:r>
              <a:rPr lang="cs-CZ" sz="2000" b="1" dirty="0">
                <a:highlight>
                  <a:srgbClr val="00FFFF"/>
                </a:highlight>
              </a:rPr>
              <a:t>) </a:t>
            </a:r>
          </a:p>
          <a:p>
            <a:pPr marL="0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a dokumentace zkušenosti nové doby (svět z letadla, mrakodrapu, vlaku).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42BD1F-70EB-6EA3-C14E-6E569DEA5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395" y="3956282"/>
            <a:ext cx="3076860" cy="25691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B26B8B-2DF4-D75F-8F69-295506D48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608" y="-743670"/>
            <a:ext cx="2352172" cy="37315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42468D9-B43D-2717-1C46-23746AC55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36" y="2879464"/>
            <a:ext cx="3861321" cy="29576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6060D1-8FE0-9C21-2E9B-A92B790D3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937" y="2962388"/>
            <a:ext cx="4638615" cy="279175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4B25130-56E8-42A8-B058-EC52845A81DD}"/>
              </a:ext>
            </a:extLst>
          </p:cNvPr>
          <p:cNvSpPr txBox="1"/>
          <p:nvPr/>
        </p:nvSpPr>
        <p:spPr>
          <a:xfrm>
            <a:off x="309775" y="6176963"/>
            <a:ext cx="376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A. Rodčenko: New Vision</a:t>
            </a:r>
          </a:p>
        </p:txBody>
      </p:sp>
    </p:spTree>
    <p:extLst>
      <p:ext uri="{BB962C8B-B14F-4D97-AF65-F5344CB8AC3E}">
        <p14:creationId xmlns:p14="http://schemas.microsoft.com/office/powerpoint/2010/main" val="248588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3" y="1825625"/>
            <a:ext cx="107287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highlight>
                  <a:srgbClr val="00FF00"/>
                </a:highlight>
              </a:rPr>
              <a:t>New</a:t>
            </a:r>
            <a:r>
              <a:rPr lang="cs-CZ" b="1" dirty="0">
                <a:highlight>
                  <a:srgbClr val="00FF00"/>
                </a:highlight>
              </a:rPr>
              <a:t> </a:t>
            </a:r>
            <a:r>
              <a:rPr lang="cs-CZ" b="1" dirty="0" err="1">
                <a:highlight>
                  <a:srgbClr val="00FF00"/>
                </a:highlight>
              </a:rPr>
              <a:t>New</a:t>
            </a:r>
            <a:r>
              <a:rPr lang="cs-CZ" b="1" dirty="0">
                <a:highlight>
                  <a:srgbClr val="00FF00"/>
                </a:highlight>
              </a:rPr>
              <a:t> Vision = ozvláštnění a nová vizuální epistemologie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2D02DF-5886-82FB-27C3-E6D3BC940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7" y="2514083"/>
            <a:ext cx="5093721" cy="28594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CB4D8F-75B5-6BD7-B542-6D965EEFF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714" y="2534127"/>
            <a:ext cx="6354286" cy="28594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AE2D93-E698-2A5D-C0F0-CBEBE94175E1}"/>
              </a:ext>
            </a:extLst>
          </p:cNvPr>
          <p:cNvSpPr txBox="1"/>
          <p:nvPr/>
        </p:nvSpPr>
        <p:spPr>
          <a:xfrm>
            <a:off x="614799" y="5531599"/>
            <a:ext cx="486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Pohyblivá kamera v počítačových hrách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3536E9-7C07-0547-3A71-4AD2F0244950}"/>
              </a:ext>
            </a:extLst>
          </p:cNvPr>
          <p:cNvSpPr txBox="1"/>
          <p:nvPr/>
        </p:nvSpPr>
        <p:spPr>
          <a:xfrm>
            <a:off x="5837714" y="5600593"/>
            <a:ext cx="486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3D počítačová grafika.</a:t>
            </a:r>
          </a:p>
        </p:txBody>
      </p:sp>
    </p:spTree>
    <p:extLst>
      <p:ext uri="{BB962C8B-B14F-4D97-AF65-F5344CB8AC3E}">
        <p14:creationId xmlns:p14="http://schemas.microsoft.com/office/powerpoint/2010/main" val="1300347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Postmoderní obrat a nová logika kulturní produkce</a:t>
            </a:r>
          </a:p>
          <a:p>
            <a:pPr marL="0" indent="0">
              <a:buNone/>
            </a:pPr>
            <a:r>
              <a:rPr lang="cs-CZ" sz="1800" b="1" i="1" dirty="0"/>
              <a:t>„…historie radikálního formalismu nekončí transformací ´zbraně´ ve ´styl´, ale dále se vyvíjí a stává se součástí ´ pracovního nástroj´.“ </a:t>
            </a:r>
            <a:r>
              <a:rPr lang="cs-CZ" sz="1800" i="1" dirty="0"/>
              <a:t>Abigail </a:t>
            </a:r>
            <a:r>
              <a:rPr lang="cs-CZ" sz="1800" i="1" dirty="0" err="1"/>
              <a:t>Solomon-Godeau</a:t>
            </a: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r>
              <a:rPr lang="cs-CZ" sz="4800" b="1" dirty="0">
                <a:highlight>
                  <a:srgbClr val="00FFFF"/>
                </a:highlight>
              </a:rPr>
              <a:t>Avantgarda (Zbraň/revoluce/20s) – Grafický design (Styl/marketing/50s) – UX design (Pracovní nástroj/90s)</a:t>
            </a:r>
          </a:p>
        </p:txBody>
      </p:sp>
    </p:spTree>
    <p:extLst>
      <p:ext uri="{BB962C8B-B14F-4D97-AF65-F5344CB8AC3E}">
        <p14:creationId xmlns:p14="http://schemas.microsoft.com/office/powerpoint/2010/main" val="130947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64D2F-4B68-7C93-F9F9-141330CD5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ACA194-DC8A-E8F3-7204-C8FA1121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40B000-7A67-3972-F7B0-041477A4A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66613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Postmoderní obrat a nová logika kulturní produkce</a:t>
            </a:r>
          </a:p>
          <a:p>
            <a:pPr marL="0" indent="0">
              <a:buNone/>
            </a:pPr>
            <a:r>
              <a:rPr lang="cs-CZ" sz="3200" b="1" dirty="0">
                <a:highlight>
                  <a:srgbClr val="00FFFF"/>
                </a:highlight>
              </a:rPr>
              <a:t>Nová média = meta-média</a:t>
            </a:r>
          </a:p>
          <a:p>
            <a:pPr marL="0" indent="0">
              <a:buNone/>
            </a:pPr>
            <a:r>
              <a:rPr lang="cs-CZ" sz="2000" b="1" i="1" dirty="0"/>
              <a:t>„Počítač je novým typem mediálně-distribučního stroje.“ </a:t>
            </a:r>
            <a:r>
              <a:rPr lang="cs-CZ" sz="2000" i="1" dirty="0"/>
              <a:t>(</a:t>
            </a:r>
            <a:r>
              <a:rPr lang="cs-CZ" sz="2000" i="1" dirty="0" err="1"/>
              <a:t>produsage</a:t>
            </a:r>
            <a:r>
              <a:rPr lang="cs-CZ" sz="2000" i="1" dirty="0"/>
              <a:t>, A. </a:t>
            </a:r>
            <a:r>
              <a:rPr lang="cs-CZ" sz="2000" i="1" dirty="0" err="1"/>
              <a:t>Bruns</a:t>
            </a:r>
            <a:r>
              <a:rPr lang="cs-CZ" sz="2000" i="1" dirty="0"/>
              <a:t>)</a:t>
            </a:r>
          </a:p>
          <a:p>
            <a:pPr marL="0" indent="0">
              <a:buNone/>
            </a:pPr>
            <a:r>
              <a:rPr lang="cs-CZ" sz="2000" b="1" i="1" dirty="0"/>
              <a:t>„Nová média jsou meta-média využívající starší média jako svůj primární materiál.“</a:t>
            </a:r>
          </a:p>
          <a:p>
            <a:pPr marL="0" indent="0">
              <a:buNone/>
            </a:pPr>
            <a:endParaRPr lang="cs-CZ" sz="2000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9B23E6-28F8-FF3D-5AE7-3144EB3A4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3"/>
          <a:stretch/>
        </p:blipFill>
        <p:spPr>
          <a:xfrm>
            <a:off x="5504813" y="1864953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04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410"/>
            <a:ext cx="10515600" cy="4718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Postmoderní obrat a nová logika kulturní produkce</a:t>
            </a:r>
          </a:p>
          <a:p>
            <a:pPr marL="514350" indent="-514350">
              <a:buAutoNum type="arabicParenR"/>
            </a:pPr>
            <a:r>
              <a:rPr lang="cs-CZ" b="1" dirty="0">
                <a:highlight>
                  <a:srgbClr val="00FFFF"/>
                </a:highlight>
              </a:rPr>
              <a:t>Nová média = nová rozhraní (přístup k informacím a manipulaci s nimi)</a:t>
            </a:r>
          </a:p>
          <a:p>
            <a:pPr marL="514350" indent="-514350">
              <a:buAutoNum type="arabicParenR"/>
            </a:pPr>
            <a:r>
              <a:rPr lang="cs-CZ" b="1" dirty="0">
                <a:highlight>
                  <a:srgbClr val="00FFFF"/>
                </a:highlight>
              </a:rPr>
              <a:t>Nová média = prosazování volného přístupu k informacím</a:t>
            </a:r>
          </a:p>
          <a:p>
            <a:pPr marL="514350" indent="-514350">
              <a:buAutoNum type="arabicParenR"/>
            </a:pPr>
            <a:r>
              <a:rPr lang="cs-CZ" b="1" dirty="0">
                <a:highlight>
                  <a:srgbClr val="FFFF00"/>
                </a:highlight>
              </a:rPr>
              <a:t>60s </a:t>
            </a:r>
            <a:r>
              <a:rPr lang="cs-CZ" b="1" dirty="0">
                <a:highlight>
                  <a:srgbClr val="00FFFF"/>
                </a:highlight>
              </a:rPr>
              <a:t>Nová média = meta-media society (automatizované zpracování informací je klíčovou kompetencí v době informační záplavy)</a:t>
            </a:r>
          </a:p>
          <a:p>
            <a:pPr marL="514350" indent="-514350">
              <a:buAutoNum type="arabicParenR"/>
            </a:pPr>
            <a:r>
              <a:rPr lang="cs-CZ" b="1" dirty="0">
                <a:highlight>
                  <a:srgbClr val="FFFF00"/>
                </a:highlight>
              </a:rPr>
              <a:t>80s </a:t>
            </a:r>
            <a:r>
              <a:rPr lang="cs-CZ" b="1" dirty="0">
                <a:highlight>
                  <a:srgbClr val="00FFFF"/>
                </a:highlight>
              </a:rPr>
              <a:t>Meta-media society = </a:t>
            </a:r>
            <a:r>
              <a:rPr lang="cs-CZ" b="1" i="1" dirty="0">
                <a:highlight>
                  <a:srgbClr val="00FFFF"/>
                </a:highlight>
              </a:rPr>
              <a:t>„Meta-mediální společnost se vzdává kompetence (analýza a vizualizace dat) ve prospěch distribuce (cirkulace informací a kulturních objektů).“ </a:t>
            </a:r>
            <a:r>
              <a:rPr lang="cs-CZ" b="1" dirty="0">
                <a:highlight>
                  <a:srgbClr val="00FFFF"/>
                </a:highlight>
              </a:rPr>
              <a:t>(LM, s. 18)</a:t>
            </a: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665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74F6A-F3F5-74FF-9675-7DCCFFA12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A8384-8BD1-13EA-77BF-AF42CD61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C6F30B-E711-B589-1647-657971977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Avantgarda vs. Nová média  = 2 logiky kulturní produkce </a:t>
            </a: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AA7575A4-0EE9-EB9E-0738-12D571365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891004"/>
              </p:ext>
            </p:extLst>
          </p:nvPr>
        </p:nvGraphicFramePr>
        <p:xfrm>
          <a:off x="1666754" y="2453833"/>
          <a:ext cx="6844153" cy="3927883"/>
        </p:xfrm>
        <a:graphic>
          <a:graphicData uri="http://schemas.openxmlformats.org/drawingml/2006/table">
            <a:tbl>
              <a:tblPr firstRow="1" firstCol="1" bandRow="1"/>
              <a:tblGrid>
                <a:gridCol w="3341054">
                  <a:extLst>
                    <a:ext uri="{9D8B030D-6E8A-4147-A177-3AD203B41FA5}">
                      <a16:colId xmlns:a16="http://schemas.microsoft.com/office/drawing/2014/main" val="3965764494"/>
                    </a:ext>
                  </a:extLst>
                </a:gridCol>
                <a:gridCol w="3503099">
                  <a:extLst>
                    <a:ext uri="{9D8B030D-6E8A-4147-A177-3AD203B41FA5}">
                      <a16:colId xmlns:a16="http://schemas.microsoft.com/office/drawing/2014/main" val="4282146358"/>
                    </a:ext>
                  </a:extLst>
                </a:gridCol>
              </a:tblGrid>
              <a:tr h="200138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</a:rPr>
                        <a:t>Avantgarda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Nová média </a:t>
                      </a:r>
                      <a:endParaRPr lang="cs-CZ" sz="24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650838"/>
                  </a:ext>
                </a:extLst>
              </a:tr>
              <a:tr h="200138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Film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Počítač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153238"/>
                  </a:ext>
                </a:extLst>
              </a:tr>
              <a:tr h="364414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Mediální společnost</a:t>
                      </a:r>
                      <a:endParaRPr lang="cs-CZ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Post-mediální společnost</a:t>
                      </a:r>
                      <a:endParaRPr lang="cs-CZ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284192"/>
                  </a:ext>
                </a:extLst>
              </a:tr>
              <a:tr h="364414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Film = umění vidět (art </a:t>
                      </a:r>
                      <a:r>
                        <a:rPr lang="cs-CZ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seeing</a:t>
                      </a: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Počítač = napodobuje funkce paměti</a:t>
                      </a:r>
                      <a:endParaRPr lang="cs-CZ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840361"/>
                  </a:ext>
                </a:extLst>
              </a:tr>
              <a:tr h="1266855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Orientace pozornosti k vnějšku, ke světu</a:t>
                      </a:r>
                      <a:endParaRPr lang="cs-CZ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Orientace ´retrospektivní´ či ´introspektivní´: analýza a manipulace již existujících záznamů, jejich spojování do různých asambláží, vyhledávání nových souvislostí a významů v nich. </a:t>
                      </a:r>
                      <a:endParaRPr lang="cs-CZ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35054"/>
                  </a:ext>
                </a:extLst>
              </a:tr>
              <a:tr h="728829"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Nový pohled / odcizení (defamiliarizace) / každodennosti</a:t>
                      </a:r>
                      <a:endParaRPr lang="cs-CZ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Informační design.</a:t>
                      </a:r>
                      <a:endParaRPr lang="cs-CZ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82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564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7D7F5-5EAB-79B1-8FFE-931659E90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D157B-1F7A-3BAA-ACDF-3617BF07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DD71D3-5A3A-583D-3199-E508CB8D7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b="1" dirty="0">
                <a:highlight>
                  <a:srgbClr val="FFFF00"/>
                </a:highlight>
              </a:rPr>
              <a:t>Co jsou nová média?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Nové techniky přístupu k informacím: generování, manipulace, analýza.</a:t>
            </a:r>
          </a:p>
          <a:p>
            <a:pPr marL="514350" indent="-514350">
              <a:buAutoNum type="alphaLcParenR"/>
            </a:pPr>
            <a:r>
              <a:rPr lang="cs-CZ" b="1" dirty="0">
                <a:highlight>
                  <a:srgbClr val="00FFFF"/>
                </a:highlight>
              </a:rPr>
              <a:t>Přístup (media </a:t>
            </a:r>
            <a:r>
              <a:rPr lang="cs-CZ" b="1" dirty="0" err="1">
                <a:highlight>
                  <a:srgbClr val="00FFFF"/>
                </a:highlight>
              </a:rPr>
              <a:t>access</a:t>
            </a:r>
            <a:r>
              <a:rPr lang="cs-CZ" b="1" dirty="0">
                <a:highlight>
                  <a:srgbClr val="00FFFF"/>
                </a:highlight>
              </a:rPr>
              <a:t>)</a:t>
            </a:r>
          </a:p>
          <a:p>
            <a:pPr marL="514350" indent="-514350">
              <a:buAutoNum type="alphaLcParenR"/>
            </a:pPr>
            <a:r>
              <a:rPr lang="cs-CZ" b="1" dirty="0">
                <a:highlight>
                  <a:srgbClr val="00FFFF"/>
                </a:highlight>
              </a:rPr>
              <a:t>Analýza (media </a:t>
            </a:r>
            <a:r>
              <a:rPr lang="cs-CZ" b="1" dirty="0" err="1">
                <a:highlight>
                  <a:srgbClr val="00FFFF"/>
                </a:highlight>
              </a:rPr>
              <a:t>analysis</a:t>
            </a:r>
            <a:r>
              <a:rPr lang="cs-CZ" b="1" dirty="0">
                <a:highlight>
                  <a:srgbClr val="00FFFF"/>
                </a:highlight>
              </a:rPr>
              <a:t>)</a:t>
            </a:r>
          </a:p>
          <a:p>
            <a:pPr marL="514350" indent="-514350">
              <a:buAutoNum type="alphaLcParenR"/>
            </a:pPr>
            <a:r>
              <a:rPr lang="cs-CZ" b="1" dirty="0">
                <a:highlight>
                  <a:srgbClr val="00FFFF"/>
                </a:highlight>
              </a:rPr>
              <a:t>Generování a manipulace (media </a:t>
            </a:r>
            <a:r>
              <a:rPr lang="cs-CZ" b="1" dirty="0" err="1">
                <a:highlight>
                  <a:srgbClr val="00FFFF"/>
                </a:highlight>
              </a:rPr>
              <a:t>generation</a:t>
            </a:r>
            <a:r>
              <a:rPr lang="cs-CZ" b="1" dirty="0">
                <a:highlight>
                  <a:srgbClr val="00FFFF"/>
                </a:highlight>
              </a:rPr>
              <a:t> and </a:t>
            </a:r>
            <a:r>
              <a:rPr lang="cs-CZ" b="1" dirty="0" err="1">
                <a:highlight>
                  <a:srgbClr val="00FFFF"/>
                </a:highlight>
              </a:rPr>
              <a:t>manipulation</a:t>
            </a:r>
            <a:r>
              <a:rPr lang="cs-CZ" b="1" dirty="0">
                <a:highlight>
                  <a:srgbClr val="00FFFF"/>
                </a:highlight>
              </a:rPr>
              <a:t>)</a:t>
            </a: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788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3E2D-7162-1B5C-A275-42E05A21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5150A-C464-1817-C989-5BB287BB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62C166-8711-0660-B6CD-447D03226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b="1" dirty="0">
                <a:highlight>
                  <a:srgbClr val="FFFF00"/>
                </a:highlight>
              </a:rPr>
              <a:t>Avantgarda se stala softwarem =</a:t>
            </a:r>
          </a:p>
          <a:p>
            <a:pPr marL="742950" indent="-742950">
              <a:buAutoNum type="alphaLcParenR"/>
            </a:pPr>
            <a:r>
              <a:rPr lang="cs-CZ" sz="4000" b="1" dirty="0">
                <a:highlight>
                  <a:srgbClr val="00FFFF"/>
                </a:highlight>
              </a:rPr>
              <a:t>Software kodifikuje a naturalizuje formy „staré“ avantgardy. </a:t>
            </a:r>
          </a:p>
          <a:p>
            <a:pPr marL="742950" indent="-742950">
              <a:buAutoNum type="alphaLcParenR"/>
            </a:pPr>
            <a:r>
              <a:rPr lang="cs-CZ" sz="4000" b="1" dirty="0">
                <a:highlight>
                  <a:srgbClr val="00FFFF"/>
                </a:highlight>
              </a:rPr>
              <a:t>Software představuje nové techniky produkující výstupy „nové“ avantgardy meta-mediální společnosti.</a:t>
            </a:r>
            <a:endParaRPr lang="cs-CZ" sz="2000" b="1" dirty="0">
              <a:highlight>
                <a:srgbClr val="00FFFF"/>
              </a:highlight>
            </a:endParaRP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22695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B777A-3DE9-473B-A332-F73C2308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63E264-C4FF-4002-8C67-5B0A9C484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7970" y="2777924"/>
            <a:ext cx="3356162" cy="3714951"/>
          </a:xfrm>
        </p:spPr>
        <p:txBody>
          <a:bodyPr>
            <a:normAutofit/>
          </a:bodyPr>
          <a:lstStyle/>
          <a:p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Simon </a:t>
            </a:r>
            <a:r>
              <a:rPr lang="en-US" sz="3100" b="1" dirty="0" err="1">
                <a:latin typeface="Arial" panose="020B0604020202020204" pitchFamily="34" charset="0"/>
                <a:cs typeface="Arial" panose="020B0604020202020204" pitchFamily="34" charset="0"/>
              </a:rPr>
              <a:t>Weckert</a:t>
            </a:r>
            <a:r>
              <a:rPr lang="cs-CZ" sz="31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Google Maps Hacks</a:t>
            </a:r>
            <a:endParaRPr lang="cs-CZ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hlinkClick r:id="rId2"/>
              </a:rPr>
              <a:t>https://www.youtube.com/watch?v=k5eL_al_m7Q</a:t>
            </a:r>
            <a:endParaRPr lang="cs-CZ" sz="2000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https://www.youtube.com/watch?v=ckIlObRIxQo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9F32A3-F45A-448C-98CD-3E3B1D39E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603130"/>
            <a:ext cx="7449770" cy="41718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A56ACBB-FEA2-5A53-992F-B3A33DF75054}"/>
              </a:ext>
            </a:extLst>
          </p:cNvPr>
          <p:cNvSpPr txBox="1"/>
          <p:nvPr/>
        </p:nvSpPr>
        <p:spPr>
          <a:xfrm>
            <a:off x="838201" y="1277567"/>
            <a:ext cx="10515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Nová média jako nová avantgarda? </a:t>
            </a:r>
          </a:p>
        </p:txBody>
      </p:sp>
    </p:spTree>
    <p:extLst>
      <p:ext uri="{BB962C8B-B14F-4D97-AF65-F5344CB8AC3E}">
        <p14:creationId xmlns:p14="http://schemas.microsoft.com/office/powerpoint/2010/main" val="120942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300" b="1" dirty="0">
                <a:latin typeface="Arial" panose="020B0604020202020204" pitchFamily="34" charset="0"/>
                <a:cs typeface="Arial" panose="020B0604020202020204" pitchFamily="34" charset="0"/>
              </a:rPr>
              <a:t>Nová média jako nová avantgarda?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CCAB85-8FC9-443E-9598-D6A783B04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17810"/>
            <a:ext cx="7600386" cy="37401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E22B72-9692-4185-87F3-2BA80869D227}"/>
              </a:ext>
            </a:extLst>
          </p:cNvPr>
          <p:cNvSpPr txBox="1"/>
          <p:nvPr/>
        </p:nvSpPr>
        <p:spPr>
          <a:xfrm>
            <a:off x="8912506" y="3634451"/>
            <a:ext cx="25580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Laura </a:t>
            </a:r>
            <a:r>
              <a:rPr lang="cs-CZ" b="1" dirty="0" err="1"/>
              <a:t>Kurgan</a:t>
            </a:r>
            <a:r>
              <a:rPr lang="cs-CZ" dirty="0"/>
              <a:t>, </a:t>
            </a:r>
            <a:r>
              <a:rPr lang="cs-CZ" i="1" dirty="0"/>
              <a:t>Monochrom </a:t>
            </a:r>
            <a:r>
              <a:rPr lang="cs-CZ" i="1" dirty="0" err="1"/>
              <a:t>Landcapes</a:t>
            </a:r>
            <a:r>
              <a:rPr lang="cs-CZ" dirty="0"/>
              <a:t>,</a:t>
            </a:r>
          </a:p>
          <a:p>
            <a:r>
              <a:rPr lang="cs-CZ" dirty="0" err="1"/>
              <a:t>shttp</a:t>
            </a:r>
            <a:r>
              <a:rPr lang="cs-CZ" dirty="0"/>
              <a:t>://</a:t>
            </a:r>
            <a:r>
              <a:rPr lang="cs-CZ" dirty="0" err="1"/>
              <a:t>countermapcollection.org</a:t>
            </a:r>
            <a:r>
              <a:rPr lang="cs-CZ" dirty="0"/>
              <a:t>/</a:t>
            </a:r>
            <a:r>
              <a:rPr lang="cs-CZ" dirty="0" err="1"/>
              <a:t>collection</a:t>
            </a:r>
            <a:r>
              <a:rPr lang="cs-CZ" dirty="0"/>
              <a:t>/monochrome-</a:t>
            </a:r>
            <a:r>
              <a:rPr lang="cs-CZ" dirty="0" err="1"/>
              <a:t>landscapes</a:t>
            </a:r>
            <a:r>
              <a:rPr lang="cs-CZ" dirty="0"/>
              <a:t>/satelitní snímky</a:t>
            </a:r>
          </a:p>
          <a:p>
            <a:r>
              <a:rPr lang="cs-CZ" dirty="0"/>
              <a:t>2004</a:t>
            </a:r>
          </a:p>
          <a:p>
            <a:r>
              <a:rPr lang="cs-CZ" dirty="0">
                <a:hlinkClick r:id="rId3"/>
              </a:rPr>
              <a:t>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35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D51472-3934-4CDC-8DC9-0B79E420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E4CF49-BB07-4B92-BC99-3899BB8D2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i="1" dirty="0">
                <a:highlight>
                  <a:srgbClr val="FFFF00"/>
                </a:highlight>
              </a:rPr>
              <a:t>Motto:</a:t>
            </a:r>
          </a:p>
          <a:p>
            <a:pPr marL="0" indent="0" algn="ctr">
              <a:buNone/>
            </a:pPr>
            <a:r>
              <a:rPr lang="cs-CZ" sz="3600" b="1" i="1" dirty="0">
                <a:highlight>
                  <a:srgbClr val="FFFF00"/>
                </a:highlight>
              </a:rPr>
              <a:t>„Pokud se shodneme na tom, že nová média jsou novou kulturní avantgardou, jak můžeme popsat jejich vztah k historické umělecké avantgardě?“</a:t>
            </a:r>
          </a:p>
          <a:p>
            <a:pPr marL="0" indent="0" algn="ctr">
              <a:buNone/>
            </a:pPr>
            <a:endParaRPr lang="cs-CZ" sz="3600" b="1" i="1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cs-CZ" sz="3600" b="1" i="1" dirty="0"/>
              <a:t>Jinými slovy…</a:t>
            </a:r>
          </a:p>
        </p:txBody>
      </p:sp>
    </p:spTree>
    <p:extLst>
      <p:ext uri="{BB962C8B-B14F-4D97-AF65-F5344CB8AC3E}">
        <p14:creationId xmlns:p14="http://schemas.microsoft.com/office/powerpoint/2010/main" val="427895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300" b="1" dirty="0">
                <a:latin typeface="Arial" panose="020B0604020202020204" pitchFamily="34" charset="0"/>
                <a:cs typeface="Arial" panose="020B0604020202020204" pitchFamily="34" charset="0"/>
              </a:rPr>
              <a:t>Nová média jako nová avantgarda?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Nový film jako datová sprcha v </a:t>
            </a:r>
            <a:r>
              <a:rPr lang="cs-CZ" dirty="0">
                <a:hlinkClick r:id="rId2"/>
              </a:rPr>
              <a:t>Matrixu</a:t>
            </a:r>
            <a:r>
              <a:rPr lang="cs-CZ" dirty="0"/>
              <a:t>?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74F42A-8E57-454C-9C96-327958B29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64" y="2562476"/>
            <a:ext cx="2141633" cy="27155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CABB2A7-0900-44A0-9A07-0797FF053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769" y="2425705"/>
            <a:ext cx="1816541" cy="27155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6FA357-5816-483F-982F-E4D299348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383" y="2820013"/>
            <a:ext cx="2068431" cy="27126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C8BAA1B-191A-482A-8E3B-0ED1D5D68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439" y="2425705"/>
            <a:ext cx="5431180" cy="27155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25D36A1-0DD1-40F9-86BF-4D0C81696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821" y="4791527"/>
            <a:ext cx="5175451" cy="18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31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4300" b="1" dirty="0">
                <a:latin typeface="Arial" panose="020B0604020202020204" pitchFamily="34" charset="0"/>
                <a:cs typeface="Arial" panose="020B0604020202020204" pitchFamily="34" charset="0"/>
              </a:rPr>
              <a:t>Nová média jako nová avantgarda? </a:t>
            </a:r>
          </a:p>
          <a:p>
            <a:r>
              <a:rPr lang="cs-CZ" dirty="0"/>
              <a:t>Od nové vize, nové typografie, nové architektury 20. let se přesouváme k novým médiím 90. let; </a:t>
            </a:r>
          </a:p>
          <a:p>
            <a:r>
              <a:rPr lang="cs-CZ" dirty="0">
                <a:hlinkClick r:id="rId2"/>
              </a:rPr>
              <a:t>http://lab.culturalanalytics.info/2016/04/mondrian-vs-rothko.html</a:t>
            </a:r>
            <a:endParaRPr lang="cs-CZ" dirty="0"/>
          </a:p>
          <a:p>
            <a:r>
              <a:rPr lang="cs-CZ" dirty="0"/>
              <a:t>Od D. </a:t>
            </a:r>
            <a:r>
              <a:rPr lang="cs-CZ" dirty="0" err="1"/>
              <a:t>Vertovova</a:t>
            </a:r>
            <a:r>
              <a:rPr lang="cs-CZ" dirty="0"/>
              <a:t> </a:t>
            </a:r>
            <a:r>
              <a:rPr lang="cs-CZ" i="1" dirty="0"/>
              <a:t>Muže s kamerou </a:t>
            </a:r>
            <a:r>
              <a:rPr lang="cs-CZ" dirty="0"/>
              <a:t>k uživateli s programem pro analýzu obrazu a s vizualizačním programem; </a:t>
            </a:r>
          </a:p>
          <a:p>
            <a:r>
              <a:rPr lang="cs-CZ" dirty="0">
                <a:hlinkClick r:id="rId3"/>
              </a:rPr>
              <a:t>http://lab.culturalanalytics.info/2013/01/visualizing-vertov-visualization.html</a:t>
            </a:r>
            <a:endParaRPr lang="cs-CZ" dirty="0"/>
          </a:p>
          <a:p>
            <a:r>
              <a:rPr lang="cs-CZ" dirty="0">
                <a:hlinkClick r:id="rId4"/>
              </a:rPr>
              <a:t>https://www.flickr.com/photos/culturevis/sets/72157632441192048/with/8349177898/</a:t>
            </a:r>
            <a:endParaRPr lang="cs-CZ" dirty="0"/>
          </a:p>
          <a:p>
            <a:r>
              <a:rPr lang="cs-CZ" dirty="0"/>
              <a:t>Od kina jako technologie vidění, k počítači jako technologii paměti; od ozvláštnění k informačnímu designu. </a:t>
            </a:r>
          </a:p>
          <a:p>
            <a:r>
              <a:rPr lang="cs-CZ" dirty="0">
                <a:hlinkClick r:id="rId5"/>
              </a:rPr>
              <a:t>http://lab.culturalanalytics.info/2014/08/selfiecity-investigates-style-of.html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9632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A4615-D719-620D-9904-0EC480C67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31FE7-5406-6A73-29C1-14196762F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latin typeface="+mn-lt"/>
              </a:rPr>
              <a:t>Q</a:t>
            </a:r>
            <a:r>
              <a:rPr lang="en-US" sz="5400" b="1" dirty="0">
                <a:latin typeface="+mn-lt"/>
              </a:rPr>
              <a:t>&amp;A</a:t>
            </a:r>
            <a:endParaRPr lang="cs-CZ" sz="5400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31962-2F97-7C22-69C6-4EBF6246B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i="1" dirty="0">
                <a:highlight>
                  <a:srgbClr val="FFFF00"/>
                </a:highlight>
              </a:rPr>
              <a:t>„Pokud se shodneme na tom, že nová média jsou novou kulturní avantgardou, jak můžeme popsat jejich vztah k historické umělecké avantgardě?“</a:t>
            </a:r>
            <a:endParaRPr lang="en-US" sz="3600" b="1" i="1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endParaRPr lang="en-US" sz="3600" b="1" i="1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endParaRPr lang="cs-CZ" sz="3600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31560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A4615-D719-620D-9904-0EC480C67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31FE7-5406-6A73-29C1-14196762F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latin typeface="+mn-lt"/>
              </a:rPr>
              <a:t>Q</a:t>
            </a:r>
            <a:r>
              <a:rPr lang="en-US" sz="5400" b="1" dirty="0">
                <a:latin typeface="+mn-lt"/>
              </a:rPr>
              <a:t>&amp;A</a:t>
            </a:r>
            <a:endParaRPr lang="cs-CZ" sz="5400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31962-2F97-7C22-69C6-4EBF6246B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Jaká </a:t>
            </a:r>
            <a:r>
              <a:rPr lang="cs-CZ" sz="3600" b="1" u="sng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estetika</a:t>
            </a:r>
            <a:r>
              <a:rPr lang="cs-CZ" sz="3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je pro ně typická/unikátní?</a:t>
            </a:r>
            <a:endParaRPr lang="cs-CZ" sz="3600" dirty="0">
              <a:solidFill>
                <a:srgbClr val="000000"/>
              </a:solidFill>
              <a:effectLst/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Umělecká avantgarda</a:t>
            </a:r>
            <a:r>
              <a:rPr lang="cs-CZ" sz="3600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:  …</a:t>
            </a:r>
            <a:endParaRPr lang="cs-CZ" sz="3600" dirty="0">
              <a:solidFill>
                <a:srgbClr val="000000"/>
              </a:solidFill>
              <a:effectLst/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Nová média</a:t>
            </a:r>
            <a:r>
              <a:rPr lang="cs-CZ" sz="3600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:…</a:t>
            </a:r>
            <a:endParaRPr lang="cs-CZ" sz="3600" dirty="0">
              <a:solidFill>
                <a:srgbClr val="000000"/>
              </a:solidFill>
              <a:effectLst/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i="1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endParaRPr lang="cs-CZ" sz="3600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52728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A4615-D719-620D-9904-0EC480C67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31FE7-5406-6A73-29C1-14196762F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latin typeface="+mn-lt"/>
              </a:rPr>
              <a:t>Q</a:t>
            </a:r>
            <a:r>
              <a:rPr lang="en-US" sz="5400" b="1" dirty="0">
                <a:latin typeface="+mn-lt"/>
              </a:rPr>
              <a:t>&amp;A</a:t>
            </a:r>
            <a:endParaRPr lang="cs-CZ" sz="5400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31962-2F97-7C22-69C6-4EBF6246B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4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META-DESIGN: „tvorba nástrojů, které jsou využívány uživateli k organizaci informací „</a:t>
            </a:r>
            <a:r>
              <a:rPr lang="cs-CZ" sz="3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on-</a:t>
            </a:r>
            <a:r>
              <a:rPr lang="cs-CZ" sz="36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3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36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fly</a:t>
            </a:r>
            <a:r>
              <a:rPr lang="cs-CZ" sz="4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endParaRPr lang="en-US" sz="6600" b="1" i="1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endParaRPr lang="cs-CZ" sz="3600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7484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4800" b="1" i="1" dirty="0">
                <a:highlight>
                  <a:srgbClr val="FFFF00"/>
                </a:highlight>
              </a:rPr>
              <a:t>Jsou nová média novou uměleckou avantgardou? </a:t>
            </a:r>
          </a:p>
          <a:p>
            <a:pPr marL="0" indent="0">
              <a:buNone/>
            </a:pPr>
            <a:endParaRPr lang="cs-CZ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u="sng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Definice klíčových pojmů: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Nová média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umění a kultura využívající </a:t>
            </a:r>
            <a:r>
              <a:rPr lang="cs-CZ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digitální a síťové technologie</a:t>
            </a:r>
            <a:r>
              <a:rPr 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elektronická média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(video art,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art, net art,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art, AI art atd. …), *90. léta 20. století.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Umělecká avantgarda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umělecké a kulturní hnutí 1. pol. 20. stol. (mezi 1. a 2. svět. válkou). </a:t>
            </a:r>
            <a:r>
              <a:rPr 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Hlavní rysy: anti-tradicionalismus v umění;  vize společenské změny (revoluce); víra v moc techniky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Patří sem: abstraktní umění, surrealismus, kubismus, futurismus, funkcionalismus.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97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2800" b="1" i="1" dirty="0">
                <a:highlight>
                  <a:srgbClr val="FFFF00"/>
                </a:highlight>
                <a:cs typeface="Arial" panose="020B0604020202020204" pitchFamily="34" charset="0"/>
              </a:rPr>
              <a:t>Jsou nová média novou uměleckou avantgardou? </a:t>
            </a:r>
          </a:p>
          <a:p>
            <a:pPr marL="0" indent="0">
              <a:buNone/>
            </a:pPr>
            <a:r>
              <a:rPr lang="cs-CZ" sz="11200" b="1" u="sng" dirty="0">
                <a:highlight>
                  <a:srgbClr val="00FFFF"/>
                </a:highlight>
                <a:cs typeface="Arial" panose="020B0604020202020204" pitchFamily="34" charset="0"/>
              </a:rPr>
              <a:t>Komparace umělecké avantgardy a nových médií</a:t>
            </a:r>
          </a:p>
          <a:p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Umělecká avantgarda:</a:t>
            </a:r>
            <a:endParaRPr lang="cs-CZ" sz="7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20s Manifesty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Nová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typografie (Jan </a:t>
            </a:r>
            <a:r>
              <a:rPr lang="cs-CZ" sz="7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Tschichold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Nová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vize (</a:t>
            </a:r>
            <a:r>
              <a:rPr lang="cs-CZ" sz="7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Laszlo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7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Moholy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-Nagy), </a:t>
            </a:r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Nová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architektura (</a:t>
            </a:r>
            <a:r>
              <a:rPr lang="cs-CZ" sz="7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7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Courbusier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). V oblasti filmu: </a:t>
            </a:r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manifesty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„čistého filmu“, „absolutního filmu“ nebo „fotogenie“. </a:t>
            </a:r>
          </a:p>
          <a:p>
            <a:r>
              <a:rPr lang="cs-CZ" sz="7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Viz: Google </a:t>
            </a:r>
            <a:r>
              <a:rPr lang="cs-CZ" sz="7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Ngram</a:t>
            </a:r>
            <a:r>
              <a:rPr lang="cs-CZ" sz="7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výskyt knih s názvem New Vision: </a:t>
            </a:r>
          </a:p>
          <a:p>
            <a:r>
              <a:rPr lang="cs-CZ" sz="64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https://books.google.com/ngrams/graph?content=NEW%2BVISION&amp;year_start=1800&amp;year_end=2019&amp;corpus=en-2019&amp;smoothing=3</a:t>
            </a:r>
            <a:endParaRPr lang="cs-CZ" sz="6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7200" b="1" dirty="0">
                <a:solidFill>
                  <a:srgbClr val="000000"/>
                </a:solidFill>
                <a:cs typeface="Arial" panose="020B0604020202020204" pitchFamily="34" charset="0"/>
              </a:rPr>
              <a:t>Umění nových médií:</a:t>
            </a:r>
          </a:p>
          <a:p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90s 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 90.letech se opět objevuje přívlastek NOVÝ, ovšem tentokrát se nepojí s jednotlivými médii (reforma typografie, reforma fotografie/zobrazení apod.), ale užívá se obecně – </a:t>
            </a:r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platí pro všechna média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– výsledkem je vynoření se (mediálně nespecifického) pojmu </a:t>
            </a:r>
            <a:r>
              <a:rPr lang="cs-CZ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NOVÁ MÉDIA.</a:t>
            </a:r>
            <a:r>
              <a:rPr lang="cs-CZ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cs-CZ" sz="7200" i="1" dirty="0">
                <a:solidFill>
                  <a:srgbClr val="000000"/>
                </a:solidFill>
                <a:cs typeface="Arial" panose="020B0604020202020204" pitchFamily="34" charset="0"/>
              </a:rPr>
              <a:t>Viz: Google </a:t>
            </a:r>
            <a:r>
              <a:rPr lang="cs-CZ" sz="7200" i="1" dirty="0" err="1">
                <a:solidFill>
                  <a:srgbClr val="000000"/>
                </a:solidFill>
                <a:cs typeface="Arial" panose="020B0604020202020204" pitchFamily="34" charset="0"/>
              </a:rPr>
              <a:t>Ngram</a:t>
            </a:r>
            <a:r>
              <a:rPr lang="cs-CZ" sz="7200" i="1" dirty="0">
                <a:solidFill>
                  <a:srgbClr val="000000"/>
                </a:solidFill>
                <a:cs typeface="Arial" panose="020B0604020202020204" pitchFamily="34" charset="0"/>
              </a:rPr>
              <a:t>: výskyt knih s názvem New Media: </a:t>
            </a:r>
          </a:p>
          <a:p>
            <a:r>
              <a:rPr lang="cs-CZ" sz="64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https://books.google.com/ngrams/graph?content=new+media&amp;year_start=1800&amp;year_end=2019&amp;corpus=en-2019&amp;smoothing=3</a:t>
            </a:r>
            <a:endParaRPr lang="cs-CZ" sz="6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4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400" b="1" dirty="0">
                <a:cs typeface="Arial" panose="020B0604020202020204" pitchFamily="34" charset="0"/>
              </a:rPr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1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2800" b="1" i="1" dirty="0">
                <a:highlight>
                  <a:srgbClr val="FFFF00"/>
                </a:highlight>
                <a:cs typeface="Arial" panose="020B0604020202020204" pitchFamily="34" charset="0"/>
              </a:rPr>
              <a:t>Jsou nová média novou uměleckou avantgardou? </a:t>
            </a:r>
          </a:p>
          <a:p>
            <a:pPr marL="0" indent="0">
              <a:buNone/>
            </a:pPr>
            <a:r>
              <a:rPr lang="cs-CZ" sz="11200" b="1" u="sng" dirty="0">
                <a:highlight>
                  <a:srgbClr val="00FFFF"/>
                </a:highlight>
                <a:cs typeface="Arial" panose="020B0604020202020204" pitchFamily="34" charset="0"/>
              </a:rPr>
              <a:t>Komparace umělecké avantgardy a nových médií</a:t>
            </a:r>
          </a:p>
          <a:p>
            <a:pPr marL="0" lvl="0" indent="0">
              <a:buNone/>
            </a:pPr>
            <a:r>
              <a:rPr lang="cs-CZ" sz="8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Jaké </a:t>
            </a:r>
            <a:r>
              <a:rPr lang="cs-CZ" sz="8000" b="1" u="sng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kulturní formy</a:t>
            </a:r>
            <a:r>
              <a:rPr lang="cs-CZ" sz="80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jsou pro ně typické/unikátní?</a:t>
            </a:r>
            <a:endParaRPr lang="cs-CZ" sz="7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72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Umělecká avantgarda: </a:t>
            </a:r>
            <a:endParaRPr lang="cs-CZ" sz="7200" dirty="0">
              <a:solidFill>
                <a:srgbClr val="0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cs-CZ" sz="7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72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Vision</a:t>
            </a:r>
            <a:r>
              <a:rPr lang="cs-CZ" sz="7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7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ptačí perspektiva, žabí perspektiva, detail.</a:t>
            </a:r>
            <a:endParaRPr lang="cs-CZ" sz="7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cs-CZ" sz="7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72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Montáž</a:t>
            </a:r>
            <a:r>
              <a:rPr lang="cs-CZ" sz="7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7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(viz Ruská montážní škola: montáž časová, prostorová, superpozice).</a:t>
            </a:r>
            <a:endParaRPr lang="cs-CZ" sz="7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7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7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Nová média:</a:t>
            </a:r>
          </a:p>
          <a:p>
            <a:pPr marL="0" lvl="0" indent="0">
              <a:buNone/>
            </a:pPr>
            <a:r>
              <a:rPr lang="cs-CZ" sz="7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72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Hypertext a </a:t>
            </a:r>
            <a:r>
              <a:rPr lang="cs-CZ" sz="7200" b="1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hypermédia</a:t>
            </a:r>
            <a:r>
              <a:rPr lang="cs-CZ" sz="7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7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nelineární uspořádání a přístup k informacím (</a:t>
            </a:r>
            <a:r>
              <a:rPr lang="cs-CZ" sz="7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hypermedia</a:t>
            </a:r>
            <a:r>
              <a:rPr lang="cs-CZ" sz="7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>
              <a:buNone/>
            </a:pPr>
            <a:r>
              <a:rPr lang="cs-CZ" sz="720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7200" b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72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ové způsoby vizualizace dat a vztahů mezi nimi</a:t>
            </a:r>
            <a:r>
              <a:rPr lang="cs-CZ" sz="7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7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webové prohlížeče, počítačové hry, vizualizace dat.</a:t>
            </a:r>
            <a:endParaRPr lang="cs-CZ" sz="7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4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400" b="1" dirty="0">
                <a:cs typeface="Arial" panose="020B0604020202020204" pitchFamily="34" charset="0"/>
              </a:rPr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36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i="1" dirty="0">
                <a:highlight>
                  <a:srgbClr val="FFFF00"/>
                </a:highlight>
                <a:cs typeface="Arial" panose="020B0604020202020204" pitchFamily="34" charset="0"/>
              </a:rPr>
              <a:t>Jsou nová média novou uměleckou avantgardou? </a:t>
            </a:r>
          </a:p>
          <a:p>
            <a:pPr marL="0" indent="0">
              <a:buNone/>
            </a:pPr>
            <a:r>
              <a:rPr lang="cs-CZ" sz="3200" b="1" u="sng" dirty="0">
                <a:highlight>
                  <a:srgbClr val="00FFFF"/>
                </a:highlight>
                <a:cs typeface="Arial" panose="020B0604020202020204" pitchFamily="34" charset="0"/>
              </a:rPr>
              <a:t>Analogie a kontinuity</a:t>
            </a:r>
          </a:p>
          <a:p>
            <a:pPr marL="0" indent="0">
              <a:buNone/>
            </a:pPr>
            <a:r>
              <a:rPr lang="cs-CZ" sz="400" b="1" dirty="0">
                <a:cs typeface="Arial" panose="020B0604020202020204" pitchFamily="34" charset="0"/>
              </a:rPr>
              <a:t>	</a:t>
            </a:r>
          </a:p>
          <a:p>
            <a:r>
              <a:rPr lang="cs-CZ" sz="16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Teze 1 (KONTINUITA):</a:t>
            </a:r>
            <a:endParaRPr lang="cs-CZ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Umělecká avantgarda (20. let 20. století) 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´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vynalezla´ </a:t>
            </a:r>
            <a:r>
              <a:rPr lang="cs-CZ" sz="18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kulturní formy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které jsou nadále využívány, i když přešly do nových médií a ztratily svůj revoluční étos: </a:t>
            </a:r>
            <a:endParaRPr lang="cs-CZ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Jinými slovy: NOVÁ MÉDIA jsou, co se týká výrazového jazyka (kulturních forem), stále „STARÁ MÉDIA“, protože spoléhají na kulturní formy vynalezené ve 20. letech, </a:t>
            </a:r>
            <a:r>
              <a:rPr lang="cs-CZ" sz="1800" b="1" u="sng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které jen překládají do digitálního a síťového prostředí nových médií.</a:t>
            </a:r>
            <a:endParaRPr lang="cs-CZ" sz="1800" b="1" u="sng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Příklady překladů avantgardních forem do designu digitálních médií:</a:t>
            </a:r>
            <a:endParaRPr lang="cs-CZ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Koláž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Paste a „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endParaRPr lang="cs-CZ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Vizuální atomismus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diskrétní ontologie digitálních médií.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3704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KONTINUITA: </a:t>
            </a:r>
            <a:r>
              <a:rPr lang="cs-CZ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Příklady překladů avantgardních forem do designu digitálních médií.</a:t>
            </a:r>
            <a:endParaRPr lang="cs-CZ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cs-CZ" sz="28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Koláž</a:t>
            </a:r>
            <a:r>
              <a:rPr lang="cs-CZ" sz="280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cs-CZ" sz="2800" b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cs-CZ" sz="28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Paste a „</a:t>
            </a:r>
            <a:r>
              <a:rPr lang="cs-CZ" sz="2800" b="1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cs-CZ" sz="28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cs-CZ" sz="2800" dirty="0">
              <a:solidFill>
                <a:srgbClr val="000000"/>
              </a:solidFill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15902C-AE51-48D5-B0FF-86E571A4A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25" y="3501342"/>
            <a:ext cx="4513153" cy="33566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4D7E537-CE52-40AE-9F26-9B46772B7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112" y="3501342"/>
            <a:ext cx="4475544" cy="33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2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0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KONTINUITA: </a:t>
            </a:r>
            <a:r>
              <a:rPr lang="cs-CZ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Příklady překladů avantgardních forem do designu digitálních médií </a:t>
            </a:r>
            <a:endParaRPr lang="cs-CZ" b="1" dirty="0">
              <a:highlight>
                <a:srgbClr val="00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Vizuální atomismus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diskrétní ontologie digitálních médií.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50D935C-836A-7B77-0BBB-75B32F033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012" y="2928592"/>
            <a:ext cx="3730476" cy="28242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F0B1EC-83AD-44CB-0080-2D8E966F7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19" y="2928592"/>
            <a:ext cx="2816464" cy="282428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B525729-BA11-483B-AD41-80183253416C}"/>
              </a:ext>
            </a:extLst>
          </p:cNvPr>
          <p:cNvSpPr txBox="1"/>
          <p:nvPr/>
        </p:nvSpPr>
        <p:spPr>
          <a:xfrm>
            <a:off x="925975" y="5954367"/>
            <a:ext cx="2939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Nová typografie: příklady vizuálního atomismu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C157278-A9BC-61B8-2CE7-0957672C4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431" y="2962957"/>
            <a:ext cx="4353816" cy="27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18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75D29-974A-7AAF-A390-5DA42F55C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5DCD4-EF28-282F-9EC4-B210BBB8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Art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38C9BD-C02C-400B-7F8A-A07F13A2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0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KONTINUITA: </a:t>
            </a:r>
            <a:r>
              <a:rPr lang="cs-CZ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Příklady překladů avantgardních forem do designu digitálních médií </a:t>
            </a:r>
            <a:endParaRPr lang="cs-CZ" b="1" dirty="0">
              <a:highlight>
                <a:srgbClr val="00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Nová typografie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Meta-design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20C645E-9FD5-FD6E-20A1-598DEB616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19" y="2928592"/>
            <a:ext cx="2816464" cy="282428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8389AD2-EA54-0D2D-EA91-0B4CB7F2BAD5}"/>
              </a:ext>
            </a:extLst>
          </p:cNvPr>
          <p:cNvSpPr txBox="1"/>
          <p:nvPr/>
        </p:nvSpPr>
        <p:spPr>
          <a:xfrm>
            <a:off x="925975" y="5954367"/>
            <a:ext cx="293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Nová typografie: příklady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4D0F8C-A833-E282-B15F-07F85F3BB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76" y="2486879"/>
            <a:ext cx="5833640" cy="328354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C6B22C-1693-FC8A-08DB-383A30F991BE}"/>
              </a:ext>
            </a:extLst>
          </p:cNvPr>
          <p:cNvSpPr txBox="1"/>
          <p:nvPr/>
        </p:nvSpPr>
        <p:spPr>
          <a:xfrm>
            <a:off x="4498694" y="5954367"/>
            <a:ext cx="51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Meta-design: Photoshop</a:t>
            </a:r>
          </a:p>
        </p:txBody>
      </p:sp>
    </p:spTree>
    <p:extLst>
      <p:ext uri="{BB962C8B-B14F-4D97-AF65-F5344CB8AC3E}">
        <p14:creationId xmlns:p14="http://schemas.microsoft.com/office/powerpoint/2010/main" val="39282669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1357</Words>
  <Application>Microsoft Office PowerPoint</Application>
  <PresentationFormat>Širokoúhlá obrazovka</PresentationFormat>
  <Paragraphs>150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Times New Roman</vt:lpstr>
      <vt:lpstr>Wingdings</vt:lpstr>
      <vt:lpstr>Motiv Office</vt:lpstr>
      <vt:lpstr>NEW MEDIA ART II</vt:lpstr>
      <vt:lpstr>Prezentace aplikace PowerPoint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New Media Art II</vt:lpstr>
      <vt:lpstr>Q&amp;A</vt:lpstr>
      <vt:lpstr>Q&amp;A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II</dc:title>
  <dc:creator>Horáková</dc:creator>
  <cp:lastModifiedBy>Jana Horáková</cp:lastModifiedBy>
  <cp:revision>37</cp:revision>
  <cp:lastPrinted>2020-02-25T18:04:10Z</cp:lastPrinted>
  <dcterms:created xsi:type="dcterms:W3CDTF">2019-02-19T17:04:50Z</dcterms:created>
  <dcterms:modified xsi:type="dcterms:W3CDTF">2024-02-22T22:25:43Z</dcterms:modified>
</cp:coreProperties>
</file>