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28" r:id="rId4"/>
    <p:sldId id="322" r:id="rId5"/>
    <p:sldId id="323" r:id="rId6"/>
    <p:sldId id="324" r:id="rId7"/>
    <p:sldId id="318" r:id="rId8"/>
    <p:sldId id="329" r:id="rId9"/>
    <p:sldId id="330" r:id="rId10"/>
    <p:sldId id="258" r:id="rId11"/>
    <p:sldId id="259" r:id="rId12"/>
    <p:sldId id="261" r:id="rId13"/>
    <p:sldId id="331" r:id="rId14"/>
    <p:sldId id="332" r:id="rId15"/>
    <p:sldId id="333" r:id="rId16"/>
    <p:sldId id="334" r:id="rId17"/>
    <p:sldId id="260" r:id="rId18"/>
    <p:sldId id="262" r:id="rId19"/>
    <p:sldId id="263" r:id="rId20"/>
    <p:sldId id="264" r:id="rId21"/>
    <p:sldId id="325" r:id="rId22"/>
    <p:sldId id="326" r:id="rId23"/>
    <p:sldId id="327" r:id="rId24"/>
    <p:sldId id="265" r:id="rId25"/>
    <p:sldId id="335" r:id="rId26"/>
    <p:sldId id="336" r:id="rId27"/>
    <p:sldId id="337" r:id="rId28"/>
    <p:sldId id="338" r:id="rId2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6F7859-152A-43EF-958A-44CB92FFF0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CAAAD04-8459-4A45-870C-1892F0E5A7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E52229A-907D-45B5-A9AF-400C8D49F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BB548-70DB-4D47-847A-F12E66E32847}" type="datetimeFigureOut">
              <a:rPr lang="cs-CZ" smtClean="0"/>
              <a:t>21.03.2024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67345A2-29DC-45AD-914A-ADB7F1983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68F85AB-25B2-4619-A934-A05443A7B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86E4-407D-40F5-8A04-9AAF7EDB5B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9771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A2A566-95B3-4C44-9D93-632ACDB87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455DAB6-A31B-4EAD-9769-C76627A0D9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7379469-7D78-4E56-8B56-7CE61407E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BB548-70DB-4D47-847A-F12E66E32847}" type="datetimeFigureOut">
              <a:rPr lang="cs-CZ" smtClean="0"/>
              <a:t>21.03.2024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D5E350F-635E-465F-9E90-2786FA8C2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BC9CB6F-5BCD-4CC5-A43F-445E016FD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86E4-407D-40F5-8A04-9AAF7EDB5B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3547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78C2B24-0E60-4C42-A582-9609DD76DA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9B7D084-9421-48CF-ACE7-767AA3A930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EF9F693-5A72-4112-B08F-AF37887B7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BB548-70DB-4D47-847A-F12E66E32847}" type="datetimeFigureOut">
              <a:rPr lang="cs-CZ" smtClean="0"/>
              <a:t>21.03.2024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3BAE597-EA11-45B0-8A3A-3C6DEE882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EE49F57-6A71-4FCA-8F49-A360E3D4F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86E4-407D-40F5-8A04-9AAF7EDB5B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6572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36E7BF-C232-43A4-B6FE-340A0AC04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1C3F82-3811-43C8-B4FE-92E115E9C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89F6C6B-F848-481D-8E28-BDEA29BB6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BB548-70DB-4D47-847A-F12E66E32847}" type="datetimeFigureOut">
              <a:rPr lang="cs-CZ" smtClean="0"/>
              <a:t>21.03.2024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F82B25E-D6ED-4C0D-9E1A-0865477D7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2CEFD49-7D8B-40ED-9CA2-DCBA8F6EA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86E4-407D-40F5-8A04-9AAF7EDB5B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15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64167A-C63F-41B1-A406-A7866DE78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2825C85-8ACD-42A5-8757-379F7897C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36FFE61-A327-4963-81D9-DD75BBFBD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BB548-70DB-4D47-847A-F12E66E32847}" type="datetimeFigureOut">
              <a:rPr lang="cs-CZ" smtClean="0"/>
              <a:t>21.03.2024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F91D66C-9513-4825-ADB7-9A6226474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4B1692F-F37A-4BC5-A7D2-5BEAE3E18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86E4-407D-40F5-8A04-9AAF7EDB5B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04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A93858-CD75-424B-B7E6-06434F916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2D3D44-2CA3-4DBC-AAEC-1239DEA185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607721F-8782-4E23-9703-C712B522A6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9FB995B-F57F-4ABC-9E63-783A6086D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BB548-70DB-4D47-847A-F12E66E32847}" type="datetimeFigureOut">
              <a:rPr lang="cs-CZ" smtClean="0"/>
              <a:t>21.03.2024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24429AB-3AF7-4A70-8C5A-B438FD3D1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106E4C2-286E-47F0-BA3C-102660157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86E4-407D-40F5-8A04-9AAF7EDB5B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4786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EAB3E9-D775-4872-A3BE-1AD51F670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CF73DEF-E466-4699-84A1-353E717598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8318BD5-6ABA-4B59-ABF8-C2650C276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BDC5CA6-1238-4F8C-AA6D-076213401D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9B588A7-DF1C-432E-9732-CE6531E39E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C4C7F65-B652-4BEA-8329-45A44FE2D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BB548-70DB-4D47-847A-F12E66E32847}" type="datetimeFigureOut">
              <a:rPr lang="cs-CZ" smtClean="0"/>
              <a:t>21.03.2024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8456CD1-DBE5-4943-B6B7-50C793652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F90EED6-0600-48AB-B264-F141BF55A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86E4-407D-40F5-8A04-9AAF7EDB5B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942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45513B-B7CC-4F15-99C0-E003BCD91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4C89CC9-4980-4794-8925-83D7E697B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BB548-70DB-4D47-847A-F12E66E32847}" type="datetimeFigureOut">
              <a:rPr lang="cs-CZ" smtClean="0"/>
              <a:t>21.03.2024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9A0D52B-C98A-494D-A50B-99F119B0F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09E4703-9656-4A66-AED5-69791A4FD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86E4-407D-40F5-8A04-9AAF7EDB5B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5880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D2416A2-D540-427F-A66A-86FACF242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BB548-70DB-4D47-847A-F12E66E32847}" type="datetimeFigureOut">
              <a:rPr lang="cs-CZ" smtClean="0"/>
              <a:t>21.03.2024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D47F354-EB8D-4B1D-A778-4696710BA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725D4FC-6812-4DA6-BF83-A0AE68E60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86E4-407D-40F5-8A04-9AAF7EDB5B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9954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D916F2-432A-4870-9783-367CB51DA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C249E8-9316-44D4-B5F4-CC029FA81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04AC86F-C437-4EEC-B32F-C0AC23A46D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2F7FB8B-D974-4807-A71B-EA8BAE67D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BB548-70DB-4D47-847A-F12E66E32847}" type="datetimeFigureOut">
              <a:rPr lang="cs-CZ" smtClean="0"/>
              <a:t>21.03.2024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7C3ECCC-8838-4D3E-B217-E40B61B97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991CC81-E317-4EAB-BBAE-E878BFD46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86E4-407D-40F5-8A04-9AAF7EDB5B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2203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CC1AA4-A099-4698-B543-782913675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7130700-EC76-429B-8393-99FCF6EA71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9CFBF5B-C890-4AB4-BB14-BF7D487858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7AEBAA0-9DC3-4CB5-8163-1C026613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BB548-70DB-4D47-847A-F12E66E32847}" type="datetimeFigureOut">
              <a:rPr lang="cs-CZ" smtClean="0"/>
              <a:t>21.03.2024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A0AFC93-063D-4F77-9E35-2C0D3C84E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58AA519-BD1B-42DA-8440-BB7C7E2B0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86E4-407D-40F5-8A04-9AAF7EDB5B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8554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8B6BED6-29B1-4875-8861-B965B032C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1418481-6095-430D-860C-B88F1A18E0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7ADAEA7-E5E7-453F-AF36-592AFBB421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BB548-70DB-4D47-847A-F12E66E32847}" type="datetimeFigureOut">
              <a:rPr lang="cs-CZ" smtClean="0"/>
              <a:t>21.03.2024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AFA3CAD-E26A-4F15-BB15-3702D0BFCB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95AA4D6-E7B2-4F2A-AB2C-741D41F8E9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186E4-407D-40F5-8A04-9AAF7EDB5B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2002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ream.cz/slavnedny/527595-2-listopad-den-kdy-zacala-vysilat-televize" TargetMode="External"/><Relationship Id="rId2" Type="http://schemas.openxmlformats.org/officeDocument/2006/relationships/hyperlink" Target="http://www.tvhistory.tv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eskatelevize.cz/vse-o-ct/historie/ceskoslovenska-televize/cst-v-datech/" TargetMode="External"/><Relationship Id="rId4" Type="http://schemas.openxmlformats.org/officeDocument/2006/relationships/hyperlink" Target="http://www.ceskatelevize.cz/ct/historie/index.php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mediaartnet.org/source-text/70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HypmW4Yd7SY" TargetMode="External"/><Relationship Id="rId2" Type="http://schemas.openxmlformats.org/officeDocument/2006/relationships/hyperlink" Target="https://www.ubu.com/sound/cage_variou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bu.com/film/debord_spectacle1.html" TargetMode="External"/><Relationship Id="rId2" Type="http://schemas.openxmlformats.org/officeDocument/2006/relationships/hyperlink" Target="http://www.ubu.com/film/debord_hurlements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hyperlink" Target="http://www.ubu.com/film/debord_spectacle2.htm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www.google.cz/search?rlz=1C1LENP_enCZ647CZ647&amp;tbm=isch&amp;sa=1&amp;ei=XqWOWsbjFoLEwAKTvKTwCw&amp;q=laszlo+moholy-nagy+photographs&amp;oq=laszlo+moholy-nagy+photographs&amp;gs_l=psy-ab.3..0i10i19k1.287906.292783.0.293223.30.20.0.10.10.0.113.1697.16j3.19.0....0...1c.1.64.psy-ab..1.29.1736...0j0i67k1j0i30k1j0i19k1j0i30i19k1j0i13i30i19k1.0.XeZ65Ya1sX4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s://www.google.cz/search?rlz=1C1LENP_enCZ647CZ647&amp;tbm=isch&amp;sa=1&amp;ei=oaeOWoPjE8fTwQLioa_wCw&amp;q=nam+june+paik+video+art+1965&amp;oq=nam+june+paik+video+art+1965&amp;gs_l=psy-ab.3...54509.56387.0.56538.14.14.0.0.0.0.144.1434.8j6.14.0....0...1c.1.64.psy-ab..4.0.0....0.C240wyx9-N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>
            <a:extLst>
              <a:ext uri="{FF2B5EF4-FFF2-40B4-BE49-F238E27FC236}">
                <a16:creationId xmlns:a16="http://schemas.microsoft.com/office/drawing/2014/main" id="{8E5EBC85-B0C3-4CF5-BAE2-E10E4FC01A2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0" y="3325815"/>
            <a:ext cx="7772400" cy="1003118"/>
          </a:xfrm>
        </p:spPr>
        <p:txBody>
          <a:bodyPr anchor="ctr">
            <a:normAutofit fontScale="90000"/>
          </a:bodyPr>
          <a:lstStyle/>
          <a:p>
            <a:pPr eaLnBrk="1" hangingPunct="1"/>
            <a:r>
              <a:rPr lang="cs-CZ" altLang="cs-CZ" sz="8000" b="1" dirty="0">
                <a:latin typeface="+mn-lt"/>
              </a:rPr>
              <a:t>NEW MEDIA ART 02</a:t>
            </a:r>
            <a:br>
              <a:rPr lang="cs-CZ" altLang="cs-CZ" sz="4400" b="1" dirty="0">
                <a:latin typeface="+mn-lt"/>
              </a:rPr>
            </a:br>
            <a:r>
              <a:rPr lang="cs-CZ" altLang="cs-CZ" sz="4400" b="1" dirty="0">
                <a:highlight>
                  <a:srgbClr val="FFFF00"/>
                </a:highlight>
                <a:latin typeface="+mn-lt"/>
              </a:rPr>
              <a:t>50. léta 20. stol., nový začátek mediálního umění (01)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8FCA6B4D-134A-454D-9A04-81741AA751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4000" b="1" dirty="0">
                <a:highlight>
                  <a:srgbClr val="FFFF00"/>
                </a:highlight>
                <a:latin typeface="+mn-lt"/>
              </a:rPr>
              <a:t>TV: médium bez umění</a:t>
            </a:r>
          </a:p>
        </p:txBody>
      </p:sp>
      <p:pic>
        <p:nvPicPr>
          <p:cNvPr id="10243" name="Picture 4" descr="Television07">
            <a:extLst>
              <a:ext uri="{FF2B5EF4-FFF2-40B4-BE49-F238E27FC236}">
                <a16:creationId xmlns:a16="http://schemas.microsoft.com/office/drawing/2014/main" id="{818FAF68-BE34-406B-A011-A74F94B22C89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5711" y="1496029"/>
            <a:ext cx="8098841" cy="539859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A4DC32F5-FA24-4F39-A99C-751E5DFB1F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4000" b="1" dirty="0">
                <a:highlight>
                  <a:srgbClr val="FFFF00"/>
                </a:highlight>
                <a:latin typeface="+mn-lt"/>
              </a:rPr>
              <a:t>TV: médium bez umění</a:t>
            </a:r>
          </a:p>
        </p:txBody>
      </p:sp>
      <p:sp>
        <p:nvSpPr>
          <p:cNvPr id="11267" name="Rectangle 4">
            <a:extLst>
              <a:ext uri="{FF2B5EF4-FFF2-40B4-BE49-F238E27FC236}">
                <a16:creationId xmlns:a16="http://schemas.microsoft.com/office/drawing/2014/main" id="{FC55B9D1-1C1A-48C1-A398-8ED414963C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cs-CZ" altLang="cs-CZ" sz="2000" b="1" i="1" dirty="0">
                <a:highlight>
                  <a:srgbClr val="FF00FF"/>
                </a:highlight>
              </a:rPr>
              <a:t>„Televize je široce používaný jednosměrný dálkový telekomunikační systém vysílání a přijímání televizního signálu – obrazu a zvuku. Komerčně se začala televize využívat od 30. let 20.století, dostala se i do domácností a stala se důležitým komunikačním prostředkem a zdrojem zábavy.“</a:t>
            </a:r>
          </a:p>
          <a:p>
            <a:pPr eaLnBrk="1" hangingPunct="1">
              <a:buFontTx/>
              <a:buNone/>
            </a:pPr>
            <a:endParaRPr lang="cs-CZ" altLang="cs-CZ" sz="1600" dirty="0"/>
          </a:p>
          <a:p>
            <a:pPr marL="0" indent="0" eaLnBrk="1" hangingPunct="1">
              <a:buNone/>
            </a:pPr>
            <a:r>
              <a:rPr lang="cs-CZ" altLang="cs-CZ" sz="2000" b="1" dirty="0">
                <a:highlight>
                  <a:srgbClr val="00FF00"/>
                </a:highlight>
              </a:rPr>
              <a:t>Slovo televize bylo odvozeno z řeckého tele – daleko a latinského vize – vidět.</a:t>
            </a:r>
          </a:p>
          <a:p>
            <a:pPr eaLnBrk="1" hangingPunct="1"/>
            <a:r>
              <a:rPr lang="cs-CZ" altLang="cs-CZ" sz="1600" b="1" dirty="0"/>
              <a:t>1. TV vysílání, BBC: 1936</a:t>
            </a:r>
            <a:r>
              <a:rPr lang="cs-CZ" altLang="cs-CZ" sz="1600" dirty="0"/>
              <a:t>: </a:t>
            </a:r>
            <a:r>
              <a:rPr lang="cs-CZ" altLang="cs-CZ" sz="1600" dirty="0">
                <a:hlinkClick r:id="rId2"/>
              </a:rPr>
              <a:t>http://www.tvhistory.tv/</a:t>
            </a:r>
            <a:endParaRPr lang="cs-CZ" altLang="cs-CZ" sz="1600" dirty="0"/>
          </a:p>
          <a:p>
            <a:pPr eaLnBrk="1" hangingPunct="1"/>
            <a:r>
              <a:rPr lang="cs-CZ" altLang="cs-CZ" sz="1200" dirty="0">
                <a:hlinkClick r:id="rId3"/>
              </a:rPr>
              <a:t>http://www.stream.cz/slavnedny/527595-2-listopad-den-kdy-zacala-vysilat-televize</a:t>
            </a:r>
            <a:endParaRPr lang="cs-CZ" altLang="cs-CZ" sz="1200" dirty="0"/>
          </a:p>
          <a:p>
            <a:pPr eaLnBrk="1" hangingPunct="1"/>
            <a:endParaRPr lang="cs-CZ" altLang="cs-CZ" sz="1200" dirty="0"/>
          </a:p>
          <a:p>
            <a:pPr eaLnBrk="1" hangingPunct="1">
              <a:buFontTx/>
              <a:buNone/>
            </a:pPr>
            <a:r>
              <a:rPr lang="cs-CZ" altLang="cs-CZ" sz="2000" b="1" dirty="0">
                <a:highlight>
                  <a:srgbClr val="00FF00"/>
                </a:highlight>
              </a:rPr>
              <a:t>Historie televize:</a:t>
            </a:r>
          </a:p>
          <a:p>
            <a:pPr eaLnBrk="1" hangingPunct="1"/>
            <a:r>
              <a:rPr lang="cs-CZ" altLang="cs-CZ" sz="1600" dirty="0"/>
              <a:t>Monaco, James: </a:t>
            </a:r>
            <a:r>
              <a:rPr lang="cs-CZ" altLang="cs-CZ" sz="1600" i="1" dirty="0"/>
              <a:t>Jak číst film</a:t>
            </a:r>
            <a:r>
              <a:rPr lang="cs-CZ" altLang="cs-CZ" sz="1600" dirty="0"/>
              <a:t>. Praha, Albatros 2004. (Historie TV in Film a média: chronologie, s. 578 a dále.)</a:t>
            </a:r>
            <a:br>
              <a:rPr lang="cs-CZ" altLang="cs-CZ" sz="1600" dirty="0"/>
            </a:br>
            <a:r>
              <a:rPr lang="cs-CZ" altLang="cs-CZ" sz="1600" dirty="0"/>
              <a:t>Historie české TV: </a:t>
            </a:r>
            <a:r>
              <a:rPr lang="en-US" altLang="cs-CZ" sz="1600" dirty="0">
                <a:hlinkClick r:id="rId4"/>
              </a:rPr>
              <a:t>http</a:t>
            </a:r>
            <a:r>
              <a:rPr lang="cs-CZ" altLang="cs-CZ" sz="1600" dirty="0">
                <a:hlinkClick r:id="rId4"/>
              </a:rPr>
              <a:t>://www.ceskatelevize.cz/ct/historie/index.php</a:t>
            </a:r>
            <a:endParaRPr lang="cs-CZ" altLang="cs-CZ" sz="1600" dirty="0"/>
          </a:p>
          <a:p>
            <a:pPr eaLnBrk="1" hangingPunct="1"/>
            <a:r>
              <a:rPr lang="cs-CZ" altLang="cs-CZ" sz="1600" dirty="0"/>
              <a:t>Historie ČT v datech: </a:t>
            </a:r>
            <a:r>
              <a:rPr lang="cs-CZ" altLang="cs-CZ" sz="1600" dirty="0">
                <a:hlinkClick r:id="rId5"/>
              </a:rPr>
              <a:t>www.ceskatelevize.cz/vse-o-ct/historie/ceskoslovenska-televize/cst-v-datech/</a:t>
            </a:r>
            <a:endParaRPr lang="cs-CZ" altLang="cs-CZ" sz="1600" dirty="0"/>
          </a:p>
          <a:p>
            <a:pPr eaLnBrk="1" hangingPunct="1"/>
            <a:endParaRPr lang="cs-CZ" altLang="cs-CZ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78FAC75C-A977-4886-966E-07928F9409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4000" b="1" dirty="0">
                <a:highlight>
                  <a:srgbClr val="FFFF00"/>
                </a:highlight>
                <a:latin typeface="+mn-lt"/>
              </a:rPr>
              <a:t>TV: médium bez umění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FFD6EC13-5148-486C-AD00-E682CF6035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cs-CZ" altLang="cs-CZ" sz="2000" b="1" dirty="0">
                <a:highlight>
                  <a:srgbClr val="00FF00"/>
                </a:highlight>
              </a:rPr>
              <a:t>T. W. </a:t>
            </a:r>
            <a:r>
              <a:rPr lang="cs-CZ" altLang="cs-CZ" sz="2000" b="1" dirty="0" err="1">
                <a:highlight>
                  <a:srgbClr val="00FF00"/>
                </a:highlight>
              </a:rPr>
              <a:t>Adorno</a:t>
            </a:r>
            <a:r>
              <a:rPr lang="cs-CZ" altLang="cs-CZ" sz="2000" b="1" dirty="0">
                <a:highlight>
                  <a:srgbClr val="00FF00"/>
                </a:highlight>
              </a:rPr>
              <a:t> (1903 – 1969) a kritika televize jako masmédia a součásti „schématu kulturního průmyslu“.</a:t>
            </a:r>
          </a:p>
          <a:p>
            <a:pPr marL="0" indent="0" eaLnBrk="1" hangingPunct="1">
              <a:buNone/>
            </a:pPr>
            <a:r>
              <a:rPr lang="cs-CZ" altLang="cs-CZ" sz="2000" b="1" dirty="0" err="1">
                <a:highlight>
                  <a:srgbClr val="00FFFF"/>
                </a:highlight>
              </a:rPr>
              <a:t>Adorno</a:t>
            </a:r>
            <a:r>
              <a:rPr lang="cs-CZ" altLang="cs-CZ" sz="2000" b="1" dirty="0">
                <a:highlight>
                  <a:srgbClr val="00FFFF"/>
                </a:highlight>
              </a:rPr>
              <a:t>, T. W. </a:t>
            </a:r>
            <a:r>
              <a:rPr lang="cs-CZ" altLang="cs-CZ" sz="2000" b="1" i="1" dirty="0">
                <a:highlight>
                  <a:srgbClr val="00FFFF"/>
                </a:highlight>
              </a:rPr>
              <a:t>Prolog k televizi</a:t>
            </a:r>
            <a:r>
              <a:rPr lang="cs-CZ" altLang="cs-CZ" sz="2000" b="1" dirty="0">
                <a:highlight>
                  <a:srgbClr val="00FFFF"/>
                </a:highlight>
              </a:rPr>
              <a:t>, 1953.</a:t>
            </a:r>
          </a:p>
          <a:p>
            <a:pPr marL="0" indent="0" eaLnBrk="1" hangingPunct="1">
              <a:buNone/>
            </a:pPr>
            <a:r>
              <a:rPr lang="cs-CZ" altLang="cs-CZ" sz="2000" b="1" dirty="0" err="1">
                <a:highlight>
                  <a:srgbClr val="00FFFF"/>
                </a:highlight>
              </a:rPr>
              <a:t>Adorno</a:t>
            </a:r>
            <a:r>
              <a:rPr lang="cs-CZ" altLang="cs-CZ" sz="2000" b="1" dirty="0">
                <a:highlight>
                  <a:srgbClr val="00FFFF"/>
                </a:highlight>
              </a:rPr>
              <a:t>, T.W. </a:t>
            </a:r>
            <a:r>
              <a:rPr lang="cs-CZ" altLang="cs-CZ" sz="2000" b="1" i="1" dirty="0">
                <a:highlight>
                  <a:srgbClr val="00FFFF"/>
                </a:highlight>
              </a:rPr>
              <a:t>Televize jako ideologie</a:t>
            </a:r>
            <a:r>
              <a:rPr lang="cs-CZ" altLang="cs-CZ" sz="2000" b="1" dirty="0">
                <a:highlight>
                  <a:srgbClr val="00FFFF"/>
                </a:highlight>
              </a:rPr>
              <a:t>, 1953.</a:t>
            </a:r>
          </a:p>
          <a:p>
            <a:pPr eaLnBrk="1" hangingPunct="1"/>
            <a:endParaRPr lang="cs-CZ" altLang="cs-CZ" sz="1600" b="1" dirty="0"/>
          </a:p>
          <a:p>
            <a:pPr marL="0" indent="0" eaLnBrk="1" hangingPunct="1">
              <a:buNone/>
            </a:pPr>
            <a:r>
              <a:rPr lang="cs-CZ" altLang="cs-CZ" sz="1600" b="1" dirty="0"/>
              <a:t>V. </a:t>
            </a:r>
            <a:r>
              <a:rPr lang="cs-CZ" altLang="cs-CZ" sz="1600" b="1" dirty="0" err="1"/>
              <a:t>Flusser</a:t>
            </a:r>
            <a:r>
              <a:rPr lang="cs-CZ" altLang="cs-CZ" sz="1600" b="1" dirty="0"/>
              <a:t> (</a:t>
            </a:r>
            <a:r>
              <a:rPr lang="en-US" altLang="cs-CZ" sz="1600" b="1" dirty="0"/>
              <a:t>1920 - 1991</a:t>
            </a:r>
            <a:r>
              <a:rPr lang="cs-CZ" altLang="cs-CZ" sz="1600" b="1" dirty="0"/>
              <a:t>):</a:t>
            </a:r>
          </a:p>
          <a:p>
            <a:pPr eaLnBrk="1" hangingPunct="1">
              <a:buFontTx/>
              <a:buNone/>
            </a:pPr>
            <a:r>
              <a:rPr lang="cs-CZ" altLang="cs-CZ" sz="2000" b="1" dirty="0">
                <a:highlight>
                  <a:srgbClr val="FF00FF"/>
                </a:highlight>
              </a:rPr>
              <a:t>	</a:t>
            </a:r>
            <a:r>
              <a:rPr lang="cs-CZ" altLang="cs-CZ" sz="2000" b="1" i="1" dirty="0">
                <a:highlight>
                  <a:srgbClr val="FF00FF"/>
                </a:highlight>
              </a:rPr>
              <a:t>„</a:t>
            </a:r>
            <a:r>
              <a:rPr lang="en-US" altLang="cs-CZ" sz="2000" b="1" i="1" dirty="0">
                <a:highlight>
                  <a:srgbClr val="FF00FF"/>
                </a:highlight>
              </a:rPr>
              <a:t>[O]</a:t>
            </a:r>
            <a:r>
              <a:rPr lang="cs-CZ" altLang="cs-CZ" sz="2000" b="1" i="1" dirty="0" err="1">
                <a:highlight>
                  <a:srgbClr val="FF00FF"/>
                </a:highlight>
              </a:rPr>
              <a:t>byvatelé</a:t>
            </a:r>
            <a:r>
              <a:rPr lang="cs-CZ" altLang="cs-CZ" sz="2000" b="1" i="1" dirty="0">
                <a:highlight>
                  <a:srgbClr val="FF00FF"/>
                </a:highlight>
              </a:rPr>
              <a:t> obytné místnosti sedí v půlkruhu kolem skříňky, aby přijali obrazy a zvuky, které z ní proudí; podle názorů některých analytiků zaujímá proto skříňka /TV/  místo, které dříve zaujímala matka nebo učitel ve třídě. To je omyl. Bedna není vysílač (jako matka a učitel), ale poslední bod louče. Půlkruh je výsečí … pro obyvatele neviditelného kruhu.“</a:t>
            </a:r>
            <a:r>
              <a:rPr lang="en-US" altLang="cs-CZ" sz="2000" b="1" dirty="0">
                <a:highlight>
                  <a:srgbClr val="FF00FF"/>
                </a:highlight>
              </a:rPr>
              <a:t> </a:t>
            </a:r>
            <a:r>
              <a:rPr lang="cs-CZ" altLang="cs-CZ" sz="2000" dirty="0"/>
              <a:t>(</a:t>
            </a:r>
            <a:r>
              <a:rPr lang="cs-CZ" altLang="cs-CZ" sz="2000" dirty="0" err="1"/>
              <a:t>Flusser</a:t>
            </a:r>
            <a:r>
              <a:rPr lang="cs-CZ" altLang="cs-CZ" sz="2000" dirty="0"/>
              <a:t>, V: </a:t>
            </a:r>
            <a:r>
              <a:rPr lang="cs-CZ" altLang="cs-CZ" sz="2000" i="1" dirty="0" err="1"/>
              <a:t>Komunikológia</a:t>
            </a:r>
            <a:r>
              <a:rPr lang="cs-CZ" altLang="cs-CZ" sz="2000" dirty="0"/>
              <a:t>, </a:t>
            </a:r>
            <a:r>
              <a:rPr lang="en-US" altLang="cs-CZ" sz="2000" dirty="0"/>
              <a:t>2002, </a:t>
            </a:r>
            <a:r>
              <a:rPr lang="cs-CZ" altLang="cs-CZ" sz="2000" dirty="0"/>
              <a:t>s.140) </a:t>
            </a:r>
          </a:p>
          <a:p>
            <a:pPr eaLnBrk="1" hangingPunct="1"/>
            <a:endParaRPr lang="cs-CZ" altLang="cs-CZ" sz="16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3C0B8D-4AC8-957C-35BB-F6A5164C5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highlight>
                  <a:srgbClr val="FFFF00"/>
                </a:highlight>
                <a:latin typeface="+mn-lt"/>
              </a:rPr>
              <a:t>Q</a:t>
            </a:r>
            <a:r>
              <a:rPr lang="en-GB" sz="4000" b="1" dirty="0">
                <a:highlight>
                  <a:srgbClr val="FFFF00"/>
                </a:highlight>
                <a:latin typeface="+mn-lt"/>
              </a:rPr>
              <a:t>&amp;A</a:t>
            </a:r>
            <a:endParaRPr lang="cs-CZ" sz="4000" b="1" dirty="0">
              <a:highlight>
                <a:srgbClr val="FFFF00"/>
              </a:highlight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A88189-35EC-69C2-E8C7-3B6DBAEE8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2663"/>
            <a:ext cx="10515600" cy="48343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>
                <a:highlight>
                  <a:srgbClr val="00FF00"/>
                </a:highlight>
              </a:rPr>
              <a:t>Theodor </a:t>
            </a:r>
            <a:r>
              <a:rPr lang="en-GB" b="1" dirty="0" err="1">
                <a:highlight>
                  <a:srgbClr val="00FF00"/>
                </a:highlight>
              </a:rPr>
              <a:t>Wiesengrund</a:t>
            </a:r>
            <a:r>
              <a:rPr lang="en-GB" b="1" dirty="0">
                <a:highlight>
                  <a:srgbClr val="00FF00"/>
                </a:highlight>
              </a:rPr>
              <a:t> Adorno: </a:t>
            </a:r>
            <a:r>
              <a:rPr lang="en-GB" b="1" i="1" dirty="0" err="1">
                <a:highlight>
                  <a:srgbClr val="00FF00"/>
                </a:highlight>
              </a:rPr>
              <a:t>Prolog</a:t>
            </a:r>
            <a:r>
              <a:rPr lang="en-GB" b="1" i="1" dirty="0">
                <a:highlight>
                  <a:srgbClr val="00FF00"/>
                </a:highlight>
              </a:rPr>
              <a:t> k </a:t>
            </a:r>
            <a:r>
              <a:rPr lang="en-GB" b="1" i="1" dirty="0" err="1">
                <a:highlight>
                  <a:srgbClr val="00FF00"/>
                </a:highlight>
              </a:rPr>
              <a:t>televizi</a:t>
            </a:r>
            <a:r>
              <a:rPr lang="en-GB" b="1" i="1" dirty="0">
                <a:highlight>
                  <a:srgbClr val="00FF00"/>
                </a:highlight>
              </a:rPr>
              <a:t> </a:t>
            </a:r>
            <a:r>
              <a:rPr lang="cs-CZ" b="1" dirty="0">
                <a:highlight>
                  <a:srgbClr val="00FF00"/>
                </a:highlight>
              </a:rPr>
              <a:t>(1953)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„Společenské, technické a umělecké aspekty televize nelze pojednat izolovaně.“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„Televizní médium jako takové však spadá do obsáhlého schématu kulturního průmyslu a jako spojující článek mezi rozhlasem a filmem rozvíjí jeho základní tendenci: obklíčit ze všech stran posluchačovo vědomí a polapit je.“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„… </a:t>
            </a:r>
            <a:r>
              <a:rPr lang="cs-CZ" b="1" dirty="0" err="1"/>
              <a:t>what</a:t>
            </a:r>
            <a:r>
              <a:rPr lang="cs-CZ" b="1" dirty="0"/>
              <a:t> </a:t>
            </a:r>
            <a:r>
              <a:rPr lang="cs-CZ" b="1" dirty="0" err="1"/>
              <a:t>television</a:t>
            </a:r>
            <a:r>
              <a:rPr lang="cs-CZ" b="1" dirty="0"/>
              <a:t> </a:t>
            </a:r>
            <a:r>
              <a:rPr lang="cs-CZ" b="1" dirty="0" err="1"/>
              <a:t>does</a:t>
            </a:r>
            <a:r>
              <a:rPr lang="cs-CZ" b="1" dirty="0"/>
              <a:t> to </a:t>
            </a:r>
            <a:r>
              <a:rPr lang="cs-CZ" b="1" dirty="0" err="1"/>
              <a:t>people</a:t>
            </a:r>
            <a:r>
              <a:rPr lang="cs-CZ" b="1" dirty="0"/>
              <a:t>.“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3241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3C0B8D-4AC8-957C-35BB-F6A5164C5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highlight>
                  <a:srgbClr val="FFFF00"/>
                </a:highlight>
                <a:latin typeface="+mn-lt"/>
              </a:rPr>
              <a:t>Q</a:t>
            </a:r>
            <a:r>
              <a:rPr lang="en-GB" sz="4000" b="1" dirty="0">
                <a:highlight>
                  <a:srgbClr val="FFFF00"/>
                </a:highlight>
                <a:latin typeface="+mn-lt"/>
              </a:rPr>
              <a:t>&amp;A</a:t>
            </a:r>
            <a:endParaRPr lang="cs-CZ" sz="4000" b="1" dirty="0">
              <a:highlight>
                <a:srgbClr val="FFFF00"/>
              </a:highlight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A88189-35EC-69C2-E8C7-3B6DBAEE8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2663"/>
            <a:ext cx="10515600" cy="4834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highlight>
                  <a:srgbClr val="00FF00"/>
                </a:highlight>
              </a:rPr>
              <a:t>Theodor </a:t>
            </a:r>
            <a:r>
              <a:rPr lang="en-GB" b="1" dirty="0" err="1">
                <a:highlight>
                  <a:srgbClr val="00FF00"/>
                </a:highlight>
              </a:rPr>
              <a:t>Wiesengrund</a:t>
            </a:r>
            <a:r>
              <a:rPr lang="en-GB" b="1" dirty="0">
                <a:highlight>
                  <a:srgbClr val="00FF00"/>
                </a:highlight>
              </a:rPr>
              <a:t> Adorno: </a:t>
            </a:r>
            <a:r>
              <a:rPr lang="cs-CZ" b="1" i="1" dirty="0">
                <a:highlight>
                  <a:srgbClr val="00FF00"/>
                </a:highlight>
              </a:rPr>
              <a:t>Televize jako ideologie </a:t>
            </a:r>
            <a:r>
              <a:rPr lang="cs-CZ" b="1" dirty="0">
                <a:highlight>
                  <a:srgbClr val="00FF00"/>
                </a:highlight>
              </a:rPr>
              <a:t>(1953)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 err="1"/>
              <a:t>Adorno</a:t>
            </a:r>
            <a:r>
              <a:rPr lang="cs-CZ" b="1" dirty="0"/>
              <a:t> provádí obsahovou analýzu TV produkce. Jak to dělá? (výzkumná metoda, výzkumný vzorek)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„Psychoanalýza (…) je zkrácena a strnule zpředmětněna způsobem, který (….) obrací její smysl v pravý opak.“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6985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3C0B8D-4AC8-957C-35BB-F6A5164C5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highlight>
                  <a:srgbClr val="FFFF00"/>
                </a:highlight>
                <a:latin typeface="+mn-lt"/>
              </a:rPr>
              <a:t>Q</a:t>
            </a:r>
            <a:r>
              <a:rPr lang="en-GB" sz="4000" b="1" dirty="0">
                <a:highlight>
                  <a:srgbClr val="FFFF00"/>
                </a:highlight>
                <a:latin typeface="+mn-lt"/>
              </a:rPr>
              <a:t>&amp;A</a:t>
            </a:r>
            <a:endParaRPr lang="cs-CZ" sz="4000" b="1" dirty="0">
              <a:highlight>
                <a:srgbClr val="FFFF00"/>
              </a:highlight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A88189-35EC-69C2-E8C7-3B6DBAEE8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2663"/>
            <a:ext cx="10515600" cy="4834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highlight>
                  <a:srgbClr val="00FF00"/>
                </a:highlight>
              </a:rPr>
              <a:t>Theodor </a:t>
            </a:r>
            <a:r>
              <a:rPr lang="en-GB" b="1" dirty="0" err="1">
                <a:highlight>
                  <a:srgbClr val="00FF00"/>
                </a:highlight>
              </a:rPr>
              <a:t>Wiesengrund</a:t>
            </a:r>
            <a:r>
              <a:rPr lang="en-GB" b="1" dirty="0">
                <a:highlight>
                  <a:srgbClr val="00FF00"/>
                </a:highlight>
              </a:rPr>
              <a:t> Adorno</a:t>
            </a:r>
            <a:endParaRPr lang="cs-CZ" b="1" dirty="0">
              <a:highlight>
                <a:srgbClr val="00FF00"/>
              </a:highlight>
            </a:endParaRPr>
          </a:p>
          <a:p>
            <a:pPr marL="0" indent="0">
              <a:buNone/>
            </a:pPr>
            <a:endParaRPr lang="cs-CZ" b="1" dirty="0">
              <a:highlight>
                <a:srgbClr val="00FF00"/>
              </a:highlight>
            </a:endParaRPr>
          </a:p>
          <a:p>
            <a:pPr marL="0" indent="0">
              <a:buNone/>
            </a:pPr>
            <a:r>
              <a:rPr lang="cs-CZ" sz="4800" b="1" dirty="0">
                <a:highlight>
                  <a:srgbClr val="00FFFF"/>
                </a:highlight>
              </a:rPr>
              <a:t>Co je to kulturní průmysl? </a:t>
            </a:r>
          </a:p>
          <a:p>
            <a:pPr marL="0" indent="0">
              <a:buNone/>
            </a:pPr>
            <a:r>
              <a:rPr lang="cs-CZ" sz="4800" b="1" dirty="0">
                <a:highlight>
                  <a:srgbClr val="00FFFF"/>
                </a:highlight>
              </a:rPr>
              <a:t>Jaké místo v něm zaujímá televize?</a:t>
            </a:r>
            <a:endParaRPr lang="en-GB" sz="4800" b="1" dirty="0">
              <a:highlight>
                <a:srgbClr val="00FFFF"/>
              </a:highlight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1574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>
            <a:extLst>
              <a:ext uri="{FF2B5EF4-FFF2-40B4-BE49-F238E27FC236}">
                <a16:creationId xmlns:a16="http://schemas.microsoft.com/office/drawing/2014/main" id="{8E5EBC85-B0C3-4CF5-BAE2-E10E4FC01A2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0" y="3325815"/>
            <a:ext cx="7772400" cy="1003118"/>
          </a:xfrm>
        </p:spPr>
        <p:txBody>
          <a:bodyPr anchor="ctr">
            <a:normAutofit fontScale="90000"/>
          </a:bodyPr>
          <a:lstStyle/>
          <a:p>
            <a:pPr eaLnBrk="1" hangingPunct="1"/>
            <a:r>
              <a:rPr lang="cs-CZ" altLang="cs-CZ" sz="8000" b="1" dirty="0">
                <a:latin typeface="+mn-lt"/>
              </a:rPr>
              <a:t>NEW MEDIA ART 02</a:t>
            </a:r>
            <a:br>
              <a:rPr lang="cs-CZ" altLang="cs-CZ" sz="4400" b="1" dirty="0">
                <a:latin typeface="+mn-lt"/>
              </a:rPr>
            </a:br>
            <a:r>
              <a:rPr lang="cs-CZ" altLang="cs-CZ" sz="4400" b="1" dirty="0">
                <a:highlight>
                  <a:srgbClr val="FFFF00"/>
                </a:highlight>
                <a:latin typeface="+mn-lt"/>
              </a:rPr>
              <a:t>50. léta 20. stol., nový začátek mediálního umění (02)</a:t>
            </a:r>
          </a:p>
        </p:txBody>
      </p:sp>
    </p:spTree>
    <p:extLst>
      <p:ext uri="{BB962C8B-B14F-4D97-AF65-F5344CB8AC3E}">
        <p14:creationId xmlns:p14="http://schemas.microsoft.com/office/powerpoint/2010/main" val="11907876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992C5CAD-78F2-4CBA-869D-EBC6A95039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cs-CZ" sz="4000" b="1" dirty="0">
                <a:highlight>
                  <a:srgbClr val="FFFF00"/>
                </a:highlight>
                <a:latin typeface="+mn-lt"/>
              </a:rPr>
              <a:t>Medi</a:t>
            </a:r>
            <a:r>
              <a:rPr lang="cs-CZ" altLang="cs-CZ" sz="4000" b="1" dirty="0" err="1">
                <a:highlight>
                  <a:srgbClr val="FFFF00"/>
                </a:highlight>
                <a:latin typeface="+mn-lt"/>
              </a:rPr>
              <a:t>ální</a:t>
            </a:r>
            <a:r>
              <a:rPr lang="cs-CZ" altLang="cs-CZ" sz="4000" b="1" dirty="0">
                <a:highlight>
                  <a:srgbClr val="FFFF00"/>
                </a:highlight>
                <a:latin typeface="+mn-lt"/>
              </a:rPr>
              <a:t> umění (nové začátky): 1950 a dále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05B78456-535C-43DD-ADB3-3689B90ECD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504709"/>
            <a:ext cx="10515600" cy="4672254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cs-CZ" altLang="cs-CZ" b="1" dirty="0">
                <a:highlight>
                  <a:srgbClr val="00FF00"/>
                </a:highlight>
              </a:rPr>
              <a:t>Tři strategie mediálního umění: 1951 až 1952:</a:t>
            </a:r>
          </a:p>
          <a:p>
            <a:pPr marL="0" indent="0" eaLnBrk="1" hangingPunct="1">
              <a:buNone/>
            </a:pPr>
            <a:endParaRPr lang="cs-CZ" altLang="cs-CZ" sz="1600" b="1" dirty="0"/>
          </a:p>
          <a:p>
            <a:pPr marL="0" indent="0" eaLnBrk="1" hangingPunct="1">
              <a:buNone/>
            </a:pPr>
            <a:endParaRPr lang="cs-CZ" altLang="cs-CZ" sz="1600" b="1" dirty="0"/>
          </a:p>
          <a:p>
            <a:pPr marL="0" indent="0" eaLnBrk="1" hangingPunct="1">
              <a:buNone/>
            </a:pPr>
            <a:endParaRPr lang="cs-CZ" altLang="cs-CZ" sz="1600" b="1" dirty="0"/>
          </a:p>
          <a:p>
            <a:pPr marL="0" indent="0" eaLnBrk="1" hangingPunct="1">
              <a:buNone/>
            </a:pPr>
            <a:endParaRPr lang="cs-CZ" altLang="cs-CZ" sz="1600" b="1" dirty="0"/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D509DD3B-9094-A9EC-0DFA-51DE4DE035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916998"/>
              </p:ext>
            </p:extLst>
          </p:nvPr>
        </p:nvGraphicFramePr>
        <p:xfrm>
          <a:off x="919223" y="2222340"/>
          <a:ext cx="8127999" cy="20726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942144">
                  <a:extLst>
                    <a:ext uri="{9D8B030D-6E8A-4147-A177-3AD203B41FA5}">
                      <a16:colId xmlns:a16="http://schemas.microsoft.com/office/drawing/2014/main" val="3798969651"/>
                    </a:ext>
                  </a:extLst>
                </a:gridCol>
                <a:gridCol w="2419109">
                  <a:extLst>
                    <a:ext uri="{9D8B030D-6E8A-4147-A177-3AD203B41FA5}">
                      <a16:colId xmlns:a16="http://schemas.microsoft.com/office/drawing/2014/main" val="3312960443"/>
                    </a:ext>
                  </a:extLst>
                </a:gridCol>
                <a:gridCol w="1766746">
                  <a:extLst>
                    <a:ext uri="{9D8B030D-6E8A-4147-A177-3AD203B41FA5}">
                      <a16:colId xmlns:a16="http://schemas.microsoft.com/office/drawing/2014/main" val="3832426292"/>
                    </a:ext>
                  </a:extLst>
                </a:gridCol>
              </a:tblGrid>
              <a:tr h="378655">
                <a:tc>
                  <a:txBody>
                    <a:bodyPr/>
                    <a:lstStyle/>
                    <a:p>
                      <a:r>
                        <a:rPr lang="cs-CZ" sz="2800" b="1" dirty="0"/>
                        <a:t>Strategie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b="1" dirty="0"/>
                        <a:t>Umělec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b="1" dirty="0"/>
                        <a:t>Médium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3179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800" b="1" dirty="0"/>
                        <a:t>Utopicko-emfatická 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b="1" dirty="0" err="1"/>
                        <a:t>Lucio</a:t>
                      </a:r>
                      <a:r>
                        <a:rPr lang="cs-CZ" sz="2800" b="1" dirty="0"/>
                        <a:t> </a:t>
                      </a:r>
                      <a:r>
                        <a:rPr lang="cs-CZ" sz="2800" b="1" dirty="0" err="1"/>
                        <a:t>Fontana</a:t>
                      </a:r>
                      <a:endParaRPr lang="cs-CZ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b="1" dirty="0"/>
                        <a:t>televize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857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800" b="1" dirty="0"/>
                        <a:t>Receptivně-analytická 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b="1" dirty="0"/>
                        <a:t>John Cage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b="1" dirty="0"/>
                        <a:t>rádio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122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800" b="1" dirty="0"/>
                        <a:t>Kriticko-destruktivní 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b="1" dirty="0"/>
                        <a:t>Guy </a:t>
                      </a:r>
                      <a:r>
                        <a:rPr lang="cs-CZ" sz="2800" b="1" dirty="0" err="1"/>
                        <a:t>Debord</a:t>
                      </a:r>
                      <a:endParaRPr lang="cs-CZ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b="1" dirty="0"/>
                        <a:t>film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506183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2975E89C-C95F-40D1-9BD2-DF91DDD409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cs-CZ" sz="4000" b="1" dirty="0">
                <a:highlight>
                  <a:srgbClr val="FFFF00"/>
                </a:highlight>
                <a:latin typeface="+mn-lt"/>
              </a:rPr>
              <a:t>Medi</a:t>
            </a:r>
            <a:r>
              <a:rPr lang="cs-CZ" altLang="cs-CZ" sz="4000" b="1" dirty="0" err="1">
                <a:highlight>
                  <a:srgbClr val="FFFF00"/>
                </a:highlight>
                <a:latin typeface="+mn-lt"/>
              </a:rPr>
              <a:t>ální</a:t>
            </a:r>
            <a:r>
              <a:rPr lang="cs-CZ" altLang="cs-CZ" sz="4000" b="1" dirty="0">
                <a:highlight>
                  <a:srgbClr val="FFFF00"/>
                </a:highlight>
                <a:latin typeface="+mn-lt"/>
              </a:rPr>
              <a:t> umění (nové začátky): 1950 a dále</a:t>
            </a:r>
            <a:endParaRPr lang="cs-CZ" altLang="cs-CZ" sz="4000" b="1" dirty="0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36DA2582-D691-4E6A-8975-11ECC71280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cs-CZ" altLang="cs-CZ" b="1" dirty="0">
                <a:highlight>
                  <a:srgbClr val="00FF00"/>
                </a:highlight>
              </a:rPr>
              <a:t>Tři strategie mediálního umění: 1951 až 1952</a:t>
            </a:r>
          </a:p>
          <a:p>
            <a:pPr marL="0" indent="0" eaLnBrk="1" hangingPunct="1">
              <a:buNone/>
            </a:pPr>
            <a:r>
              <a:rPr lang="cs-CZ" altLang="cs-CZ" b="1" dirty="0" err="1">
                <a:highlight>
                  <a:srgbClr val="00FFFF"/>
                </a:highlight>
              </a:rPr>
              <a:t>Utopicko</a:t>
            </a:r>
            <a:r>
              <a:rPr lang="cs-CZ" altLang="cs-CZ" b="1" dirty="0">
                <a:highlight>
                  <a:srgbClr val="00FFFF"/>
                </a:highlight>
              </a:rPr>
              <a:t> – emfatická s.: </a:t>
            </a:r>
            <a:r>
              <a:rPr lang="cs-CZ" altLang="cs-CZ" b="1" dirty="0" err="1">
                <a:highlight>
                  <a:srgbClr val="00FFFF"/>
                </a:highlight>
              </a:rPr>
              <a:t>Lucio</a:t>
            </a:r>
            <a:r>
              <a:rPr lang="cs-CZ" altLang="cs-CZ" b="1" dirty="0">
                <a:highlight>
                  <a:srgbClr val="00FFFF"/>
                </a:highlight>
              </a:rPr>
              <a:t> </a:t>
            </a:r>
            <a:r>
              <a:rPr lang="cs-CZ" altLang="cs-CZ" b="1" dirty="0" err="1">
                <a:highlight>
                  <a:srgbClr val="00FFFF"/>
                </a:highlight>
              </a:rPr>
              <a:t>Fontana</a:t>
            </a:r>
            <a:r>
              <a:rPr lang="cs-CZ" altLang="cs-CZ" b="1" dirty="0">
                <a:highlight>
                  <a:srgbClr val="00FFFF"/>
                </a:highlight>
              </a:rPr>
              <a:t> (televize)</a:t>
            </a:r>
          </a:p>
          <a:p>
            <a:pPr lvl="1" eaLnBrk="1" hangingPunct="1">
              <a:buFontTx/>
              <a:buNone/>
            </a:pPr>
            <a:endParaRPr lang="cs-CZ" altLang="cs-CZ" sz="1400" b="1" dirty="0">
              <a:solidFill>
                <a:schemeClr val="bg2"/>
              </a:solidFill>
            </a:endParaRPr>
          </a:p>
          <a:p>
            <a:pPr marL="0" indent="0" eaLnBrk="1" hangingPunct="1">
              <a:buNone/>
            </a:pPr>
            <a:r>
              <a:rPr lang="cs-CZ" altLang="cs-CZ" sz="2000" b="1" i="1" dirty="0"/>
              <a:t>Manifest prostorovosti pro televizi</a:t>
            </a:r>
            <a:r>
              <a:rPr lang="cs-CZ" altLang="cs-CZ" sz="2000" b="1" dirty="0"/>
              <a:t> (1952) </a:t>
            </a:r>
          </a:p>
          <a:p>
            <a:pPr eaLnBrk="1" hangingPunct="1">
              <a:buFontTx/>
              <a:buNone/>
            </a:pPr>
            <a:r>
              <a:rPr lang="cs-CZ" altLang="cs-CZ" sz="1400" dirty="0"/>
              <a:t>Dostupné on-line: </a:t>
            </a:r>
            <a:r>
              <a:rPr lang="cs-CZ" altLang="cs-CZ" sz="1400" dirty="0">
                <a:hlinkClick r:id="rId2"/>
              </a:rPr>
              <a:t>http://www.mediaartnet.org/source-text/70/</a:t>
            </a:r>
            <a:endParaRPr lang="cs-CZ" altLang="cs-CZ" sz="1400" dirty="0"/>
          </a:p>
          <a:p>
            <a:pPr eaLnBrk="1" hangingPunct="1">
              <a:buFontTx/>
              <a:buNone/>
            </a:pPr>
            <a:endParaRPr lang="cs-CZ" altLang="cs-CZ" sz="1400" dirty="0"/>
          </a:p>
          <a:p>
            <a:pPr eaLnBrk="1" hangingPunct="1">
              <a:buFontTx/>
              <a:buNone/>
            </a:pPr>
            <a:endParaRPr lang="cs-CZ" altLang="cs-CZ" sz="1400" dirty="0"/>
          </a:p>
        </p:txBody>
      </p:sp>
      <p:pic>
        <p:nvPicPr>
          <p:cNvPr id="14340" name="Picture 5" descr="lucio-fontana-pananti">
            <a:extLst>
              <a:ext uri="{FF2B5EF4-FFF2-40B4-BE49-F238E27FC236}">
                <a16:creationId xmlns:a16="http://schemas.microsoft.com/office/drawing/2014/main" id="{175EAEA9-E755-4028-A273-2AA935C13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773" y="1825624"/>
            <a:ext cx="4218227" cy="5088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3E1D1660-F4FF-4D10-BA1A-30BF3F3FF0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cs-CZ" sz="4000" b="1" dirty="0">
                <a:highlight>
                  <a:srgbClr val="FFFF00"/>
                </a:highlight>
                <a:latin typeface="+mn-lt"/>
              </a:rPr>
              <a:t>Medi</a:t>
            </a:r>
            <a:r>
              <a:rPr lang="cs-CZ" altLang="cs-CZ" sz="4000" b="1" dirty="0" err="1">
                <a:highlight>
                  <a:srgbClr val="FFFF00"/>
                </a:highlight>
                <a:latin typeface="+mn-lt"/>
              </a:rPr>
              <a:t>ální</a:t>
            </a:r>
            <a:r>
              <a:rPr lang="cs-CZ" altLang="cs-CZ" sz="4000" b="1" dirty="0">
                <a:highlight>
                  <a:srgbClr val="FFFF00"/>
                </a:highlight>
                <a:latin typeface="+mn-lt"/>
              </a:rPr>
              <a:t> umění (nové začátky): 1950 a dále</a:t>
            </a:r>
            <a:endParaRPr lang="cs-CZ" altLang="cs-CZ" sz="4000" b="1" dirty="0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3C442023-79FD-42D3-9851-FB27AA061F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cs-CZ" altLang="cs-CZ" b="1" dirty="0">
                <a:highlight>
                  <a:srgbClr val="00FF00"/>
                </a:highlight>
              </a:rPr>
              <a:t>Tři strategie mediálního umění: 1951 až 1952</a:t>
            </a:r>
          </a:p>
          <a:p>
            <a:pPr marL="0" indent="0" eaLnBrk="1" hangingPunct="1">
              <a:buNone/>
            </a:pPr>
            <a:r>
              <a:rPr lang="cs-CZ" altLang="cs-CZ" b="1" dirty="0">
                <a:highlight>
                  <a:srgbClr val="00FFFF"/>
                </a:highlight>
              </a:rPr>
              <a:t>Receptivně – analytická s.: John Cage (rádio)</a:t>
            </a:r>
          </a:p>
          <a:p>
            <a:pPr marL="0" indent="0" eaLnBrk="1" hangingPunct="1">
              <a:buNone/>
            </a:pPr>
            <a:endParaRPr lang="cs-CZ" altLang="cs-CZ" sz="1600" b="1" dirty="0">
              <a:solidFill>
                <a:schemeClr val="bg2"/>
              </a:solidFill>
            </a:endParaRPr>
          </a:p>
          <a:p>
            <a:pPr>
              <a:buNone/>
            </a:pPr>
            <a:r>
              <a:rPr lang="cs-CZ" altLang="cs-CZ" sz="2400" b="1" i="1" dirty="0" err="1"/>
              <a:t>Imaginary</a:t>
            </a:r>
            <a:r>
              <a:rPr lang="cs-CZ" altLang="cs-CZ" sz="2400" b="1" i="1" dirty="0"/>
              <a:t> </a:t>
            </a:r>
            <a:r>
              <a:rPr lang="cs-CZ" altLang="cs-CZ" sz="2400" b="1" i="1" dirty="0" err="1"/>
              <a:t>Landscape</a:t>
            </a:r>
            <a:r>
              <a:rPr lang="cs-CZ" altLang="cs-CZ" sz="2400" b="1" i="1" dirty="0"/>
              <a:t> No.4 </a:t>
            </a:r>
            <a:r>
              <a:rPr lang="cs-CZ" altLang="cs-CZ" sz="2400" b="1" dirty="0"/>
              <a:t>(1951)</a:t>
            </a:r>
          </a:p>
          <a:p>
            <a:pPr>
              <a:buNone/>
            </a:pPr>
            <a:r>
              <a:rPr lang="cs-CZ" altLang="cs-CZ" sz="2000" dirty="0"/>
              <a:t>http://www.johncage.info/workscage/landscape4.html</a:t>
            </a:r>
          </a:p>
          <a:p>
            <a:pPr>
              <a:buNone/>
            </a:pPr>
            <a:r>
              <a:rPr lang="cs-CZ" altLang="cs-CZ" sz="2000" dirty="0"/>
              <a:t>Dostupné on-line: </a:t>
            </a:r>
            <a:r>
              <a:rPr lang="cs-CZ" altLang="cs-CZ" sz="2000" dirty="0">
                <a:hlinkClick r:id="rId2"/>
              </a:rPr>
              <a:t>https://www.ubu.com/sound/cage_various.html</a:t>
            </a:r>
            <a:endParaRPr lang="cs-CZ" altLang="cs-CZ" sz="2000" dirty="0"/>
          </a:p>
          <a:p>
            <a:pPr>
              <a:buNone/>
            </a:pPr>
            <a:endParaRPr lang="cs-CZ" altLang="cs-CZ" sz="2000" dirty="0"/>
          </a:p>
          <a:p>
            <a:pPr>
              <a:buNone/>
            </a:pPr>
            <a:r>
              <a:rPr lang="cs-CZ" altLang="cs-CZ" sz="2000" dirty="0" err="1">
                <a:solidFill>
                  <a:schemeClr val="tx2"/>
                </a:solidFill>
              </a:rPr>
              <a:t>Unplugged</a:t>
            </a:r>
            <a:r>
              <a:rPr lang="cs-CZ" altLang="cs-CZ" sz="2000" dirty="0">
                <a:solidFill>
                  <a:schemeClr val="tx2"/>
                </a:solidFill>
              </a:rPr>
              <a:t> verze…</a:t>
            </a:r>
            <a:r>
              <a:rPr lang="cs-CZ" altLang="cs-CZ" sz="2000" b="1" i="1" dirty="0">
                <a:solidFill>
                  <a:schemeClr val="tx2"/>
                </a:solidFill>
              </a:rPr>
              <a:t>4:33</a:t>
            </a:r>
            <a:r>
              <a:rPr lang="cs-CZ" altLang="cs-CZ" sz="2000" i="1" dirty="0">
                <a:solidFill>
                  <a:schemeClr val="tx2"/>
                </a:solidFill>
              </a:rPr>
              <a:t> (1952) </a:t>
            </a:r>
          </a:p>
          <a:p>
            <a:pPr>
              <a:buNone/>
            </a:pPr>
            <a:r>
              <a:rPr lang="cs-CZ" altLang="cs-CZ" sz="2000" dirty="0">
                <a:solidFill>
                  <a:schemeClr val="tx2"/>
                </a:solidFill>
              </a:rPr>
              <a:t>Dostupné on-line:</a:t>
            </a:r>
          </a:p>
          <a:p>
            <a:pPr>
              <a:buNone/>
            </a:pPr>
            <a:r>
              <a:rPr lang="cs-CZ" altLang="cs-CZ" sz="2000" i="1" dirty="0">
                <a:solidFill>
                  <a:schemeClr val="tx2"/>
                </a:solidFill>
                <a:hlinkClick r:id="rId3"/>
              </a:rPr>
              <a:t>h</a:t>
            </a:r>
            <a:r>
              <a:rPr lang="cs-CZ" altLang="cs-CZ" sz="2000" dirty="0">
                <a:hlinkClick r:id="rId3"/>
              </a:rPr>
              <a:t>ttp://www.youtube.com/watch?v=HypmW4Yd7SY</a:t>
            </a:r>
            <a:endParaRPr lang="cs-CZ" altLang="cs-CZ" sz="2000" dirty="0"/>
          </a:p>
          <a:p>
            <a:pPr lvl="1" eaLnBrk="1" hangingPunct="1">
              <a:buFontTx/>
              <a:buNone/>
            </a:pPr>
            <a:endParaRPr lang="cs-CZ" altLang="cs-CZ" sz="1400" dirty="0"/>
          </a:p>
          <a:p>
            <a:pPr lvl="1" eaLnBrk="1" hangingPunct="1">
              <a:buFontTx/>
              <a:buNone/>
            </a:pPr>
            <a:endParaRPr lang="cs-CZ" altLang="cs-CZ" sz="1400" dirty="0"/>
          </a:p>
          <a:p>
            <a:pPr lvl="1" eaLnBrk="1" hangingPunct="1">
              <a:buFontTx/>
              <a:buNone/>
            </a:pPr>
            <a:endParaRPr lang="cs-CZ" altLang="cs-CZ" sz="1400" dirty="0"/>
          </a:p>
          <a:p>
            <a:pPr eaLnBrk="1" hangingPunct="1">
              <a:buFontTx/>
              <a:buNone/>
            </a:pPr>
            <a:endParaRPr lang="cs-CZ" altLang="cs-CZ" sz="1400" dirty="0"/>
          </a:p>
        </p:txBody>
      </p:sp>
      <p:pic>
        <p:nvPicPr>
          <p:cNvPr id="15364" name="Picture 4" descr="John Cage «Imaginary Landscape No. 4»">
            <a:extLst>
              <a:ext uri="{FF2B5EF4-FFF2-40B4-BE49-F238E27FC236}">
                <a16:creationId xmlns:a16="http://schemas.microsoft.com/office/drawing/2014/main" id="{404B1CE2-B9C0-409C-8709-B089EE855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493" y="1568368"/>
            <a:ext cx="3584293" cy="5268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5" name="Rectangle 3084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3B449416-9385-4A21-AA97-310A6DD008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4000" b="1">
                <a:highlight>
                  <a:srgbClr val="FFFF00"/>
                </a:highlight>
                <a:latin typeface="+mn-lt"/>
              </a:rPr>
              <a:t>Média a umění / Média nahrazují umění / Umění reaguje na média 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4ABECEEE-21C7-49BD-9301-A2A19D7F4A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4152774" cy="4303464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cs-CZ" altLang="cs-CZ" sz="2000" b="1" dirty="0"/>
              <a:t>Fotografie (1839) /+ tisk/;</a:t>
            </a:r>
          </a:p>
          <a:p>
            <a:pPr marL="0" indent="0" eaLnBrk="1" hangingPunct="1">
              <a:buNone/>
              <a:defRPr/>
            </a:pPr>
            <a:r>
              <a:rPr lang="cs-CZ" altLang="cs-CZ" sz="2000" b="1" dirty="0"/>
              <a:t>Film (1895) /20s film. průmysl;</a:t>
            </a:r>
          </a:p>
          <a:p>
            <a:pPr marL="0" indent="0" eaLnBrk="1" hangingPunct="1">
              <a:buNone/>
              <a:defRPr/>
            </a:pPr>
            <a:r>
              <a:rPr lang="cs-CZ" altLang="cs-CZ" sz="2000" b="1" dirty="0"/>
              <a:t>Rádio (1895) /20s rozhlas;</a:t>
            </a:r>
          </a:p>
          <a:p>
            <a:pPr marL="0" indent="0" eaLnBrk="1" hangingPunct="1">
              <a:buNone/>
              <a:defRPr/>
            </a:pPr>
            <a:r>
              <a:rPr lang="cs-CZ" altLang="cs-CZ" sz="2000" b="1" dirty="0"/>
              <a:t>Televize (1926) / 50s masmédium;</a:t>
            </a:r>
          </a:p>
          <a:p>
            <a:pPr marL="0" indent="0" eaLnBrk="1" hangingPunct="1">
              <a:buNone/>
              <a:defRPr/>
            </a:pPr>
            <a:r>
              <a:rPr lang="cs-CZ" altLang="cs-CZ" sz="2000" b="1" dirty="0"/>
              <a:t>Internet (1969) / 90s rozšíření.</a:t>
            </a:r>
          </a:p>
          <a:p>
            <a:pPr marL="0" indent="0" eaLnBrk="1" hangingPunct="1">
              <a:buNone/>
              <a:defRPr/>
            </a:pPr>
            <a:endParaRPr lang="cs-CZ" altLang="cs-CZ" sz="2000" b="1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A06EA04-5475-6873-7BC6-6BDF149E0A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8" r="923" b="-2"/>
          <a:stretch/>
        </p:blipFill>
        <p:spPr>
          <a:xfrm>
            <a:off x="5183500" y="1904282"/>
            <a:ext cx="6170299" cy="422480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A2D36E48-CE94-4A0B-B9DE-DD6030B99B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cs-CZ" sz="4000" b="1" dirty="0">
                <a:highlight>
                  <a:srgbClr val="FFFF00"/>
                </a:highlight>
                <a:latin typeface="+mn-lt"/>
              </a:rPr>
              <a:t>Medi</a:t>
            </a:r>
            <a:r>
              <a:rPr lang="cs-CZ" altLang="cs-CZ" sz="4000" b="1" dirty="0" err="1">
                <a:highlight>
                  <a:srgbClr val="FFFF00"/>
                </a:highlight>
                <a:latin typeface="+mn-lt"/>
              </a:rPr>
              <a:t>ální</a:t>
            </a:r>
            <a:r>
              <a:rPr lang="cs-CZ" altLang="cs-CZ" sz="4000" b="1" dirty="0">
                <a:highlight>
                  <a:srgbClr val="FFFF00"/>
                </a:highlight>
                <a:latin typeface="+mn-lt"/>
              </a:rPr>
              <a:t> umění (nové začátky): 1950 a dále</a:t>
            </a:r>
            <a:endParaRPr lang="cs-CZ" altLang="cs-CZ" sz="4000" b="1" dirty="0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6E370C4-B9F8-418F-B69A-3C39673BA6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cs-CZ" altLang="cs-CZ" b="1" dirty="0">
                <a:highlight>
                  <a:srgbClr val="00FF00"/>
                </a:highlight>
              </a:rPr>
              <a:t>Tři strategie mediálního umění: 1951 až 1952</a:t>
            </a:r>
          </a:p>
          <a:p>
            <a:pPr marL="0" indent="0" eaLnBrk="1" hangingPunct="1">
              <a:buNone/>
            </a:pPr>
            <a:r>
              <a:rPr lang="cs-CZ" altLang="cs-CZ" b="1" dirty="0" err="1">
                <a:highlight>
                  <a:srgbClr val="00FFFF"/>
                </a:highlight>
              </a:rPr>
              <a:t>Kriticko</a:t>
            </a:r>
            <a:r>
              <a:rPr lang="cs-CZ" altLang="cs-CZ" b="1" dirty="0">
                <a:highlight>
                  <a:srgbClr val="00FFFF"/>
                </a:highlight>
              </a:rPr>
              <a:t>–destruktivní s.: Guy </a:t>
            </a:r>
            <a:r>
              <a:rPr lang="cs-CZ" altLang="cs-CZ" b="1" dirty="0" err="1">
                <a:highlight>
                  <a:srgbClr val="00FFFF"/>
                </a:highlight>
              </a:rPr>
              <a:t>Debord</a:t>
            </a:r>
            <a:r>
              <a:rPr lang="cs-CZ" altLang="cs-CZ" b="1" dirty="0">
                <a:highlight>
                  <a:srgbClr val="00FFFF"/>
                </a:highlight>
              </a:rPr>
              <a:t> (film)</a:t>
            </a:r>
          </a:p>
          <a:p>
            <a:pPr lvl="1" eaLnBrk="1" hangingPunct="1">
              <a:buFontTx/>
              <a:buNone/>
            </a:pPr>
            <a:endParaRPr lang="cs-CZ" altLang="cs-CZ" sz="1600" b="1" u="sng" dirty="0"/>
          </a:p>
          <a:p>
            <a:pPr eaLnBrk="1" hangingPunct="1">
              <a:buFontTx/>
              <a:buNone/>
            </a:pPr>
            <a:r>
              <a:rPr lang="cs-CZ" altLang="cs-CZ" sz="1600" b="1" dirty="0"/>
              <a:t>Guy </a:t>
            </a:r>
            <a:r>
              <a:rPr lang="cs-CZ" altLang="cs-CZ" sz="1600" b="1" dirty="0" err="1"/>
              <a:t>Debord</a:t>
            </a:r>
            <a:r>
              <a:rPr lang="cs-CZ" altLang="cs-CZ" sz="1600" b="1" dirty="0"/>
              <a:t>: </a:t>
            </a:r>
            <a:r>
              <a:rPr lang="cs-CZ" altLang="cs-CZ" sz="1600" b="1" i="1" dirty="0" err="1"/>
              <a:t>Hurlements</a:t>
            </a:r>
            <a:r>
              <a:rPr lang="cs-CZ" altLang="cs-CZ" sz="1600" b="1" i="1" dirty="0"/>
              <a:t> en </a:t>
            </a:r>
            <a:r>
              <a:rPr lang="cs-CZ" altLang="cs-CZ" sz="1600" b="1" i="1" dirty="0" err="1"/>
              <a:t>faveur</a:t>
            </a:r>
            <a:r>
              <a:rPr lang="cs-CZ" altLang="cs-CZ" sz="1600" b="1" i="1" dirty="0"/>
              <a:t> de Sade</a:t>
            </a:r>
            <a:r>
              <a:rPr lang="cs-CZ" altLang="cs-CZ" sz="1600" dirty="0"/>
              <a:t> (1952)</a:t>
            </a:r>
          </a:p>
          <a:p>
            <a:pPr eaLnBrk="1" hangingPunct="1">
              <a:buFontTx/>
              <a:buNone/>
            </a:pPr>
            <a:r>
              <a:rPr lang="cs-CZ" altLang="cs-CZ" sz="1600" dirty="0"/>
              <a:t>Dostupné on-line:</a:t>
            </a:r>
          </a:p>
          <a:p>
            <a:pPr eaLnBrk="1" hangingPunct="1">
              <a:buFontTx/>
              <a:buNone/>
            </a:pPr>
            <a:r>
              <a:rPr lang="cs-CZ" altLang="cs-CZ" sz="1600" dirty="0">
                <a:hlinkClick r:id="rId2"/>
              </a:rPr>
              <a:t>http://www.ubu.com/film/debord_hurlements.html</a:t>
            </a:r>
            <a:endParaRPr lang="cs-CZ" altLang="cs-CZ" sz="1600" dirty="0"/>
          </a:p>
          <a:p>
            <a:pPr eaLnBrk="1" hangingPunct="1">
              <a:buFontTx/>
              <a:buNone/>
            </a:pPr>
            <a:endParaRPr lang="cs-CZ" altLang="cs-CZ" sz="1600" dirty="0"/>
          </a:p>
          <a:p>
            <a:pPr eaLnBrk="1" hangingPunct="1">
              <a:buFontTx/>
              <a:buNone/>
            </a:pPr>
            <a:r>
              <a:rPr lang="cs-CZ" altLang="cs-CZ" sz="1600" b="1" i="1" dirty="0"/>
              <a:t>Guy </a:t>
            </a:r>
            <a:r>
              <a:rPr lang="cs-CZ" altLang="cs-CZ" sz="1600" b="1" i="1" dirty="0" err="1"/>
              <a:t>Debord</a:t>
            </a:r>
            <a:r>
              <a:rPr lang="cs-CZ" altLang="cs-CZ" sz="1600" b="1" i="1" dirty="0"/>
              <a:t>: Society </a:t>
            </a:r>
            <a:r>
              <a:rPr lang="cs-CZ" altLang="cs-CZ" sz="1600" b="1" i="1" dirty="0" err="1"/>
              <a:t>of</a:t>
            </a:r>
            <a:r>
              <a:rPr lang="cs-CZ" altLang="cs-CZ" sz="1600" b="1" i="1" dirty="0"/>
              <a:t> </a:t>
            </a:r>
            <a:r>
              <a:rPr lang="cs-CZ" altLang="cs-CZ" sz="1600" b="1" i="1" dirty="0" err="1"/>
              <a:t>Spectacle</a:t>
            </a:r>
            <a:r>
              <a:rPr lang="cs-CZ" altLang="cs-CZ" sz="1600" dirty="0"/>
              <a:t> (1967)/</a:t>
            </a:r>
            <a:r>
              <a:rPr lang="cs-CZ" altLang="cs-CZ" sz="1600" dirty="0" err="1"/>
              <a:t>sound</a:t>
            </a:r>
            <a:r>
              <a:rPr lang="cs-CZ" altLang="cs-CZ" sz="1600" dirty="0"/>
              <a:t>/</a:t>
            </a:r>
          </a:p>
          <a:p>
            <a:pPr eaLnBrk="1" hangingPunct="1">
              <a:buFontTx/>
              <a:buNone/>
            </a:pPr>
            <a:r>
              <a:rPr lang="cs-CZ" altLang="cs-CZ" sz="1600" dirty="0">
                <a:hlinkClick r:id="rId3"/>
              </a:rPr>
              <a:t>http://www.ubu.com/film/debord_spectacle1.html</a:t>
            </a:r>
            <a:endParaRPr lang="cs-CZ" altLang="cs-CZ" sz="1600" dirty="0"/>
          </a:p>
          <a:p>
            <a:pPr eaLnBrk="1" hangingPunct="1">
              <a:buFontTx/>
              <a:buNone/>
            </a:pPr>
            <a:r>
              <a:rPr lang="cs-CZ" altLang="cs-CZ" sz="1600" dirty="0">
                <a:hlinkClick r:id="rId4"/>
              </a:rPr>
              <a:t>http://www.ubu.com/film/debord_spectacle2.html</a:t>
            </a:r>
            <a:endParaRPr lang="cs-CZ" altLang="cs-CZ" sz="1600" dirty="0"/>
          </a:p>
          <a:p>
            <a:pPr eaLnBrk="1" hangingPunct="1">
              <a:buFontTx/>
              <a:buNone/>
            </a:pPr>
            <a:endParaRPr lang="cs-CZ" altLang="cs-CZ" sz="1600" dirty="0"/>
          </a:p>
        </p:txBody>
      </p:sp>
      <p:sp>
        <p:nvSpPr>
          <p:cNvPr id="16388" name="AutoShape 5" descr="Z">
            <a:extLst>
              <a:ext uri="{FF2B5EF4-FFF2-40B4-BE49-F238E27FC236}">
                <a16:creationId xmlns:a16="http://schemas.microsoft.com/office/drawing/2014/main" id="{22B9846D-6682-400E-87E8-C02663694A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20638"/>
            <a:ext cx="1752600" cy="981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6389" name="AutoShape 7" descr="Z">
            <a:extLst>
              <a:ext uri="{FF2B5EF4-FFF2-40B4-BE49-F238E27FC236}">
                <a16:creationId xmlns:a16="http://schemas.microsoft.com/office/drawing/2014/main" id="{738BEBE3-456B-4498-BD5E-79CE104CFB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19700" y="2938464"/>
            <a:ext cx="17526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pic>
        <p:nvPicPr>
          <p:cNvPr id="16390" name="Picture 9" descr="745">
            <a:extLst>
              <a:ext uri="{FF2B5EF4-FFF2-40B4-BE49-F238E27FC236}">
                <a16:creationId xmlns:a16="http://schemas.microsoft.com/office/drawing/2014/main" id="{D8511AB9-9831-426C-A255-BCE00E765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372" y="3556443"/>
            <a:ext cx="219075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1" descr="745">
            <a:extLst>
              <a:ext uri="{FF2B5EF4-FFF2-40B4-BE49-F238E27FC236}">
                <a16:creationId xmlns:a16="http://schemas.microsoft.com/office/drawing/2014/main" id="{5DAC668A-3650-434A-AC87-93D6713A2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372" y="2086037"/>
            <a:ext cx="219075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3" descr="745">
            <a:extLst>
              <a:ext uri="{FF2B5EF4-FFF2-40B4-BE49-F238E27FC236}">
                <a16:creationId xmlns:a16="http://schemas.microsoft.com/office/drawing/2014/main" id="{31BA8F50-A485-449E-BC71-965D30C13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372" y="5083175"/>
            <a:ext cx="219075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1" name="Rectangle 140">
            <a:extLst>
              <a:ext uri="{FF2B5EF4-FFF2-40B4-BE49-F238E27FC236}">
                <a16:creationId xmlns:a16="http://schemas.microsoft.com/office/drawing/2014/main" id="{98135EBA-B3A3-4F88-BCB1-D0C8E63F4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A2D36E48-CE94-4A0B-B9DE-DD6030B99B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14190" y="713232"/>
            <a:ext cx="4413749" cy="119786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cs-CZ" sz="4000" b="1" dirty="0">
                <a:solidFill>
                  <a:schemeClr val="bg1"/>
                </a:solidFill>
                <a:highlight>
                  <a:srgbClr val="FFFF00"/>
                </a:highlight>
                <a:latin typeface="+mn-lt"/>
              </a:rPr>
              <a:t>Medi</a:t>
            </a:r>
            <a:r>
              <a:rPr lang="cs-CZ" altLang="cs-CZ" sz="4000" b="1" dirty="0" err="1">
                <a:solidFill>
                  <a:schemeClr val="bg1"/>
                </a:solidFill>
                <a:highlight>
                  <a:srgbClr val="FFFF00"/>
                </a:highlight>
                <a:latin typeface="+mn-lt"/>
              </a:rPr>
              <a:t>ální</a:t>
            </a:r>
            <a:r>
              <a:rPr lang="cs-CZ" altLang="cs-CZ" sz="4000" b="1" dirty="0">
                <a:solidFill>
                  <a:schemeClr val="bg1"/>
                </a:solidFill>
                <a:highlight>
                  <a:srgbClr val="FFFF00"/>
                </a:highlight>
                <a:latin typeface="+mn-lt"/>
              </a:rPr>
              <a:t> umění: nové začátky: 1950 a dále</a:t>
            </a:r>
          </a:p>
        </p:txBody>
      </p:sp>
      <p:pic>
        <p:nvPicPr>
          <p:cNvPr id="16390" name="Picture 9" descr="745">
            <a:extLst>
              <a:ext uri="{FF2B5EF4-FFF2-40B4-BE49-F238E27FC236}">
                <a16:creationId xmlns:a16="http://schemas.microsoft.com/office/drawing/2014/main" id="{D8511AB9-9831-426C-A255-BCE00E7654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20"/>
          <a:stretch/>
        </p:blipFill>
        <p:spPr bwMode="auto">
          <a:xfrm>
            <a:off x="361466" y="365124"/>
            <a:ext cx="2834938" cy="357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1" descr="745">
            <a:extLst>
              <a:ext uri="{FF2B5EF4-FFF2-40B4-BE49-F238E27FC236}">
                <a16:creationId xmlns:a16="http://schemas.microsoft.com/office/drawing/2014/main" id="{5DAC668A-3650-434A-AC87-93D6713A2A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17" b="1"/>
          <a:stretch/>
        </p:blipFill>
        <p:spPr bwMode="auto">
          <a:xfrm>
            <a:off x="3382833" y="365124"/>
            <a:ext cx="2834938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447D1B1D-04C6-4151-9423-F5437649E4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788307" y="831087"/>
            <a:ext cx="0" cy="914400"/>
          </a:xfrm>
          <a:prstGeom prst="line">
            <a:avLst/>
          </a:prstGeom>
          <a:ln w="190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92" name="Picture 13" descr="745">
            <a:extLst>
              <a:ext uri="{FF2B5EF4-FFF2-40B4-BE49-F238E27FC236}">
                <a16:creationId xmlns:a16="http://schemas.microsoft.com/office/drawing/2014/main" id="{31BA8F50-A485-449E-BC71-965D30C134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27" b="-2"/>
          <a:stretch/>
        </p:blipFill>
        <p:spPr bwMode="auto">
          <a:xfrm>
            <a:off x="361466" y="4119239"/>
            <a:ext cx="2834938" cy="205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 descr="Obsah obrázku text&#10;&#10;Popis byl vytvořen automaticky">
            <a:extLst>
              <a:ext uri="{FF2B5EF4-FFF2-40B4-BE49-F238E27FC236}">
                <a16:creationId xmlns:a16="http://schemas.microsoft.com/office/drawing/2014/main" id="{1F86DD8E-C082-42ED-B77E-05F6F94CC5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69" r="-1" b="1572"/>
          <a:stretch/>
        </p:blipFill>
        <p:spPr>
          <a:xfrm>
            <a:off x="3382834" y="2601911"/>
            <a:ext cx="2834937" cy="3575052"/>
          </a:xfrm>
          <a:prstGeom prst="rect">
            <a:avLst/>
          </a:prstGeom>
        </p:spPr>
      </p:pic>
      <p:sp>
        <p:nvSpPr>
          <p:cNvPr id="16387" name="Rectangle 3">
            <a:extLst>
              <a:ext uri="{FF2B5EF4-FFF2-40B4-BE49-F238E27FC236}">
                <a16:creationId xmlns:a16="http://schemas.microsoft.com/office/drawing/2014/main" id="{86E370C4-B9F8-418F-B69A-3C39673BA6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214190" y="2048256"/>
            <a:ext cx="4413749" cy="4123944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cs-CZ" altLang="cs-CZ" b="1" dirty="0">
                <a:solidFill>
                  <a:schemeClr val="bg1"/>
                </a:solidFill>
                <a:highlight>
                  <a:srgbClr val="00FF00"/>
                </a:highlight>
              </a:rPr>
              <a:t>Tři strategie mediálního umění: 1951 až 1952</a:t>
            </a:r>
            <a:endParaRPr lang="cs-CZ" altLang="cs-CZ" sz="2400" b="1" dirty="0">
              <a:solidFill>
                <a:schemeClr val="bg1"/>
              </a:solidFill>
              <a:highlight>
                <a:srgbClr val="00FF00"/>
              </a:highlight>
            </a:endParaRPr>
          </a:p>
          <a:p>
            <a:pPr marL="0" indent="0" eaLnBrk="1" hangingPunct="1">
              <a:buNone/>
            </a:pPr>
            <a:r>
              <a:rPr lang="cs-CZ" altLang="cs-CZ" b="1" dirty="0" err="1">
                <a:solidFill>
                  <a:schemeClr val="bg1"/>
                </a:solidFill>
                <a:highlight>
                  <a:srgbClr val="00FFFF"/>
                </a:highlight>
              </a:rPr>
              <a:t>Kriticko</a:t>
            </a:r>
            <a:r>
              <a:rPr lang="cs-CZ" altLang="cs-CZ" b="1" dirty="0">
                <a:solidFill>
                  <a:schemeClr val="bg1"/>
                </a:solidFill>
                <a:highlight>
                  <a:srgbClr val="00FFFF"/>
                </a:highlight>
              </a:rPr>
              <a:t> – destruktivní s.: Guy </a:t>
            </a:r>
            <a:r>
              <a:rPr lang="cs-CZ" altLang="cs-CZ" b="1" dirty="0" err="1">
                <a:solidFill>
                  <a:schemeClr val="bg1"/>
                </a:solidFill>
                <a:highlight>
                  <a:srgbClr val="00FFFF"/>
                </a:highlight>
              </a:rPr>
              <a:t>Debord</a:t>
            </a:r>
            <a:r>
              <a:rPr lang="cs-CZ" altLang="cs-CZ" b="1" dirty="0">
                <a:solidFill>
                  <a:schemeClr val="bg1"/>
                </a:solidFill>
                <a:highlight>
                  <a:srgbClr val="00FFFF"/>
                </a:highlight>
              </a:rPr>
              <a:t> a film</a:t>
            </a:r>
          </a:p>
          <a:p>
            <a:pPr marL="0" indent="0" eaLnBrk="1" hangingPunct="1">
              <a:buNone/>
            </a:pPr>
            <a:endParaRPr lang="cs-CZ" altLang="cs-CZ" sz="2000" b="1" dirty="0">
              <a:solidFill>
                <a:schemeClr val="bg1"/>
              </a:solidFill>
              <a:highlight>
                <a:srgbClr val="00FFFF"/>
              </a:highlight>
            </a:endParaRPr>
          </a:p>
          <a:p>
            <a:pPr marL="0" indent="0" eaLnBrk="1" hangingPunct="1">
              <a:buNone/>
            </a:pPr>
            <a:r>
              <a:rPr lang="cs-CZ" altLang="cs-CZ" sz="5400" b="1" dirty="0"/>
              <a:t>Společnost spektáklu</a:t>
            </a:r>
          </a:p>
          <a:p>
            <a:pPr eaLnBrk="1" hangingPunct="1">
              <a:buFontTx/>
              <a:buNone/>
            </a:pPr>
            <a:endParaRPr lang="cs-CZ" altLang="cs-CZ" sz="2000" dirty="0"/>
          </a:p>
        </p:txBody>
      </p:sp>
      <p:sp>
        <p:nvSpPr>
          <p:cNvPr id="16388" name="AutoShape 5" descr="Z">
            <a:extLst>
              <a:ext uri="{FF2B5EF4-FFF2-40B4-BE49-F238E27FC236}">
                <a16:creationId xmlns:a16="http://schemas.microsoft.com/office/drawing/2014/main" id="{22B9846D-6682-400E-87E8-C02663694A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20638"/>
            <a:ext cx="1752600" cy="981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6389" name="AutoShape 7" descr="Z">
            <a:extLst>
              <a:ext uri="{FF2B5EF4-FFF2-40B4-BE49-F238E27FC236}">
                <a16:creationId xmlns:a16="http://schemas.microsoft.com/office/drawing/2014/main" id="{738BEBE3-456B-4498-BD5E-79CE104CFB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19700" y="2938464"/>
            <a:ext cx="17526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20912327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!!BGRectangle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D272F73-C986-402F-8754-D308DDA5F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182" y="932961"/>
            <a:ext cx="4887685" cy="1777419"/>
          </a:xfrm>
        </p:spPr>
        <p:txBody>
          <a:bodyPr anchor="b">
            <a:normAutofit fontScale="90000"/>
          </a:bodyPr>
          <a:lstStyle/>
          <a:p>
            <a:r>
              <a:rPr lang="cs-CZ" sz="6700" b="1" dirty="0">
                <a:solidFill>
                  <a:schemeClr val="bg1"/>
                </a:solidFill>
                <a:highlight>
                  <a:srgbClr val="FFFF00"/>
                </a:highlight>
                <a:latin typeface="+mn-lt"/>
              </a:rPr>
              <a:t>Společnost spektáklu</a:t>
            </a:r>
            <a:endParaRPr lang="cs-CZ" sz="4000" dirty="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  <p:pic>
        <p:nvPicPr>
          <p:cNvPr id="4" name="Obrázek 3" descr="Obsah obrázku text, kniha&#10;&#10;Popis byl vytvořen automaticky">
            <a:extLst>
              <a:ext uri="{FF2B5EF4-FFF2-40B4-BE49-F238E27FC236}">
                <a16:creationId xmlns:a16="http://schemas.microsoft.com/office/drawing/2014/main" id="{55076D7E-4EC7-4BDF-B91D-01AEB6BD5E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7" r="1" b="13708"/>
          <a:stretch/>
        </p:blipFill>
        <p:spPr>
          <a:xfrm>
            <a:off x="391903" y="573678"/>
            <a:ext cx="5103206" cy="5710645"/>
          </a:xfrm>
          <a:prstGeom prst="rect">
            <a:avLst/>
          </a:prstGeom>
        </p:spPr>
      </p:pic>
      <p:sp>
        <p:nvSpPr>
          <p:cNvPr id="11" name="!!Line">
            <a:extLst>
              <a:ext uri="{FF2B5EF4-FFF2-40B4-BE49-F238E27FC236}">
                <a16:creationId xmlns:a16="http://schemas.microsoft.com/office/drawing/2014/main" id="{0AF80B57-54E2-4D01-8731-3F38B0C56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08192" y="1417320"/>
            <a:ext cx="9144" cy="40233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4B00DE-4C27-4F04-B3CC-9A2BC9A94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8182" y="2894529"/>
            <a:ext cx="4887685" cy="321017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cs-CZ" b="1" dirty="0">
                <a:solidFill>
                  <a:schemeClr val="bg1"/>
                </a:solidFill>
                <a:highlight>
                  <a:srgbClr val="00FFFF"/>
                </a:highlight>
              </a:rPr>
              <a:t>Koncentrovaný spektákl (totalitních režimů)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bg1"/>
                </a:solidFill>
                <a:highlight>
                  <a:srgbClr val="00FFFF"/>
                </a:highlight>
              </a:rPr>
              <a:t>Rozptýlený spektákl (konzumního kapitalismu)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bg1"/>
                </a:solidFill>
                <a:highlight>
                  <a:srgbClr val="00FFFF"/>
                </a:highlight>
              </a:rPr>
              <a:t>Integrovaný spektákl (informační, globalizované společnosti) 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181168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34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4E37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9C714DF-E462-4A8D-B601-32A384E6D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cs-CZ" sz="4800" b="1" dirty="0">
                <a:highlight>
                  <a:srgbClr val="FFFF00"/>
                </a:highlight>
                <a:latin typeface="+mn-lt"/>
              </a:rPr>
              <a:t>Lék proti spektáklu: </a:t>
            </a:r>
            <a:r>
              <a:rPr lang="cs-CZ" sz="4800" b="1" dirty="0" err="1">
                <a:highlight>
                  <a:srgbClr val="FFFF00"/>
                </a:highlight>
                <a:latin typeface="+mn-lt"/>
              </a:rPr>
              <a:t>Situacionistické</a:t>
            </a:r>
            <a:r>
              <a:rPr lang="cs-CZ" sz="4800" b="1" dirty="0">
                <a:highlight>
                  <a:srgbClr val="FFFF00"/>
                </a:highlight>
                <a:latin typeface="+mn-lt"/>
              </a:rPr>
              <a:t> strategie</a:t>
            </a:r>
          </a:p>
        </p:txBody>
      </p:sp>
      <p:sp>
        <p:nvSpPr>
          <p:cNvPr id="1029" name="Rectangle 136">
            <a:extLst>
              <a:ext uri="{FF2B5EF4-FFF2-40B4-BE49-F238E27FC236}">
                <a16:creationId xmlns:a16="http://schemas.microsoft.com/office/drawing/2014/main" id="{33B81349-3A7E-4A66-9ED9-66E6F8E29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3" y="2454901"/>
            <a:ext cx="3441163" cy="4080255"/>
          </a:xfrm>
          <a:prstGeom prst="rect">
            <a:avLst/>
          </a:prstGeom>
          <a:solidFill>
            <a:srgbClr val="FF2862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The Situationist International">
            <a:extLst>
              <a:ext uri="{FF2B5EF4-FFF2-40B4-BE49-F238E27FC236}">
                <a16:creationId xmlns:a16="http://schemas.microsoft.com/office/drawing/2014/main" id="{A206A8DF-1C84-4E3D-AE89-BF129F29F3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67" r="-2" b="16513"/>
          <a:stretch/>
        </p:blipFill>
        <p:spPr bwMode="auto">
          <a:xfrm>
            <a:off x="524256" y="2769381"/>
            <a:ext cx="3067356" cy="343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Rectangle 138">
            <a:extLst>
              <a:ext uri="{FF2B5EF4-FFF2-40B4-BE49-F238E27FC236}">
                <a16:creationId xmlns:a16="http://schemas.microsoft.com/office/drawing/2014/main" id="{4A37A7FF-19A5-40D8-8D0C-E780CBD330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1468" y="2454900"/>
            <a:ext cx="3441163" cy="4080255"/>
          </a:xfrm>
          <a:prstGeom prst="rect">
            <a:avLst/>
          </a:prstGeom>
          <a:solidFill>
            <a:srgbClr val="FF2862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D88BBAD-8336-4F7F-B86E-28FDAEE01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8587" y="2667953"/>
            <a:ext cx="2848124" cy="3635294"/>
          </a:xfrm>
          <a:prstGeom prst="rect">
            <a:avLst/>
          </a:prstGeom>
        </p:spPr>
      </p:pic>
      <p:sp>
        <p:nvSpPr>
          <p:cNvPr id="141" name="Rectangle 14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587F01-7F6E-4232-AA86-124CA9FBD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6057" y="762983"/>
            <a:ext cx="3515128" cy="533092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3600" b="1" dirty="0" err="1">
                <a:highlight>
                  <a:srgbClr val="00FF00"/>
                </a:highlight>
              </a:rPr>
              <a:t>Psychogeografie</a:t>
            </a:r>
            <a:endParaRPr lang="cs-CZ" sz="3600" b="1" dirty="0">
              <a:highlight>
                <a:srgbClr val="00FF00"/>
              </a:highlight>
            </a:endParaRPr>
          </a:p>
          <a:p>
            <a:pPr marL="0" indent="0">
              <a:buNone/>
            </a:pPr>
            <a:r>
              <a:rPr lang="cs-CZ" sz="3600" b="1" dirty="0" err="1">
                <a:highlight>
                  <a:srgbClr val="00FF00"/>
                </a:highlight>
              </a:rPr>
              <a:t>Dérivé</a:t>
            </a:r>
            <a:endParaRPr lang="cs-CZ" sz="3600" b="1" dirty="0">
              <a:highlight>
                <a:srgbClr val="00FF00"/>
              </a:highlight>
            </a:endParaRPr>
          </a:p>
          <a:p>
            <a:pPr marL="0" indent="0">
              <a:buNone/>
            </a:pPr>
            <a:r>
              <a:rPr lang="cs-CZ" sz="3600" b="1" dirty="0" err="1">
                <a:highlight>
                  <a:srgbClr val="00FF00"/>
                </a:highlight>
              </a:rPr>
              <a:t>Détournement</a:t>
            </a:r>
            <a:r>
              <a:rPr lang="cs-CZ" sz="3600" b="1" dirty="0">
                <a:highlight>
                  <a:srgbClr val="00FF00"/>
                </a:highlight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1506433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A7BC7661-091B-40F1-8D94-03507790A7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cs-CZ" sz="4000" b="1" dirty="0">
                <a:highlight>
                  <a:srgbClr val="FFFF00"/>
                </a:highlight>
                <a:latin typeface="+mn-lt"/>
              </a:rPr>
              <a:t>Medi</a:t>
            </a:r>
            <a:r>
              <a:rPr lang="cs-CZ" altLang="cs-CZ" sz="4000" b="1" dirty="0" err="1">
                <a:highlight>
                  <a:srgbClr val="FFFF00"/>
                </a:highlight>
                <a:latin typeface="+mn-lt"/>
              </a:rPr>
              <a:t>ální</a:t>
            </a:r>
            <a:r>
              <a:rPr lang="cs-CZ" altLang="cs-CZ" sz="4000" b="1" dirty="0">
                <a:highlight>
                  <a:srgbClr val="FFFF00"/>
                </a:highlight>
                <a:latin typeface="+mn-lt"/>
              </a:rPr>
              <a:t> umění: nové začátky: 1950 a dále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9BF3564C-28B0-4D6F-92D8-AE1DFE2CFF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eaLnBrk="1" hangingPunct="1">
              <a:buNone/>
            </a:pPr>
            <a:r>
              <a:rPr lang="cs-CZ" altLang="cs-CZ" b="1" dirty="0">
                <a:highlight>
                  <a:srgbClr val="00FF00"/>
                </a:highlight>
              </a:rPr>
              <a:t>Tři strategie mediálního umění: 1951 až 1952</a:t>
            </a:r>
            <a:endParaRPr lang="cs-CZ" altLang="cs-CZ" sz="2400" b="1" dirty="0">
              <a:highlight>
                <a:srgbClr val="00FF00"/>
              </a:highlight>
            </a:endParaRPr>
          </a:p>
          <a:p>
            <a:pPr marL="0" indent="0" eaLnBrk="1" hangingPunct="1">
              <a:buNone/>
            </a:pPr>
            <a:r>
              <a:rPr lang="cs-CZ" altLang="cs-CZ" b="1" dirty="0" err="1">
                <a:highlight>
                  <a:srgbClr val="00FFFF"/>
                </a:highlight>
              </a:rPr>
              <a:t>Utopicko</a:t>
            </a:r>
            <a:r>
              <a:rPr lang="cs-CZ" altLang="cs-CZ" b="1" dirty="0">
                <a:highlight>
                  <a:srgbClr val="00FFFF"/>
                </a:highlight>
              </a:rPr>
              <a:t>–emfatická s.: </a:t>
            </a:r>
            <a:r>
              <a:rPr lang="cs-CZ" altLang="cs-CZ" b="1" dirty="0" err="1">
                <a:highlight>
                  <a:srgbClr val="00FFFF"/>
                </a:highlight>
              </a:rPr>
              <a:t>Lucio</a:t>
            </a:r>
            <a:r>
              <a:rPr lang="cs-CZ" altLang="cs-CZ" b="1" dirty="0">
                <a:highlight>
                  <a:srgbClr val="00FFFF"/>
                </a:highlight>
              </a:rPr>
              <a:t> </a:t>
            </a:r>
            <a:r>
              <a:rPr lang="cs-CZ" altLang="cs-CZ" b="1" dirty="0" err="1">
                <a:highlight>
                  <a:srgbClr val="00FFFF"/>
                </a:highlight>
              </a:rPr>
              <a:t>Fontana</a:t>
            </a:r>
            <a:r>
              <a:rPr lang="cs-CZ" altLang="cs-CZ" b="1" dirty="0">
                <a:highlight>
                  <a:srgbClr val="00FFFF"/>
                </a:highlight>
              </a:rPr>
              <a:t>: televize</a:t>
            </a:r>
          </a:p>
          <a:p>
            <a:pPr marL="0" indent="0" eaLnBrk="1" hangingPunct="1">
              <a:buNone/>
            </a:pPr>
            <a:r>
              <a:rPr lang="cs-CZ" altLang="cs-CZ" b="1" dirty="0">
                <a:highlight>
                  <a:srgbClr val="00FFFF"/>
                </a:highlight>
              </a:rPr>
              <a:t>Receptivně–analytická s.: John Cage: rádio</a:t>
            </a:r>
          </a:p>
          <a:p>
            <a:pPr marL="0" indent="0" eaLnBrk="1" hangingPunct="1">
              <a:buNone/>
            </a:pPr>
            <a:r>
              <a:rPr lang="cs-CZ" altLang="cs-CZ" b="1" dirty="0" err="1">
                <a:highlight>
                  <a:srgbClr val="00FFFF"/>
                </a:highlight>
              </a:rPr>
              <a:t>Kriticko</a:t>
            </a:r>
            <a:r>
              <a:rPr lang="cs-CZ" altLang="cs-CZ" b="1" dirty="0">
                <a:highlight>
                  <a:srgbClr val="00FFFF"/>
                </a:highlight>
              </a:rPr>
              <a:t>–destruktivní s.: Guy </a:t>
            </a:r>
            <a:r>
              <a:rPr lang="cs-CZ" altLang="cs-CZ" b="1" dirty="0" err="1">
                <a:highlight>
                  <a:srgbClr val="00FFFF"/>
                </a:highlight>
              </a:rPr>
              <a:t>Debord</a:t>
            </a:r>
            <a:r>
              <a:rPr lang="cs-CZ" altLang="cs-CZ" b="1" dirty="0">
                <a:highlight>
                  <a:srgbClr val="00FFFF"/>
                </a:highlight>
              </a:rPr>
              <a:t> a film</a:t>
            </a:r>
          </a:p>
          <a:p>
            <a:pPr marL="0" indent="0" eaLnBrk="1" hangingPunct="1">
              <a:buNone/>
            </a:pPr>
            <a:endParaRPr lang="cs-CZ" altLang="cs-CZ" sz="1600" b="1" dirty="0"/>
          </a:p>
          <a:p>
            <a:pPr marL="0" indent="0" eaLnBrk="1" hangingPunct="1">
              <a:buNone/>
            </a:pPr>
            <a:r>
              <a:rPr lang="cs-CZ" altLang="cs-CZ" sz="2000" b="1" dirty="0">
                <a:highlight>
                  <a:srgbClr val="00FF00"/>
                </a:highlight>
              </a:rPr>
              <a:t>Shrnutí situace</a:t>
            </a:r>
          </a:p>
          <a:p>
            <a:pPr eaLnBrk="1" hangingPunct="1">
              <a:buFontTx/>
              <a:buNone/>
            </a:pPr>
            <a:r>
              <a:rPr lang="cs-CZ" altLang="cs-CZ" b="1" dirty="0">
                <a:highlight>
                  <a:srgbClr val="00FFFF"/>
                </a:highlight>
              </a:rPr>
              <a:t>Film</a:t>
            </a:r>
            <a:r>
              <a:rPr lang="cs-CZ" altLang="cs-CZ" dirty="0">
                <a:highlight>
                  <a:srgbClr val="00FFFF"/>
                </a:highlight>
              </a:rPr>
              <a:t>: etablované médium: anti-postoj (viz experimentální film a videoart)</a:t>
            </a:r>
          </a:p>
          <a:p>
            <a:pPr eaLnBrk="1" hangingPunct="1">
              <a:buFontTx/>
              <a:buNone/>
            </a:pPr>
            <a:r>
              <a:rPr lang="cs-CZ" altLang="cs-CZ" b="1" dirty="0">
                <a:highlight>
                  <a:srgbClr val="00FFFF"/>
                </a:highlight>
              </a:rPr>
              <a:t>Rádio</a:t>
            </a:r>
            <a:r>
              <a:rPr lang="cs-CZ" altLang="cs-CZ" dirty="0">
                <a:highlight>
                  <a:srgbClr val="00FFFF"/>
                </a:highlight>
              </a:rPr>
              <a:t>: zvukový materiál stále otevřený pro manipulaci, dekonstrukci, rekombinaci…</a:t>
            </a:r>
          </a:p>
          <a:p>
            <a:pPr eaLnBrk="1" hangingPunct="1">
              <a:buFontTx/>
              <a:buNone/>
            </a:pPr>
            <a:r>
              <a:rPr lang="cs-CZ" altLang="cs-CZ" b="1" dirty="0">
                <a:highlight>
                  <a:srgbClr val="00FFFF"/>
                </a:highlight>
              </a:rPr>
              <a:t>Televize: </a:t>
            </a:r>
            <a:r>
              <a:rPr lang="cs-CZ" altLang="cs-CZ" dirty="0">
                <a:highlight>
                  <a:srgbClr val="00FFFF"/>
                </a:highlight>
              </a:rPr>
              <a:t>utopické naděje, které se nikdy nenaplnily (utopie vs. realita TV)</a:t>
            </a:r>
          </a:p>
          <a:p>
            <a:pPr lvl="1" eaLnBrk="1" hangingPunct="1">
              <a:buFontTx/>
              <a:buNone/>
            </a:pPr>
            <a:endParaRPr lang="cs-CZ" altLang="cs-CZ" sz="1400" b="1" dirty="0"/>
          </a:p>
          <a:p>
            <a:pPr lvl="1" eaLnBrk="1" hangingPunct="1">
              <a:buFontTx/>
              <a:buNone/>
            </a:pPr>
            <a:endParaRPr lang="cs-CZ" altLang="cs-CZ" sz="1400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F5FFC2-E7B7-D9EE-DC46-0038710D2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b="1" dirty="0">
                <a:highlight>
                  <a:srgbClr val="FFFF00"/>
                </a:highlight>
                <a:latin typeface="+mn-lt"/>
              </a:rPr>
              <a:t>Q</a:t>
            </a:r>
            <a:r>
              <a:rPr lang="en-GB" sz="4400" b="1" dirty="0">
                <a:highlight>
                  <a:srgbClr val="FFFF00"/>
                </a:highlight>
                <a:latin typeface="+mn-lt"/>
              </a:rPr>
              <a:t>&amp;A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331FD4-DE2D-E623-473D-D6E277E7D1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4400" b="1" dirty="0">
                <a:highlight>
                  <a:srgbClr val="00FF00"/>
                </a:highlight>
              </a:rPr>
              <a:t>Jakým byl 50. a 60. letech 20. století postoj umělců a intelektuálů k populární kultuře a médiím?</a:t>
            </a:r>
          </a:p>
          <a:p>
            <a:pPr marL="0" indent="0">
              <a:buNone/>
            </a:pPr>
            <a:endParaRPr lang="cs-CZ" b="1" dirty="0"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5203764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F5FFC2-E7B7-D9EE-DC46-0038710D2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b="1" dirty="0">
                <a:highlight>
                  <a:srgbClr val="FFFF00"/>
                </a:highlight>
                <a:latin typeface="+mn-lt"/>
              </a:rPr>
              <a:t>Q</a:t>
            </a:r>
            <a:r>
              <a:rPr lang="en-GB" sz="4400" b="1" dirty="0">
                <a:highlight>
                  <a:srgbClr val="FFFF00"/>
                </a:highlight>
                <a:latin typeface="+mn-lt"/>
              </a:rPr>
              <a:t>&amp;A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331FD4-DE2D-E623-473D-D6E277E7D1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Na příkladech prostudovaných textů (</a:t>
            </a:r>
            <a:r>
              <a:rPr lang="cs-CZ" b="1" dirty="0" err="1"/>
              <a:t>Fontana</a:t>
            </a:r>
            <a:r>
              <a:rPr lang="cs-CZ" b="1" dirty="0"/>
              <a:t>, Cage, </a:t>
            </a:r>
            <a:r>
              <a:rPr lang="cs-CZ" b="1" dirty="0" err="1"/>
              <a:t>Debord</a:t>
            </a:r>
            <a:r>
              <a:rPr lang="cs-CZ" b="1" dirty="0"/>
              <a:t>) vysvětlete umělecké strategie ve vztahu k médiím, které reprezentují.</a:t>
            </a:r>
          </a:p>
          <a:p>
            <a:pPr marL="0" indent="0">
              <a:buNone/>
            </a:pPr>
            <a:endParaRPr lang="cs-CZ" b="1" dirty="0"/>
          </a:p>
          <a:p>
            <a:pPr marL="0" indent="0" eaLnBrk="1" hangingPunct="1">
              <a:buNone/>
            </a:pPr>
            <a:r>
              <a:rPr lang="cs-CZ" altLang="cs-CZ" sz="4000" b="1" dirty="0" err="1">
                <a:highlight>
                  <a:srgbClr val="00FF00"/>
                </a:highlight>
              </a:rPr>
              <a:t>Utopicko</a:t>
            </a:r>
            <a:r>
              <a:rPr lang="cs-CZ" altLang="cs-CZ" sz="4000" b="1" dirty="0">
                <a:highlight>
                  <a:srgbClr val="00FF00"/>
                </a:highlight>
              </a:rPr>
              <a:t>–emfatická s.: </a:t>
            </a:r>
            <a:r>
              <a:rPr lang="cs-CZ" altLang="cs-CZ" sz="4000" b="1" dirty="0" err="1">
                <a:highlight>
                  <a:srgbClr val="00FF00"/>
                </a:highlight>
              </a:rPr>
              <a:t>Lucio</a:t>
            </a:r>
            <a:r>
              <a:rPr lang="cs-CZ" altLang="cs-CZ" sz="4000" b="1" dirty="0">
                <a:highlight>
                  <a:srgbClr val="00FF00"/>
                </a:highlight>
              </a:rPr>
              <a:t> </a:t>
            </a:r>
            <a:r>
              <a:rPr lang="cs-CZ" altLang="cs-CZ" sz="4000" b="1" dirty="0" err="1">
                <a:highlight>
                  <a:srgbClr val="00FF00"/>
                </a:highlight>
              </a:rPr>
              <a:t>Fontana</a:t>
            </a:r>
            <a:r>
              <a:rPr lang="cs-CZ" altLang="cs-CZ" sz="4000" b="1" dirty="0">
                <a:highlight>
                  <a:srgbClr val="00FF00"/>
                </a:highlight>
              </a:rPr>
              <a:t>: televize</a:t>
            </a:r>
          </a:p>
          <a:p>
            <a:pPr marL="0" indent="0">
              <a:buNone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990479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F5FFC2-E7B7-D9EE-DC46-0038710D2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b="1" dirty="0">
                <a:highlight>
                  <a:srgbClr val="FFFF00"/>
                </a:highlight>
                <a:latin typeface="+mn-lt"/>
              </a:rPr>
              <a:t>Q</a:t>
            </a:r>
            <a:r>
              <a:rPr lang="en-GB" sz="4400" b="1" dirty="0">
                <a:highlight>
                  <a:srgbClr val="FFFF00"/>
                </a:highlight>
                <a:latin typeface="+mn-lt"/>
              </a:rPr>
              <a:t>&amp;A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331FD4-DE2D-E623-473D-D6E277E7D1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Na příkladech prostudovaných textů (</a:t>
            </a:r>
            <a:r>
              <a:rPr lang="cs-CZ" b="1" dirty="0" err="1"/>
              <a:t>Fontana</a:t>
            </a:r>
            <a:r>
              <a:rPr lang="cs-CZ" b="1" dirty="0"/>
              <a:t>, Cage, </a:t>
            </a:r>
            <a:r>
              <a:rPr lang="cs-CZ" b="1" dirty="0" err="1"/>
              <a:t>Debord</a:t>
            </a:r>
            <a:r>
              <a:rPr lang="cs-CZ" b="1" dirty="0"/>
              <a:t>) vysvětlete umělecké strategie ve vztahu k médiím, které reprezentují.</a:t>
            </a:r>
          </a:p>
          <a:p>
            <a:pPr marL="0" indent="0">
              <a:buNone/>
            </a:pPr>
            <a:endParaRPr lang="cs-CZ" b="1" dirty="0"/>
          </a:p>
          <a:p>
            <a:pPr marL="0" indent="0" eaLnBrk="1" hangingPunct="1">
              <a:buNone/>
            </a:pPr>
            <a:r>
              <a:rPr lang="cs-CZ" altLang="cs-CZ" sz="4000" b="1" dirty="0">
                <a:highlight>
                  <a:srgbClr val="00FF00"/>
                </a:highlight>
              </a:rPr>
              <a:t>Receptivně–analytická s.: John Cage: rádio</a:t>
            </a:r>
          </a:p>
          <a:p>
            <a:pPr marL="0" indent="0">
              <a:buNone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3719928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F5FFC2-E7B7-D9EE-DC46-0038710D2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b="1" dirty="0">
                <a:highlight>
                  <a:srgbClr val="FFFF00"/>
                </a:highlight>
                <a:latin typeface="+mn-lt"/>
              </a:rPr>
              <a:t>Q</a:t>
            </a:r>
            <a:r>
              <a:rPr lang="en-GB" sz="4400" b="1" dirty="0">
                <a:highlight>
                  <a:srgbClr val="FFFF00"/>
                </a:highlight>
                <a:latin typeface="+mn-lt"/>
              </a:rPr>
              <a:t>&amp;A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331FD4-DE2D-E623-473D-D6E277E7D1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Na příkladech prostudovaných textů (</a:t>
            </a:r>
            <a:r>
              <a:rPr lang="cs-CZ" b="1" dirty="0" err="1"/>
              <a:t>Fontana</a:t>
            </a:r>
            <a:r>
              <a:rPr lang="cs-CZ" b="1" dirty="0"/>
              <a:t>, Cage, </a:t>
            </a:r>
            <a:r>
              <a:rPr lang="cs-CZ" b="1" dirty="0" err="1"/>
              <a:t>Debord</a:t>
            </a:r>
            <a:r>
              <a:rPr lang="cs-CZ" b="1" dirty="0"/>
              <a:t>) vysvětlete umělecké strategie ve vztahu k médiím, které reprezentují.</a:t>
            </a:r>
          </a:p>
          <a:p>
            <a:pPr marL="0" indent="0">
              <a:buNone/>
            </a:pPr>
            <a:endParaRPr lang="cs-CZ" b="1" dirty="0"/>
          </a:p>
          <a:p>
            <a:pPr marL="0" indent="0" eaLnBrk="1" hangingPunct="1">
              <a:buNone/>
            </a:pPr>
            <a:r>
              <a:rPr lang="cs-CZ" altLang="cs-CZ" sz="4000" b="1" dirty="0" err="1">
                <a:highlight>
                  <a:srgbClr val="00FF00"/>
                </a:highlight>
              </a:rPr>
              <a:t>Kriticko</a:t>
            </a:r>
            <a:r>
              <a:rPr lang="cs-CZ" altLang="cs-CZ" sz="4000" b="1" dirty="0">
                <a:highlight>
                  <a:srgbClr val="00FF00"/>
                </a:highlight>
              </a:rPr>
              <a:t>–destruktivní s.: Guy </a:t>
            </a:r>
            <a:r>
              <a:rPr lang="cs-CZ" altLang="cs-CZ" sz="4000" b="1" dirty="0" err="1">
                <a:highlight>
                  <a:srgbClr val="00FF00"/>
                </a:highlight>
              </a:rPr>
              <a:t>Debord</a:t>
            </a:r>
            <a:r>
              <a:rPr lang="cs-CZ" altLang="cs-CZ" sz="4000" b="1" dirty="0">
                <a:highlight>
                  <a:srgbClr val="00FF00"/>
                </a:highlight>
              </a:rPr>
              <a:t> a film</a:t>
            </a:r>
          </a:p>
          <a:p>
            <a:pPr marL="0" indent="0">
              <a:buNone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259463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5" name="Rectangle 3084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3B449416-9385-4A21-AA97-310A6DD008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4000" b="1" dirty="0">
                <a:highlight>
                  <a:srgbClr val="FFFF00"/>
                </a:highlight>
                <a:latin typeface="+mn-lt"/>
              </a:rPr>
              <a:t>Média a umění / Média nahrazují umění / Umění reaguje na média 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4ABECEEE-21C7-49BD-9301-A2A19D7F4A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4"/>
            <a:ext cx="6233932" cy="4413129"/>
          </a:xfrm>
        </p:spPr>
        <p:txBody>
          <a:bodyPr>
            <a:normAutofit/>
          </a:bodyPr>
          <a:lstStyle/>
          <a:p>
            <a:pPr marL="0" indent="0">
              <a:spcBef>
                <a:spcPts val="500"/>
              </a:spcBef>
              <a:buNone/>
              <a:defRPr/>
            </a:pPr>
            <a:r>
              <a:rPr kumimoji="0" lang="cs-CZ" altLang="cs-CZ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Nová média nahrazují starší média?</a:t>
            </a:r>
          </a:p>
          <a:p>
            <a:pPr marL="0" indent="0">
              <a:spcBef>
                <a:spcPts val="500"/>
              </a:spcBef>
              <a:buNone/>
              <a:defRPr/>
            </a:pPr>
            <a:endParaRPr lang="cs-CZ" altLang="cs-CZ" sz="1600" b="1" i="1" dirty="0">
              <a:solidFill>
                <a:prstClr val="black"/>
              </a:solidFill>
              <a:highlight>
                <a:srgbClr val="00FF00"/>
              </a:highlight>
              <a:latin typeface="Calibri" panose="020F0502020204030204"/>
            </a:endParaRPr>
          </a:p>
          <a:p>
            <a:pPr marL="0" indent="0">
              <a:spcBef>
                <a:spcPts val="500"/>
              </a:spcBef>
              <a:buNone/>
              <a:defRPr/>
            </a:pPr>
            <a:r>
              <a:rPr kumimoji="0" lang="cs-CZ" altLang="cs-CZ" sz="20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Fotografie a smrt malířství! </a:t>
            </a:r>
          </a:p>
          <a:p>
            <a:pPr marL="0" indent="0">
              <a:spcBef>
                <a:spcPts val="500"/>
              </a:spcBef>
              <a:buNone/>
              <a:defRPr/>
            </a:pPr>
            <a:r>
              <a:rPr lang="cs-CZ" altLang="cs-CZ" sz="2000" dirty="0">
                <a:solidFill>
                  <a:prstClr val="black"/>
                </a:solidFill>
                <a:latin typeface="Calibri" panose="020F0502020204030204"/>
              </a:rPr>
              <a:t>	</a:t>
            </a:r>
            <a:r>
              <a:rPr kumimoji="0" lang="cs-CZ" altLang="cs-CZ" sz="20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Vs. </a:t>
            </a:r>
            <a:r>
              <a:rPr kumimoji="0" lang="cs-CZ" altLang="cs-CZ" sz="20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00FF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Emancipace malířství.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cs-CZ" altLang="cs-CZ" sz="2000" b="1" dirty="0">
              <a:solidFill>
                <a:prstClr val="black"/>
              </a:solidFill>
              <a:latin typeface="Calibri" panose="020F0502020204030204"/>
            </a:endParaRPr>
          </a:p>
          <a:p>
            <a:pPr marL="0" indent="0">
              <a:spcBef>
                <a:spcPts val="500"/>
              </a:spcBef>
              <a:buNone/>
              <a:defRPr/>
            </a:pPr>
            <a:r>
              <a:rPr kumimoji="0" lang="cs-CZ" altLang="cs-CZ" sz="20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Televize a smrt filmu! </a:t>
            </a:r>
          </a:p>
          <a:p>
            <a:pPr marL="0" indent="0">
              <a:spcBef>
                <a:spcPts val="500"/>
              </a:spcBef>
              <a:buNone/>
              <a:defRPr/>
            </a:pPr>
            <a:r>
              <a:rPr lang="cs-CZ" altLang="cs-CZ" sz="2000" b="1" dirty="0">
                <a:solidFill>
                  <a:prstClr val="black"/>
                </a:solidFill>
                <a:latin typeface="Calibri" panose="020F0502020204030204"/>
              </a:rPr>
              <a:t>	</a:t>
            </a:r>
            <a:r>
              <a:rPr kumimoji="0" lang="cs-CZ" altLang="cs-CZ" sz="20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Vs. </a:t>
            </a:r>
            <a:r>
              <a:rPr kumimoji="0" lang="cs-CZ" altLang="cs-CZ" sz="20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00FF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filmové a TV žánry, technologická 	transformace kina.</a:t>
            </a:r>
          </a:p>
          <a:p>
            <a:pPr marL="0" indent="0">
              <a:spcBef>
                <a:spcPts val="500"/>
              </a:spcBef>
              <a:buNone/>
              <a:defRPr/>
            </a:pPr>
            <a:endParaRPr lang="cs-CZ" altLang="cs-CZ" sz="2000" b="1" i="1" dirty="0">
              <a:solidFill>
                <a:prstClr val="black"/>
              </a:solidFill>
              <a:latin typeface="Calibri" panose="020F0502020204030204"/>
            </a:endParaRPr>
          </a:p>
          <a:p>
            <a:pPr marL="0" indent="0">
              <a:spcBef>
                <a:spcPts val="500"/>
              </a:spcBef>
              <a:buNone/>
              <a:defRPr/>
            </a:pPr>
            <a:r>
              <a:rPr kumimoji="0" lang="cs-CZ" altLang="cs-CZ" sz="20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Video a smrt film a TV! </a:t>
            </a:r>
          </a:p>
          <a:p>
            <a:pPr marL="0" indent="0">
              <a:spcBef>
                <a:spcPts val="500"/>
              </a:spcBef>
              <a:buNone/>
              <a:defRPr/>
            </a:pPr>
            <a:r>
              <a:rPr lang="cs-CZ" altLang="cs-CZ" sz="2000" b="1" dirty="0">
                <a:solidFill>
                  <a:prstClr val="black"/>
                </a:solidFill>
                <a:latin typeface="Calibri" panose="020F0502020204030204"/>
              </a:rPr>
              <a:t>	</a:t>
            </a:r>
            <a:r>
              <a:rPr kumimoji="0" lang="cs-CZ" altLang="cs-CZ" sz="20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00FF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Vs. nová autenticita video-obrazu. </a:t>
            </a:r>
          </a:p>
          <a:p>
            <a:pPr marL="0" indent="0" eaLnBrk="1" hangingPunct="1">
              <a:buNone/>
              <a:defRPr/>
            </a:pPr>
            <a:endParaRPr lang="cs-CZ" altLang="cs-CZ" sz="2000" b="1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602C112-4638-59C0-2AFF-ECF2C8C4F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8382" y="1321710"/>
            <a:ext cx="3805418" cy="549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244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>
            <a:extLst>
              <a:ext uri="{FF2B5EF4-FFF2-40B4-BE49-F238E27FC236}">
                <a16:creationId xmlns:a16="http://schemas.microsoft.com/office/drawing/2014/main" id="{AAB1B2F9-BBD9-4831-86B9-6722336AE3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600" b="1" dirty="0">
                <a:highlight>
                  <a:srgbClr val="00FFFF"/>
                </a:highlight>
                <a:latin typeface="+mn-lt"/>
              </a:rPr>
              <a:t>Fotografie vs./a obrazy </a:t>
            </a:r>
          </a:p>
        </p:txBody>
      </p:sp>
      <p:pic>
        <p:nvPicPr>
          <p:cNvPr id="5123" name="Zástupný symbol pro obsah 3">
            <a:extLst>
              <a:ext uri="{FF2B5EF4-FFF2-40B4-BE49-F238E27FC236}">
                <a16:creationId xmlns:a16="http://schemas.microsoft.com/office/drawing/2014/main" id="{A316760D-CA8A-42D6-B5C7-33871673FC4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10401" y="1417639"/>
            <a:ext cx="2987675" cy="4389437"/>
          </a:xfrm>
        </p:spPr>
      </p:pic>
      <p:pic>
        <p:nvPicPr>
          <p:cNvPr id="5124" name="Obrázek 4">
            <a:extLst>
              <a:ext uri="{FF2B5EF4-FFF2-40B4-BE49-F238E27FC236}">
                <a16:creationId xmlns:a16="http://schemas.microsoft.com/office/drawing/2014/main" id="{CBA90410-EEB2-46C8-8C5C-7E992FB728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214" y="6096001"/>
            <a:ext cx="3938587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Obrázek 5">
            <a:extLst>
              <a:ext uri="{FF2B5EF4-FFF2-40B4-BE49-F238E27FC236}">
                <a16:creationId xmlns:a16="http://schemas.microsoft.com/office/drawing/2014/main" id="{B91A868A-D13C-44F6-BF57-11C8254081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463" y="1428751"/>
            <a:ext cx="4387850" cy="339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Obrázek 7">
            <a:hlinkClick r:id="rId5"/>
            <a:extLst>
              <a:ext uri="{FF2B5EF4-FFF2-40B4-BE49-F238E27FC236}">
                <a16:creationId xmlns:a16="http://schemas.microsoft.com/office/drawing/2014/main" id="{75CD6953-42BB-4C74-9C90-F11B04DCC2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681413"/>
            <a:ext cx="18176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ovéPole 8">
            <a:extLst>
              <a:ext uri="{FF2B5EF4-FFF2-40B4-BE49-F238E27FC236}">
                <a16:creationId xmlns:a16="http://schemas.microsoft.com/office/drawing/2014/main" id="{1F61A84F-6125-491D-818F-73D8B52CA8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4175" y="6096000"/>
            <a:ext cx="23701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Laszlo Moholy-Nagy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>
            <a:extLst>
              <a:ext uri="{FF2B5EF4-FFF2-40B4-BE49-F238E27FC236}">
                <a16:creationId xmlns:a16="http://schemas.microsoft.com/office/drawing/2014/main" id="{7933923F-4921-47EE-971D-EA095CDDF1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600" b="1" dirty="0">
                <a:highlight>
                  <a:srgbClr val="00FFFF"/>
                </a:highlight>
                <a:latin typeface="+mn-lt"/>
              </a:rPr>
              <a:t>Televize a/vs. film</a:t>
            </a:r>
          </a:p>
        </p:txBody>
      </p:sp>
      <p:pic>
        <p:nvPicPr>
          <p:cNvPr id="6147" name="Zástupný symbol pro obsah 3">
            <a:extLst>
              <a:ext uri="{FF2B5EF4-FFF2-40B4-BE49-F238E27FC236}">
                <a16:creationId xmlns:a16="http://schemas.microsoft.com/office/drawing/2014/main" id="{D00A6368-1A09-4813-A104-296C81D474B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57326" y="1736726"/>
            <a:ext cx="4519613" cy="3444875"/>
          </a:xfrm>
        </p:spPr>
      </p:pic>
      <p:sp>
        <p:nvSpPr>
          <p:cNvPr id="6148" name="TextovéPole 4">
            <a:extLst>
              <a:ext uri="{FF2B5EF4-FFF2-40B4-BE49-F238E27FC236}">
                <a16:creationId xmlns:a16="http://schemas.microsoft.com/office/drawing/2014/main" id="{8BA35FF2-7A75-48D4-90E0-09EE5ACE6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211763"/>
            <a:ext cx="3276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Televize, 1936</a:t>
            </a:r>
          </a:p>
        </p:txBody>
      </p:sp>
      <p:pic>
        <p:nvPicPr>
          <p:cNvPr id="6149" name="Obrázek 5">
            <a:extLst>
              <a:ext uri="{FF2B5EF4-FFF2-40B4-BE49-F238E27FC236}">
                <a16:creationId xmlns:a16="http://schemas.microsoft.com/office/drawing/2014/main" id="{57B6567B-1057-42FB-B315-992ED838E6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736725"/>
            <a:ext cx="4724400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>
            <a:extLst>
              <a:ext uri="{FF2B5EF4-FFF2-40B4-BE49-F238E27FC236}">
                <a16:creationId xmlns:a16="http://schemas.microsoft.com/office/drawing/2014/main" id="{55FFD3B3-44BD-4799-BFE8-FC1752B0B5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000" b="1" dirty="0">
                <a:highlight>
                  <a:srgbClr val="00FFFF"/>
                </a:highlight>
                <a:latin typeface="+mn-lt"/>
              </a:rPr>
              <a:t>TV, film a/vs. video</a:t>
            </a:r>
          </a:p>
        </p:txBody>
      </p:sp>
      <p:pic>
        <p:nvPicPr>
          <p:cNvPr id="7171" name="Zástupný symbol pro obsah 3">
            <a:extLst>
              <a:ext uri="{FF2B5EF4-FFF2-40B4-BE49-F238E27FC236}">
                <a16:creationId xmlns:a16="http://schemas.microsoft.com/office/drawing/2014/main" id="{02241264-8587-4392-9B88-D11A6170125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524000"/>
            <a:ext cx="4165600" cy="3124200"/>
          </a:xfrm>
        </p:spPr>
      </p:pic>
      <p:pic>
        <p:nvPicPr>
          <p:cNvPr id="7172" name="Obrázek 4">
            <a:extLst>
              <a:ext uri="{FF2B5EF4-FFF2-40B4-BE49-F238E27FC236}">
                <a16:creationId xmlns:a16="http://schemas.microsoft.com/office/drawing/2014/main" id="{4B3E5B89-EC3E-4033-A311-9DB68199D5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1524000"/>
            <a:ext cx="55467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Obrázek 5">
            <a:hlinkClick r:id="rId4"/>
            <a:extLst>
              <a:ext uri="{FF2B5EF4-FFF2-40B4-BE49-F238E27FC236}">
                <a16:creationId xmlns:a16="http://schemas.microsoft.com/office/drawing/2014/main" id="{BB56395C-9FCF-4085-8E2C-4BF586E7BF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429000"/>
            <a:ext cx="416718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F93A0E2C-E40F-43D9-A7A7-6AC7C68AF9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4000" b="1" dirty="0">
                <a:highlight>
                  <a:srgbClr val="FFFF00"/>
                </a:highlight>
                <a:latin typeface="+mn-lt"/>
              </a:rPr>
              <a:t>Média a umění / Média nahrazují umění / Umění reaguje na média </a:t>
            </a:r>
            <a:endParaRPr lang="cs-CZ" altLang="cs-CZ" sz="4000" b="1" dirty="0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F9CC24B2-49A2-49A0-A11A-898EB98F7D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cs-CZ" altLang="cs-CZ" b="1" dirty="0">
                <a:highlight>
                  <a:srgbClr val="00FF00"/>
                </a:highlight>
              </a:rPr>
              <a:t>Proč/Jak umělci užívají média?</a:t>
            </a:r>
          </a:p>
          <a:p>
            <a:pPr marL="457200" lvl="1" indent="0" eaLnBrk="1" hangingPunct="1">
              <a:buNone/>
            </a:pPr>
            <a:r>
              <a:rPr lang="cs-CZ" altLang="cs-CZ" sz="2000" b="1" dirty="0">
                <a:highlight>
                  <a:srgbClr val="00FFFF"/>
                </a:highlight>
              </a:rPr>
              <a:t>Otázky vyplývající ze samotného média.</a:t>
            </a:r>
          </a:p>
          <a:p>
            <a:pPr marL="457200" lvl="1" indent="0" eaLnBrk="1" hangingPunct="1">
              <a:buNone/>
            </a:pPr>
            <a:r>
              <a:rPr lang="cs-CZ" altLang="cs-CZ" sz="2000" b="1" dirty="0">
                <a:highlight>
                  <a:srgbClr val="00FFFF"/>
                </a:highlight>
              </a:rPr>
              <a:t>Otázky kontextu mediální produkce.</a:t>
            </a:r>
          </a:p>
          <a:p>
            <a:pPr marL="457200" lvl="1" indent="0" eaLnBrk="1" hangingPunct="1">
              <a:buNone/>
            </a:pPr>
            <a:r>
              <a:rPr lang="cs-CZ" altLang="cs-CZ" sz="2000" b="1" dirty="0">
                <a:highlight>
                  <a:srgbClr val="00FFFF"/>
                </a:highlight>
              </a:rPr>
              <a:t>Problém izolace umění od společnosti.</a:t>
            </a:r>
          </a:p>
        </p:txBody>
      </p:sp>
      <p:pic>
        <p:nvPicPr>
          <p:cNvPr id="8196" name="Obrázek 2">
            <a:extLst>
              <a:ext uri="{FF2B5EF4-FFF2-40B4-BE49-F238E27FC236}">
                <a16:creationId xmlns:a16="http://schemas.microsoft.com/office/drawing/2014/main" id="{07AD8D6C-8F29-4F7C-BF0D-1E679EC6FC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508" y="3531791"/>
            <a:ext cx="2528626" cy="2313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Obrázek 3">
            <a:extLst>
              <a:ext uri="{FF2B5EF4-FFF2-40B4-BE49-F238E27FC236}">
                <a16:creationId xmlns:a16="http://schemas.microsoft.com/office/drawing/2014/main" id="{56638614-4362-4E8C-B413-2CAEAB19CD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17" y="3450825"/>
            <a:ext cx="3240308" cy="252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Obrázek 4">
            <a:extLst>
              <a:ext uri="{FF2B5EF4-FFF2-40B4-BE49-F238E27FC236}">
                <a16:creationId xmlns:a16="http://schemas.microsoft.com/office/drawing/2014/main" id="{ECB3B96F-61AC-438A-B569-14C5867ADD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717" y="3531791"/>
            <a:ext cx="3783865" cy="224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F93A0E2C-E40F-43D9-A7A7-6AC7C68AF9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4000" b="1" dirty="0">
                <a:highlight>
                  <a:srgbClr val="FFFF00"/>
                </a:highlight>
                <a:latin typeface="+mn-lt"/>
              </a:rPr>
              <a:t>Média a umění / Média nahrazují umění / Umění reaguje na média </a:t>
            </a:r>
            <a:endParaRPr lang="cs-CZ" altLang="cs-CZ" sz="4000" b="1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24002AD-EF91-3BCC-1FC0-799A7CB1CC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highlight>
                  <a:srgbClr val="00FF00"/>
                </a:highlight>
              </a:rPr>
              <a:t>1. polovina 20. století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BA75A26-FE8C-C460-7948-CB216A715E2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>
                <a:highlight>
                  <a:srgbClr val="00FFFF"/>
                </a:highlight>
              </a:rPr>
              <a:t>Umělecké manifesty: filmu, rádia, televize….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lnSpc>
                <a:spcPct val="100000"/>
              </a:lnSpc>
              <a:buNone/>
            </a:pPr>
            <a:r>
              <a:rPr lang="cs-CZ" sz="3200" b="1" dirty="0">
                <a:highlight>
                  <a:srgbClr val="FF00FF"/>
                </a:highlight>
              </a:rPr>
              <a:t>„Média nahrazují umění.“ </a:t>
            </a:r>
          </a:p>
          <a:p>
            <a:pPr marL="0" indent="0">
              <a:lnSpc>
                <a:spcPct val="100000"/>
              </a:lnSpc>
              <a:buNone/>
            </a:pPr>
            <a:endParaRPr lang="cs-CZ" sz="3200" b="1" dirty="0">
              <a:highlight>
                <a:srgbClr val="FF00FF"/>
              </a:highlight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3200" b="1" dirty="0">
                <a:highlight>
                  <a:srgbClr val="FF00FF"/>
                </a:highlight>
              </a:rPr>
              <a:t>„Všechno moderní umění je mediální umění.“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3200" dirty="0"/>
              <a:t>(D. </a:t>
            </a:r>
            <a:r>
              <a:rPr lang="cs-CZ" sz="3200" dirty="0" err="1"/>
              <a:t>Daniels</a:t>
            </a:r>
            <a:r>
              <a:rPr lang="cs-CZ" sz="3200" dirty="0"/>
              <a:t>)</a:t>
            </a:r>
          </a:p>
          <a:p>
            <a:pPr marL="0" indent="0">
              <a:lnSpc>
                <a:spcPct val="100000"/>
              </a:lnSpc>
              <a:buNone/>
            </a:pPr>
            <a:endParaRPr lang="cs-CZ" sz="3200" dirty="0"/>
          </a:p>
          <a:p>
            <a:pPr marL="0" indent="0">
              <a:lnSpc>
                <a:spcPct val="100000"/>
              </a:lnSpc>
              <a:buNone/>
            </a:pPr>
            <a:endParaRPr lang="cs-CZ" sz="3200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E5A7E18E-DE22-CC86-5E45-E9B8C422FE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highlight>
                  <a:srgbClr val="00FF00"/>
                </a:highlight>
              </a:rPr>
              <a:t>2. polovina 20. století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364A5595-74A2-6566-41EE-BEB715E7031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>
                <a:highlight>
                  <a:srgbClr val="00FFFF"/>
                </a:highlight>
              </a:rPr>
              <a:t>Média ve službách politiky a peněz. Zrod masmédií.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3200" b="1" dirty="0">
                <a:highlight>
                  <a:srgbClr val="FF00FF"/>
                </a:highlight>
              </a:rPr>
              <a:t>„Umění reaguje na média.“</a:t>
            </a:r>
          </a:p>
          <a:p>
            <a:pPr marL="0" indent="0">
              <a:buNone/>
            </a:pPr>
            <a:endParaRPr lang="cs-CZ" sz="3200" b="1" dirty="0">
              <a:highlight>
                <a:srgbClr val="FF00FF"/>
              </a:highlight>
            </a:endParaRPr>
          </a:p>
          <a:p>
            <a:pPr marL="0" indent="0">
              <a:buNone/>
            </a:pPr>
            <a:r>
              <a:rPr lang="cs-CZ" sz="3200" b="1" dirty="0">
                <a:highlight>
                  <a:srgbClr val="FF00FF"/>
                </a:highlight>
              </a:rPr>
              <a:t>„Všechno mediální umění je anti-mediální umění.“</a:t>
            </a:r>
          </a:p>
          <a:p>
            <a:pPr marL="0" indent="0">
              <a:buNone/>
            </a:pPr>
            <a:r>
              <a:rPr lang="cs-CZ" sz="3200" dirty="0"/>
              <a:t>(D. </a:t>
            </a:r>
            <a:r>
              <a:rPr lang="cs-CZ" sz="3200" dirty="0" err="1"/>
              <a:t>Daniels</a:t>
            </a:r>
            <a:r>
              <a:rPr lang="cs-CZ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48514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F93A0E2C-E40F-43D9-A7A7-6AC7C68AF9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4000" b="1" dirty="0">
                <a:highlight>
                  <a:srgbClr val="FFFF00"/>
                </a:highlight>
                <a:latin typeface="+mn-lt"/>
              </a:rPr>
              <a:t>Média a umění / Média nahrazují umění / Umění reaguje na média </a:t>
            </a:r>
            <a:endParaRPr lang="cs-CZ" altLang="cs-CZ" sz="4000" b="1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BA75A26-FE8C-C460-7948-CB216A715E2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cs-CZ" sz="3200" dirty="0"/>
          </a:p>
          <a:p>
            <a:pPr marL="0" indent="0">
              <a:lnSpc>
                <a:spcPct val="100000"/>
              </a:lnSpc>
              <a:buNone/>
            </a:pPr>
            <a:endParaRPr lang="cs-CZ" sz="3200" dirty="0"/>
          </a:p>
        </p:txBody>
      </p:sp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30F43F1A-F1DD-95CC-4445-98E524841E6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3600" b="1" dirty="0">
                <a:highlight>
                  <a:srgbClr val="00FF00"/>
                </a:highlight>
              </a:rPr>
              <a:t>50. léta 20. století a </a:t>
            </a:r>
          </a:p>
          <a:p>
            <a:pPr marL="0" indent="0">
              <a:buNone/>
            </a:pPr>
            <a:r>
              <a:rPr lang="cs-CZ" sz="3600" b="1" dirty="0">
                <a:highlight>
                  <a:srgbClr val="00FF00"/>
                </a:highlight>
              </a:rPr>
              <a:t>nový začátek mediálního umění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51EE5EE-584F-581B-245E-2FA8EE132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220" y="1825625"/>
            <a:ext cx="5496980" cy="3635476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152917B8-EA67-7E9B-4772-0A82B703C6F1}"/>
              </a:ext>
            </a:extLst>
          </p:cNvPr>
          <p:cNvSpPr txBox="1"/>
          <p:nvPr/>
        </p:nvSpPr>
        <p:spPr>
          <a:xfrm>
            <a:off x="675220" y="5694744"/>
            <a:ext cx="71029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B050"/>
                </a:solidFill>
              </a:rPr>
              <a:t>Obrázek je ilustrační. </a:t>
            </a:r>
          </a:p>
          <a:p>
            <a:r>
              <a:rPr lang="cs-CZ" dirty="0" err="1">
                <a:solidFill>
                  <a:srgbClr val="00B050"/>
                </a:solidFill>
              </a:rPr>
              <a:t>The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Buggles</a:t>
            </a:r>
            <a:r>
              <a:rPr lang="cs-CZ" dirty="0">
                <a:solidFill>
                  <a:srgbClr val="00B050"/>
                </a:solidFill>
              </a:rPr>
              <a:t>, „Video </a:t>
            </a:r>
            <a:r>
              <a:rPr lang="cs-CZ" dirty="0" err="1">
                <a:solidFill>
                  <a:srgbClr val="00B050"/>
                </a:solidFill>
              </a:rPr>
              <a:t>Killed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the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Radio</a:t>
            </a:r>
            <a:r>
              <a:rPr lang="cs-CZ" dirty="0">
                <a:solidFill>
                  <a:srgbClr val="00B050"/>
                </a:solidFill>
              </a:rPr>
              <a:t> Star“.</a:t>
            </a:r>
          </a:p>
          <a:p>
            <a:r>
              <a:rPr lang="cs-CZ" sz="1600" dirty="0">
                <a:solidFill>
                  <a:srgbClr val="00B050"/>
                </a:solidFill>
              </a:rPr>
              <a:t>(video-klip byl vysílám stanicí </a:t>
            </a:r>
            <a:r>
              <a:rPr lang="en-US" sz="1600" b="0" i="0" dirty="0">
                <a:solidFill>
                  <a:srgbClr val="00B050"/>
                </a:solidFill>
                <a:effectLst/>
                <a:latin typeface="Helvetica" panose="020B0604020202020204" pitchFamily="34" charset="0"/>
              </a:rPr>
              <a:t>MTV </a:t>
            </a:r>
            <a:r>
              <a:rPr lang="cs-CZ" sz="1600" dirty="0">
                <a:solidFill>
                  <a:srgbClr val="00B050"/>
                </a:solidFill>
              </a:rPr>
              <a:t>v roce 1981, během jejího prvního vysílání) </a:t>
            </a:r>
          </a:p>
        </p:txBody>
      </p:sp>
    </p:spTree>
    <p:extLst>
      <p:ext uri="{BB962C8B-B14F-4D97-AF65-F5344CB8AC3E}">
        <p14:creationId xmlns:p14="http://schemas.microsoft.com/office/powerpoint/2010/main" val="358257564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</TotalTime>
  <Words>1349</Words>
  <Application>Microsoft Office PowerPoint</Application>
  <PresentationFormat>Širokoúhlá obrazovka</PresentationFormat>
  <Paragraphs>170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Helvetica</vt:lpstr>
      <vt:lpstr>Motiv Office</vt:lpstr>
      <vt:lpstr>NEW MEDIA ART 02 50. léta 20. stol., nový začátek mediálního umění (01)</vt:lpstr>
      <vt:lpstr>Média a umění / Média nahrazují umění / Umění reaguje na média </vt:lpstr>
      <vt:lpstr>Média a umění / Média nahrazují umění / Umění reaguje na média </vt:lpstr>
      <vt:lpstr>Fotografie vs./a obrazy </vt:lpstr>
      <vt:lpstr>Televize a/vs. film</vt:lpstr>
      <vt:lpstr>TV, film a/vs. video</vt:lpstr>
      <vt:lpstr>Média a umění / Média nahrazují umění / Umění reaguje na média </vt:lpstr>
      <vt:lpstr>Média a umění / Média nahrazují umění / Umění reaguje na média </vt:lpstr>
      <vt:lpstr>Média a umění / Média nahrazují umění / Umění reaguje na média </vt:lpstr>
      <vt:lpstr>TV: médium bez umění</vt:lpstr>
      <vt:lpstr>TV: médium bez umění</vt:lpstr>
      <vt:lpstr>TV: médium bez umění</vt:lpstr>
      <vt:lpstr>Q&amp;A</vt:lpstr>
      <vt:lpstr>Q&amp;A</vt:lpstr>
      <vt:lpstr>Q&amp;A</vt:lpstr>
      <vt:lpstr>NEW MEDIA ART 02 50. léta 20. stol., nový začátek mediálního umění (02)</vt:lpstr>
      <vt:lpstr>Mediální umění (nové začátky): 1950 a dále</vt:lpstr>
      <vt:lpstr>Mediální umění (nové začátky): 1950 a dále</vt:lpstr>
      <vt:lpstr>Mediální umění (nové začátky): 1950 a dále</vt:lpstr>
      <vt:lpstr>Mediální umění (nové začátky): 1950 a dále</vt:lpstr>
      <vt:lpstr>Mediální umění: nové začátky: 1950 a dále</vt:lpstr>
      <vt:lpstr>Společnost spektáklu</vt:lpstr>
      <vt:lpstr>Lék proti spektáklu: Situacionistické strategie</vt:lpstr>
      <vt:lpstr>Mediální umění: nové začátky: 1950 a dále</vt:lpstr>
      <vt:lpstr>Q&amp;A</vt:lpstr>
      <vt:lpstr>Q&amp;A</vt:lpstr>
      <vt:lpstr>Q&amp;A</vt:lpstr>
      <vt:lpstr>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Media Art 02 New Beginning_50s</dc:title>
  <dc:creator>Jana Horáková</dc:creator>
  <cp:lastModifiedBy>Jana Horáková</cp:lastModifiedBy>
  <cp:revision>21</cp:revision>
  <dcterms:created xsi:type="dcterms:W3CDTF">2020-04-09T09:55:04Z</dcterms:created>
  <dcterms:modified xsi:type="dcterms:W3CDTF">2024-03-21T09:31:05Z</dcterms:modified>
</cp:coreProperties>
</file>