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93" r:id="rId4"/>
    <p:sldId id="268" r:id="rId5"/>
    <p:sldId id="284" r:id="rId6"/>
    <p:sldId id="285" r:id="rId7"/>
    <p:sldId id="286" r:id="rId8"/>
    <p:sldId id="287" r:id="rId9"/>
    <p:sldId id="288" r:id="rId10"/>
    <p:sldId id="295" r:id="rId11"/>
    <p:sldId id="269" r:id="rId12"/>
    <p:sldId id="289" r:id="rId13"/>
    <p:sldId id="290" r:id="rId14"/>
    <p:sldId id="291" r:id="rId15"/>
    <p:sldId id="292" r:id="rId16"/>
    <p:sldId id="296" r:id="rId17"/>
  </p:sldIdLst>
  <p:sldSz cx="12192000" cy="6858000"/>
  <p:notesSz cx="7104063" cy="102346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7" autoAdjust="0"/>
    <p:restoredTop sz="86412" autoAdjust="0"/>
  </p:normalViewPr>
  <p:slideViewPr>
    <p:cSldViewPr snapToGrid="0">
      <p:cViewPr varScale="1">
        <p:scale>
          <a:sx n="75" d="100"/>
          <a:sy n="75" d="100"/>
        </p:scale>
        <p:origin x="19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9548A3-172A-4CD9-8083-7E49E80EFB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58E9C9-0BC8-4D7F-8E8F-C07A0B4385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2C2B8F6-0C1B-45CF-9313-9D04C0CA1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7194-A29F-41C2-BC46-853DEBE52D7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9ADD5F-2B47-4C39-96EA-B5E07C4BC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FC97FA1-225D-47D9-AD7D-90C6A5CEF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B549-0F2D-4B8B-A429-DF565F0414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044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3F6116-9801-4D65-BCA9-B2D83DDFE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12D77BD-E246-4BB3-BB12-4DE46CD433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1A7744B-B8FE-41AA-80F7-349BBB617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7194-A29F-41C2-BC46-853DEBE52D7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88B3DB-8368-494E-A3F8-CA55E2491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E325D14-E783-4C44-B57F-0FCEFD705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B549-0F2D-4B8B-A429-DF565F0414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929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B6F63F5-4F63-4B0E-8566-9B78524BD9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45CC47E-2D2E-44C7-85E3-20F7FFFE9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183FA6-EF8D-491F-A2DD-5466B491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7194-A29F-41C2-BC46-853DEBE52D7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97B66B-A2BF-4180-AE3A-4AB3166B8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667CFA-32EF-4727-B729-F9E87FBA0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B549-0F2D-4B8B-A429-DF565F0414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985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CC767A-D514-4BAF-A8F5-6202D59AA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8F25C28-C4F6-4655-8330-1CB6701F1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45F8258-B696-42A5-964B-CEFA25C21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7194-A29F-41C2-BC46-853DEBE52D7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4F4868-5ABE-42CC-9116-5282F977F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87CEF8-A4FD-4FFD-B0E5-F9654F520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B549-0F2D-4B8B-A429-DF565F0414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0931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12C7E2-EDAD-41D6-9051-F2CB7FE7D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A96F270-F799-4580-A4D0-9198ADEEF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84B988-3186-418B-B784-507BA0347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7194-A29F-41C2-BC46-853DEBE52D7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936510-6427-408A-91F3-827D09A29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F7CC3A-A254-4ACB-866F-9DE8C4E24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B549-0F2D-4B8B-A429-DF565F0414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102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6A45FD-7B3B-45A4-8AD6-7F6D6F8C1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2D8EDA-70FF-4F52-951C-1D16535797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42C3659-5304-4D83-84FA-C8CC9894D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494168C-8C21-4E60-8FD0-744457B08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7194-A29F-41C2-BC46-853DEBE52D7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F30C0D-4B22-4E1D-ADA4-8352D6F00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716AECC-EBE0-46A1-B097-81A554AB3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B549-0F2D-4B8B-A429-DF565F0414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7344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86F14D2-18B3-4248-830E-5BD29CE2E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2004D0D-EA98-4BCE-8D90-A5996C135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8D8B6E6-CCE5-4731-9C75-E2812DBC9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05577B9-3DD9-4610-B840-8A6C7127A7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F5956BC-CC6F-4F76-8B4A-0D6143F151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6FAEE62-FFCF-4330-B638-DCEBD0479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7194-A29F-41C2-BC46-853DEBE52D7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B0551BB-BE8A-4FC9-8490-2F64243B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294878A-F737-40F9-9EB2-4B2F75A85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B549-0F2D-4B8B-A429-DF565F0414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730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DAD438-0296-4820-AC13-E088F62A6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D0DE6CF-583A-41ED-B6B0-416D6F490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7194-A29F-41C2-BC46-853DEBE52D7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BCEB402-0595-477B-AB88-4BA55EA42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A94CCDC-D7AF-4E95-A3EB-CB5CBA8BE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B549-0F2D-4B8B-A429-DF565F0414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8552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049E752-4E42-41FD-AFA9-B14AE1031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7194-A29F-41C2-BC46-853DEBE52D7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D4CB2EB-89A5-4D4C-8CA5-F5BAC9A03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3D416C2-A581-4941-9991-24163AB7D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B549-0F2D-4B8B-A429-DF565F0414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895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FE5FD0-8FBA-46EA-BAAE-6FEDCA852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6B151E-25FB-4D88-9C9E-8873D5CF7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E8BBE51-3DAA-4C97-8BEF-1923092BB3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F71941-DB81-43CC-83DC-DBFC755F5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7194-A29F-41C2-BC46-853DEBE52D7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B08091A-54F5-40B2-A253-6DA16167F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C579658-C986-4336-AB49-5E3800DBC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B549-0F2D-4B8B-A429-DF565F0414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9820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A65EC9-2689-4209-B5B0-BB7523E39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E7824CB-1953-44DE-873D-0DC434A1DA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53AFF58-B3AE-4724-98FA-8A2FE984E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8072ACD-2F45-4FBB-865E-3361B2D6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7194-A29F-41C2-BC46-853DEBE52D7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F4CB8B4-320C-4E16-B1BE-DFAF0C607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DBF61B9-87A8-431A-AE66-C12654FF4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BB549-0F2D-4B8B-A429-DF565F0414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5998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F6C2B5F-2544-45FB-87E1-59872756D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166EF9D-22BD-478F-A450-00B4BB49A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C9C470-295E-4CC7-B5FC-F269439121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57194-A29F-41C2-BC46-853DEBE52D79}" type="datetimeFigureOut">
              <a:rPr lang="cs-CZ" smtClean="0"/>
              <a:t>02.04.2024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539763-A912-484A-ABF0-36649A5F5C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C78259E-07BA-4F35-A4BB-1B370F9CF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BB549-0F2D-4B8B-A429-DF565F0414D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427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diaartnet.org/works/monodramas/" TargetMode="External"/><Relationship Id="rId3" Type="http://schemas.openxmlformats.org/officeDocument/2006/relationships/hyperlink" Target="http://www.mediaartnet.org/works/tv-as-a-fireplace/" TargetMode="External"/><Relationship Id="rId7" Type="http://schemas.openxmlformats.org/officeDocument/2006/relationships/hyperlink" Target="http://www.mediaartnet.org/works/reverse-television/" TargetMode="External"/><Relationship Id="rId2" Type="http://schemas.openxmlformats.org/officeDocument/2006/relationships/hyperlink" Target="http://www.mediaartnet.org/works/self-buria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diaartnet.org/works/tv-interruptions/" TargetMode="External"/><Relationship Id="rId5" Type="http://schemas.openxmlformats.org/officeDocument/2006/relationships/hyperlink" Target="http://www.mediaartnet.org/works/facing-a-family/" TargetMode="External"/><Relationship Id="rId4" Type="http://schemas.openxmlformats.org/officeDocument/2006/relationships/hyperlink" Target="http://www.mediaartnet.org/works/the-endless-sandwich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aartnet.org/works/chris-burden-promo/" TargetMode="External"/><Relationship Id="rId2" Type="http://schemas.openxmlformats.org/officeDocument/2006/relationships/hyperlink" Target="http://www.mediaartnet.org/works/tv-hijack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diaartnet.org/works/rape/images/1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nLcRXfd3NI" TargetMode="External"/><Relationship Id="rId7" Type="http://schemas.openxmlformats.org/officeDocument/2006/relationships/hyperlink" Target="http://www.mediaartnet.org/works/wrap-around-the-world/" TargetMode="External"/><Relationship Id="rId2" Type="http://schemas.openxmlformats.org/officeDocument/2006/relationships/hyperlink" Target="http://www.mediaartnet.org/works/global-grov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jw9-RE80EEg" TargetMode="External"/><Relationship Id="rId5" Type="http://schemas.openxmlformats.org/officeDocument/2006/relationships/hyperlink" Target="http://www.mediaartnet.org/works/goog-morning/" TargetMode="External"/><Relationship Id="rId4" Type="http://schemas.openxmlformats.org/officeDocument/2006/relationships/hyperlink" Target="http://www.youtube.com/watch?v=EgU9Xw6Mu20&amp;feature=related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eai.org/webpages/100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mediaartnet.org/works/black-gate-cologn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ubu.com/film/paik_medium.html" TargetMode="External"/><Relationship Id="rId7" Type="http://schemas.openxmlformats.org/officeDocument/2006/relationships/hyperlink" Target="http://www.youtube.com/watch?v=VIBEaszndLA" TargetMode="External"/><Relationship Id="rId2" Type="http://schemas.openxmlformats.org/officeDocument/2006/relationships/hyperlink" Target="https://www.eai.org/titles/the-medium-is-the-mediu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eVk7vl85snU" TargetMode="External"/><Relationship Id="rId5" Type="http://schemas.openxmlformats.org/officeDocument/2006/relationships/hyperlink" Target="http://www.mediaartnet.org/works/hello-kaprow/" TargetMode="External"/><Relationship Id="rId4" Type="http://schemas.openxmlformats.org/officeDocument/2006/relationships/hyperlink" Target="http://www.youtube.com/watch?v=XDhAVAlYTIQ&amp;feature=relat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mediaartnet.org/works/video-commune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aartnet.org/works/land-art/" TargetMode="External"/><Relationship Id="rId2" Type="http://schemas.openxmlformats.org/officeDocument/2006/relationships/hyperlink" Target="http://www.mediaartnet.org/works/die-fernsehgaleri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hyperlink" Target="http://www.youtube.com/watch?v=ApLbz1Idzqk&amp;playnext=1&amp;list=PL4EBA1D902A17D111" TargetMode="External"/><Relationship Id="rId4" Type="http://schemas.openxmlformats.org/officeDocument/2006/relationships/hyperlink" Target="http://www.mediaartnet.org/works/identification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>
            <a:extLst>
              <a:ext uri="{FF2B5EF4-FFF2-40B4-BE49-F238E27FC236}">
                <a16:creationId xmlns:a16="http://schemas.microsoft.com/office/drawing/2014/main" id="{8E5EBC85-B0C3-4CF5-BAE2-E10E4FC01A2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86000" y="3325814"/>
            <a:ext cx="7772400" cy="1341435"/>
          </a:xfrm>
        </p:spPr>
        <p:txBody>
          <a:bodyPr anchor="ctr">
            <a:normAutofit fontScale="90000"/>
          </a:bodyPr>
          <a:lstStyle/>
          <a:p>
            <a:pPr eaLnBrk="1" hangingPunct="1"/>
            <a:r>
              <a:rPr lang="cs-CZ" altLang="cs-CZ" sz="8000" b="1" dirty="0">
                <a:latin typeface="+mn-lt"/>
              </a:rPr>
              <a:t>NEW MEDIA ART 02</a:t>
            </a:r>
            <a:br>
              <a:rPr lang="cs-CZ" altLang="cs-CZ" sz="4400" b="1" dirty="0">
                <a:latin typeface="+mn-lt"/>
              </a:rPr>
            </a:br>
            <a:r>
              <a:rPr lang="cs-CZ" altLang="cs-CZ" sz="4400" b="1" dirty="0">
                <a:highlight>
                  <a:srgbClr val="FFFF00"/>
                </a:highlight>
                <a:latin typeface="+mn-lt"/>
              </a:rPr>
              <a:t>Umění a televize (2. a 3. dekáda)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3BE8C7-268A-063F-1B04-697206721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b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Q&amp;A „umělci jdou </a:t>
            </a:r>
            <a:r>
              <a:rPr lang="cs-CZ" altLang="cs-CZ" sz="4400" b="1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do éteru“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9B862E-F5AB-798E-D4C5-413A2D327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Popište </a:t>
            </a:r>
            <a:r>
              <a:rPr lang="cs-CZ" b="1" dirty="0">
                <a:highlight>
                  <a:srgbClr val="00FFFF"/>
                </a:highlight>
              </a:rPr>
              <a:t>proměnu vztahu umělců k televizi v letech 1968–1969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Charakterizujte přístup umělců k televizi na příkladu projektu:</a:t>
            </a:r>
          </a:p>
          <a:p>
            <a:pPr marL="0" indent="0" eaLnBrk="1" hangingPunct="1">
              <a:buNone/>
              <a:defRPr/>
            </a:pPr>
            <a:r>
              <a:rPr lang="cs-CZ" sz="2800" b="1" i="1" dirty="0">
                <a:highlight>
                  <a:srgbClr val="00FFFF"/>
                </a:highlight>
              </a:rPr>
              <a:t>Black </a:t>
            </a:r>
            <a:r>
              <a:rPr lang="cs-CZ" sz="2800" b="1" i="1" dirty="0" err="1">
                <a:highlight>
                  <a:srgbClr val="00FFFF"/>
                </a:highlight>
              </a:rPr>
              <a:t>Gate</a:t>
            </a:r>
            <a:r>
              <a:rPr lang="cs-CZ" sz="2800" b="1" i="1" dirty="0">
                <a:highlight>
                  <a:srgbClr val="00FFFF"/>
                </a:highlight>
              </a:rPr>
              <a:t> </a:t>
            </a:r>
            <a:r>
              <a:rPr lang="cs-CZ" sz="2800" b="1" i="1" dirty="0" err="1">
                <a:highlight>
                  <a:srgbClr val="00FFFF"/>
                </a:highlight>
              </a:rPr>
              <a:t>Cologne</a:t>
            </a:r>
            <a:r>
              <a:rPr lang="cs-CZ" sz="2800" dirty="0">
                <a:highlight>
                  <a:srgbClr val="00FFFF"/>
                </a:highlight>
              </a:rPr>
              <a:t>: WDR TV, Kolín nad Rýnem.</a:t>
            </a:r>
          </a:p>
          <a:p>
            <a:pPr marL="0" indent="0" eaLnBrk="1" hangingPunct="1">
              <a:buNone/>
              <a:defRPr/>
            </a:pPr>
            <a:endParaRPr lang="cs-CZ" dirty="0">
              <a:highlight>
                <a:srgbClr val="00FFFF"/>
              </a:highlight>
            </a:endParaRPr>
          </a:p>
          <a:p>
            <a:pPr marL="0" indent="0">
              <a:buNone/>
              <a:defRPr/>
            </a:pPr>
            <a:r>
              <a:rPr lang="cs-CZ" b="1" dirty="0"/>
              <a:t>Charakterizujte přístup umělců k televizi na příkladu projektu:</a:t>
            </a:r>
          </a:p>
          <a:p>
            <a:pPr marL="0" indent="0" eaLnBrk="1" hangingPunct="1">
              <a:buNone/>
              <a:defRPr/>
            </a:pPr>
            <a:r>
              <a:rPr lang="cs-CZ" sz="2800" dirty="0">
                <a:highlight>
                  <a:srgbClr val="00FFFF"/>
                </a:highlight>
              </a:rPr>
              <a:t>1969: </a:t>
            </a:r>
            <a:r>
              <a:rPr lang="cs-CZ" sz="2800" b="1" i="1" dirty="0" err="1">
                <a:highlight>
                  <a:srgbClr val="00FFFF"/>
                </a:highlight>
              </a:rPr>
              <a:t>The</a:t>
            </a:r>
            <a:r>
              <a:rPr lang="cs-CZ" sz="2800" b="1" i="1" dirty="0">
                <a:highlight>
                  <a:srgbClr val="00FFFF"/>
                </a:highlight>
              </a:rPr>
              <a:t> Medium </a:t>
            </a:r>
            <a:r>
              <a:rPr lang="cs-CZ" sz="2800" b="1" i="1" dirty="0" err="1">
                <a:highlight>
                  <a:srgbClr val="00FFFF"/>
                </a:highlight>
              </a:rPr>
              <a:t>is</a:t>
            </a:r>
            <a:r>
              <a:rPr lang="cs-CZ" sz="2800" b="1" i="1" dirty="0">
                <a:highlight>
                  <a:srgbClr val="00FFFF"/>
                </a:highlight>
              </a:rPr>
              <a:t> </a:t>
            </a:r>
            <a:r>
              <a:rPr lang="cs-CZ" sz="2800" b="1" i="1" dirty="0" err="1">
                <a:highlight>
                  <a:srgbClr val="00FFFF"/>
                </a:highlight>
              </a:rPr>
              <a:t>the</a:t>
            </a:r>
            <a:r>
              <a:rPr lang="cs-CZ" sz="2800" b="1" i="1" dirty="0">
                <a:highlight>
                  <a:srgbClr val="00FFFF"/>
                </a:highlight>
              </a:rPr>
              <a:t> Medium</a:t>
            </a:r>
            <a:r>
              <a:rPr lang="cs-CZ" sz="2800" dirty="0">
                <a:highlight>
                  <a:srgbClr val="00FFFF"/>
                </a:highlight>
              </a:rPr>
              <a:t>: WGBH TV, Boston. </a:t>
            </a:r>
          </a:p>
          <a:p>
            <a:pPr marL="0" indent="0" eaLnBrk="1" hangingPunct="1">
              <a:buNone/>
              <a:defRPr/>
            </a:pPr>
            <a:endParaRPr lang="cs-CZ" dirty="0">
              <a:highlight>
                <a:srgbClr val="00FFFF"/>
              </a:highlight>
            </a:endParaRPr>
          </a:p>
          <a:p>
            <a:pPr marL="0" indent="0">
              <a:buNone/>
              <a:defRPr/>
            </a:pPr>
            <a:r>
              <a:rPr lang="cs-CZ" b="1" dirty="0"/>
              <a:t>Charakterizujte přístup umělců k televizi na příkladu projektu:</a:t>
            </a:r>
          </a:p>
          <a:p>
            <a:pPr marL="0" indent="0" eaLnBrk="1" hangingPunct="1">
              <a:buNone/>
              <a:defRPr/>
            </a:pPr>
            <a:r>
              <a:rPr lang="cs-CZ" sz="2800" dirty="0">
                <a:highlight>
                  <a:srgbClr val="00FFFF"/>
                </a:highlight>
              </a:rPr>
              <a:t>1968 – 1969: </a:t>
            </a:r>
            <a:r>
              <a:rPr lang="cs-CZ" sz="2800" b="1" i="1" dirty="0">
                <a:highlight>
                  <a:srgbClr val="00FFFF"/>
                </a:highlight>
              </a:rPr>
              <a:t>TV galerie</a:t>
            </a:r>
            <a:r>
              <a:rPr lang="cs-CZ" sz="2800" dirty="0">
                <a:highlight>
                  <a:srgbClr val="00FFFF"/>
                </a:highlight>
              </a:rPr>
              <a:t>: </a:t>
            </a:r>
            <a:r>
              <a:rPr lang="cs-CZ" sz="2800" dirty="0" err="1">
                <a:highlight>
                  <a:srgbClr val="00FFFF"/>
                </a:highlight>
              </a:rPr>
              <a:t>Gerry</a:t>
            </a:r>
            <a:r>
              <a:rPr lang="cs-CZ" sz="2800" dirty="0">
                <a:highlight>
                  <a:srgbClr val="00FFFF"/>
                </a:highlight>
              </a:rPr>
              <a:t> </a:t>
            </a:r>
            <a:r>
              <a:rPr lang="cs-CZ" sz="2800" dirty="0" err="1">
                <a:highlight>
                  <a:srgbClr val="00FFFF"/>
                </a:highlight>
              </a:rPr>
              <a:t>Schum</a:t>
            </a:r>
            <a:r>
              <a:rPr lang="cs-CZ" dirty="0">
                <a:highlight>
                  <a:srgbClr val="00FFFF"/>
                </a:highlight>
              </a:rPr>
              <a:t>.</a:t>
            </a: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8890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DADAA34-20E3-7CE3-346E-DFB321CA9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557" y="1901287"/>
            <a:ext cx="11165969" cy="4275675"/>
          </a:xfrm>
          <a:prstGeom prst="rect">
            <a:avLst/>
          </a:prstGeom>
        </p:spPr>
      </p:pic>
      <p:sp>
        <p:nvSpPr>
          <p:cNvPr id="40962" name="Rectangle 2">
            <a:extLst>
              <a:ext uri="{FF2B5EF4-FFF2-40B4-BE49-F238E27FC236}">
                <a16:creationId xmlns:a16="http://schemas.microsoft.com/office/drawing/2014/main" id="{71D73CE0-9D03-4C52-9ECB-C77863000F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4557" y="329785"/>
            <a:ext cx="10679243" cy="136090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b="1" dirty="0">
                <a:highlight>
                  <a:srgbClr val="FFFF00"/>
                </a:highlight>
                <a:latin typeface="+mn-lt"/>
              </a:rPr>
              <a:t>Umění </a:t>
            </a:r>
            <a:r>
              <a:rPr lang="en-GB" altLang="cs-CZ" b="1" dirty="0">
                <a:highlight>
                  <a:srgbClr val="FFFF00"/>
                </a:highlight>
                <a:latin typeface="+mn-lt"/>
              </a:rPr>
              <a:t>&amp;</a:t>
            </a:r>
            <a:r>
              <a:rPr lang="cs-CZ" altLang="cs-CZ" b="1" dirty="0">
                <a:highlight>
                  <a:srgbClr val="FFFF00"/>
                </a:highlight>
                <a:latin typeface="+mn-lt"/>
              </a:rPr>
              <a:t> TV / 4 dekády vývoje / 3. dekáda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14ED92A6-710D-4AF6-B4B6-5EA76C3B7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93495" y="2128603"/>
            <a:ext cx="9060304" cy="4048359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cs-CZ" altLang="cs-CZ" sz="3200" b="1" dirty="0">
                <a:highlight>
                  <a:srgbClr val="00FF00"/>
                </a:highlight>
              </a:rPr>
              <a:t>1970 –  dále: „Intervence a spolupráce.“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5E723022-C940-4D80-B304-DB7E250632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4000" b="1" dirty="0">
                <a:highlight>
                  <a:srgbClr val="FFFF00"/>
                </a:highlight>
                <a:latin typeface="+mn-lt"/>
              </a:rPr>
              <a:t>Umění </a:t>
            </a:r>
            <a:r>
              <a:rPr lang="en-GB" altLang="cs-CZ" sz="4000" b="1" dirty="0">
                <a:highlight>
                  <a:srgbClr val="FFFF00"/>
                </a:highlight>
                <a:latin typeface="+mn-lt"/>
              </a:rPr>
              <a:t>&amp;</a:t>
            </a:r>
            <a:r>
              <a:rPr lang="cs-CZ" altLang="cs-CZ" sz="4000" b="1" dirty="0">
                <a:highlight>
                  <a:srgbClr val="FFFF00"/>
                </a:highlight>
                <a:latin typeface="+mn-lt"/>
              </a:rPr>
              <a:t> TV / 4 dekády vývoje / 3. dekáda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BE6E4F96-3571-46AC-BE68-FE77AE2C746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4724400" cy="43513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3200" b="1" dirty="0">
                <a:highlight>
                  <a:srgbClr val="00FF00"/>
                </a:highlight>
              </a:rPr>
              <a:t>1970 –  dále: „Intervence a spolupráce.“</a:t>
            </a:r>
          </a:p>
          <a:p>
            <a:pPr eaLnBrk="1" hangingPunct="1"/>
            <a:endParaRPr lang="cs-CZ" altLang="cs-CZ" sz="2000" b="1" dirty="0"/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cs-CZ" altLang="cs-CZ" sz="3200" b="1" dirty="0">
                <a:highlight>
                  <a:srgbClr val="00FFFF"/>
                </a:highlight>
              </a:rPr>
              <a:t>Konceptuální intervence: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cs-CZ" altLang="cs-CZ" sz="3200" b="1" dirty="0"/>
              <a:t>Hravé výtržnosti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cs-CZ" altLang="cs-CZ" sz="3200" b="1" dirty="0"/>
              <a:t>Radikální výtržnosti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cs-CZ" altLang="cs-CZ" sz="3200" b="1" dirty="0"/>
              <a:t>Radikální kooperace</a:t>
            </a:r>
          </a:p>
          <a:p>
            <a:pPr lvl="1" eaLnBrk="1" hangingPunct="1"/>
            <a:endParaRPr lang="cs-CZ" altLang="cs-CZ" sz="1600" b="1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C193F008-00F8-7B1D-BE70-3C458D9C8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138" y="3057539"/>
            <a:ext cx="5247829" cy="200913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1057D1D9-E32A-4737-AADF-3F42134E2A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4000" b="1" dirty="0">
                <a:highlight>
                  <a:srgbClr val="FFFF00"/>
                </a:highlight>
                <a:latin typeface="+mn-lt"/>
              </a:rPr>
              <a:t>Umění </a:t>
            </a:r>
            <a:r>
              <a:rPr lang="en-GB" altLang="cs-CZ" sz="4000" b="1" dirty="0">
                <a:highlight>
                  <a:srgbClr val="FFFF00"/>
                </a:highlight>
                <a:latin typeface="+mn-lt"/>
              </a:rPr>
              <a:t>&amp;</a:t>
            </a:r>
            <a:r>
              <a:rPr lang="cs-CZ" altLang="cs-CZ" sz="4000" b="1" dirty="0">
                <a:highlight>
                  <a:srgbClr val="FFFF00"/>
                </a:highlight>
                <a:latin typeface="+mn-lt"/>
              </a:rPr>
              <a:t> TV / 4 dekády vývoje / 3. dekáda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C2172F16-6E65-465A-B193-9E9865FDDE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400" b="1" dirty="0">
                <a:highlight>
                  <a:srgbClr val="00FF00"/>
                </a:highlight>
              </a:rPr>
              <a:t>1970 –  dále: „Intervence a spolupráce.“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 dirty="0">
                <a:highlight>
                  <a:srgbClr val="00FFFF"/>
                </a:highlight>
              </a:rPr>
              <a:t>Konceptuální intervence: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400" b="1" dirty="0">
                <a:highlight>
                  <a:srgbClr val="FF00FF"/>
                </a:highlight>
              </a:rPr>
              <a:t>Hravé výtržnosti</a:t>
            </a:r>
          </a:p>
          <a:p>
            <a:pPr eaLnBrk="1" hangingPunct="1">
              <a:lnSpc>
                <a:spcPct val="80000"/>
              </a:lnSpc>
            </a:pPr>
            <a:endParaRPr lang="cs-CZ" altLang="cs-CZ" sz="1600" dirty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1400" dirty="0" err="1"/>
              <a:t>Keith</a:t>
            </a:r>
            <a:r>
              <a:rPr lang="cs-CZ" altLang="cs-CZ" sz="1400" dirty="0"/>
              <a:t> </a:t>
            </a:r>
            <a:r>
              <a:rPr lang="cs-CZ" altLang="cs-CZ" sz="1400" dirty="0" err="1"/>
              <a:t>Arnatt</a:t>
            </a:r>
            <a:r>
              <a:rPr lang="cs-CZ" altLang="cs-CZ" sz="1400" dirty="0"/>
              <a:t> „</a:t>
            </a:r>
            <a:r>
              <a:rPr lang="cs-CZ" altLang="cs-CZ" sz="1400" i="1" dirty="0" err="1"/>
              <a:t>Self</a:t>
            </a:r>
            <a:r>
              <a:rPr lang="cs-CZ" altLang="cs-CZ" sz="1400" i="1" dirty="0"/>
              <a:t> </a:t>
            </a:r>
            <a:r>
              <a:rPr lang="cs-CZ" altLang="cs-CZ" sz="1400" i="1" dirty="0" err="1"/>
              <a:t>Burial</a:t>
            </a:r>
            <a:r>
              <a:rPr lang="cs-CZ" altLang="cs-CZ" sz="1400" dirty="0"/>
              <a:t>“ (1968): </a:t>
            </a:r>
            <a:r>
              <a:rPr lang="cs-CZ" altLang="cs-CZ" sz="1400" dirty="0">
                <a:hlinkClick r:id="rId2"/>
              </a:rPr>
              <a:t>http://www.mediaartnet.org/works/self-burial/</a:t>
            </a:r>
            <a:endParaRPr lang="cs-CZ" altLang="cs-CZ" sz="14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1400" dirty="0"/>
              <a:t>Jan </a:t>
            </a:r>
            <a:r>
              <a:rPr lang="cs-CZ" altLang="cs-CZ" sz="1400" dirty="0" err="1"/>
              <a:t>Dibbets</a:t>
            </a:r>
            <a:r>
              <a:rPr lang="cs-CZ" altLang="cs-CZ" sz="1400" dirty="0"/>
              <a:t> „</a:t>
            </a:r>
            <a:r>
              <a:rPr lang="cs-CZ" altLang="cs-CZ" sz="1400" i="1" dirty="0"/>
              <a:t>TV as </a:t>
            </a:r>
            <a:r>
              <a:rPr lang="cs-CZ" altLang="cs-CZ" sz="1400" i="1" dirty="0" err="1"/>
              <a:t>fireplace</a:t>
            </a:r>
            <a:r>
              <a:rPr lang="cs-CZ" altLang="cs-CZ" sz="1400" dirty="0"/>
              <a:t>“ (1969): </a:t>
            </a:r>
            <a:r>
              <a:rPr lang="cs-CZ" altLang="cs-CZ" sz="1400" dirty="0">
                <a:hlinkClick r:id="rId3"/>
              </a:rPr>
              <a:t>http://www.mediaartnet.org/works/tv-as-a-fireplace/</a:t>
            </a:r>
            <a:endParaRPr lang="cs-CZ" altLang="cs-CZ" sz="14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1400" dirty="0"/>
              <a:t>Peter </a:t>
            </a:r>
            <a:r>
              <a:rPr lang="cs-CZ" altLang="cs-CZ" sz="1400" dirty="0" err="1"/>
              <a:t>Weibel</a:t>
            </a:r>
            <a:r>
              <a:rPr lang="cs-CZ" altLang="cs-CZ" sz="1400" dirty="0"/>
              <a:t> „</a:t>
            </a:r>
            <a:r>
              <a:rPr lang="cs-CZ" altLang="cs-CZ" sz="1400" i="1" dirty="0" err="1"/>
              <a:t>The</a:t>
            </a:r>
            <a:r>
              <a:rPr lang="cs-CZ" altLang="cs-CZ" sz="1400" i="1" dirty="0"/>
              <a:t> </a:t>
            </a:r>
            <a:r>
              <a:rPr lang="cs-CZ" altLang="cs-CZ" sz="1400" i="1" dirty="0" err="1"/>
              <a:t>Endless</a:t>
            </a:r>
            <a:r>
              <a:rPr lang="cs-CZ" altLang="cs-CZ" sz="1400" i="1" dirty="0"/>
              <a:t> </a:t>
            </a:r>
            <a:r>
              <a:rPr lang="cs-CZ" altLang="cs-CZ" sz="1400" i="1" dirty="0" err="1"/>
              <a:t>Sandwich</a:t>
            </a:r>
            <a:r>
              <a:rPr lang="cs-CZ" altLang="cs-CZ" sz="1400" dirty="0"/>
              <a:t>“(1969): </a:t>
            </a:r>
            <a:r>
              <a:rPr lang="cs-CZ" altLang="cs-CZ" sz="1400" dirty="0">
                <a:hlinkClick r:id="rId4"/>
              </a:rPr>
              <a:t>http://www.mediaartnet.org/works/the-endless-sandwich/</a:t>
            </a:r>
            <a:endParaRPr lang="cs-CZ" altLang="cs-CZ" sz="14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1400" dirty="0" err="1"/>
              <a:t>Valie</a:t>
            </a:r>
            <a:r>
              <a:rPr lang="cs-CZ" altLang="cs-CZ" sz="1400" dirty="0"/>
              <a:t> Export „</a:t>
            </a:r>
            <a:r>
              <a:rPr lang="cs-CZ" altLang="cs-CZ" sz="1400" i="1" dirty="0" err="1"/>
              <a:t>Facing</a:t>
            </a:r>
            <a:r>
              <a:rPr lang="cs-CZ" altLang="cs-CZ" sz="1400" i="1" dirty="0"/>
              <a:t> a </a:t>
            </a:r>
            <a:r>
              <a:rPr lang="cs-CZ" altLang="cs-CZ" sz="1400" i="1" dirty="0" err="1"/>
              <a:t>Family</a:t>
            </a:r>
            <a:r>
              <a:rPr lang="cs-CZ" altLang="cs-CZ" sz="1400" dirty="0"/>
              <a:t>“(1971): </a:t>
            </a:r>
            <a:r>
              <a:rPr lang="cs-CZ" altLang="cs-CZ" sz="1400" dirty="0">
                <a:hlinkClick r:id="rId5"/>
              </a:rPr>
              <a:t>http://www.mediaartnet.org/works/facing-a-family/</a:t>
            </a:r>
            <a:endParaRPr lang="cs-CZ" altLang="cs-CZ" sz="14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1400" dirty="0"/>
              <a:t>David </a:t>
            </a:r>
            <a:r>
              <a:rPr lang="cs-CZ" altLang="cs-CZ" sz="1400" dirty="0" err="1"/>
              <a:t>Hall</a:t>
            </a:r>
            <a:r>
              <a:rPr lang="cs-CZ" altLang="cs-CZ" sz="1400" dirty="0"/>
              <a:t> „</a:t>
            </a:r>
            <a:r>
              <a:rPr lang="cs-CZ" altLang="cs-CZ" sz="1400" i="1" dirty="0"/>
              <a:t>TV </a:t>
            </a:r>
            <a:r>
              <a:rPr lang="cs-CZ" altLang="cs-CZ" sz="1400" i="1" dirty="0" err="1"/>
              <a:t>Interruptions</a:t>
            </a:r>
            <a:r>
              <a:rPr lang="cs-CZ" altLang="cs-CZ" sz="1400" dirty="0"/>
              <a:t>“(1971): </a:t>
            </a:r>
            <a:r>
              <a:rPr lang="cs-CZ" altLang="cs-CZ" sz="1400" dirty="0">
                <a:hlinkClick r:id="rId6"/>
              </a:rPr>
              <a:t>http://www.mediaartnet.org/works/tv-interruptions/</a:t>
            </a:r>
            <a:endParaRPr lang="cs-CZ" altLang="cs-CZ" sz="14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1400" dirty="0"/>
              <a:t>Bill Viola „</a:t>
            </a:r>
            <a:r>
              <a:rPr lang="cs-CZ" altLang="cs-CZ" sz="1400" i="1" dirty="0"/>
              <a:t>Reverse </a:t>
            </a:r>
            <a:r>
              <a:rPr lang="cs-CZ" altLang="cs-CZ" sz="1400" i="1" dirty="0" err="1"/>
              <a:t>Television</a:t>
            </a:r>
            <a:r>
              <a:rPr lang="cs-CZ" altLang="cs-CZ" sz="1400" dirty="0"/>
              <a:t>“ (1982): </a:t>
            </a:r>
            <a:r>
              <a:rPr lang="cs-CZ" altLang="cs-CZ" sz="1400" dirty="0">
                <a:hlinkClick r:id="rId7"/>
              </a:rPr>
              <a:t>http://www.mediaartnet.org/works/reverse-television/</a:t>
            </a:r>
            <a:endParaRPr lang="cs-CZ" altLang="cs-CZ" sz="14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1400" dirty="0"/>
              <a:t>Stan Douglas  „</a:t>
            </a:r>
            <a:r>
              <a:rPr lang="cs-CZ" altLang="cs-CZ" sz="1400" i="1" dirty="0" err="1"/>
              <a:t>Monodramas</a:t>
            </a:r>
            <a:r>
              <a:rPr lang="cs-CZ" altLang="cs-CZ" sz="1400" dirty="0"/>
              <a:t>“ (1991): </a:t>
            </a:r>
            <a:r>
              <a:rPr lang="cs-CZ" altLang="cs-CZ" sz="1400" dirty="0">
                <a:hlinkClick r:id="rId8"/>
              </a:rPr>
              <a:t>http://www.mediaartnet.org/works/monodramas/</a:t>
            </a:r>
            <a:endParaRPr lang="cs-CZ" altLang="cs-CZ" sz="1400" dirty="0"/>
          </a:p>
          <a:p>
            <a:pPr eaLnBrk="1" hangingPunct="1">
              <a:lnSpc>
                <a:spcPct val="80000"/>
              </a:lnSpc>
            </a:pPr>
            <a:endParaRPr lang="cs-CZ" altLang="cs-CZ" sz="1400" dirty="0"/>
          </a:p>
          <a:p>
            <a:pPr eaLnBrk="1" hangingPunct="1">
              <a:lnSpc>
                <a:spcPct val="80000"/>
              </a:lnSpc>
            </a:pPr>
            <a:endParaRPr lang="cs-CZ" altLang="cs-CZ" sz="14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600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6E8285C9-A454-4845-953B-5BF46B0928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4000" b="1" dirty="0">
                <a:highlight>
                  <a:srgbClr val="FFFF00"/>
                </a:highlight>
                <a:latin typeface="+mn-lt"/>
              </a:rPr>
              <a:t>Umění – TV: 3 dekády vývoje / 3. dekáda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8D32CF16-38A1-4A61-89E6-AD4A2A0723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cs-CZ" altLang="cs-CZ" sz="2400" b="1" dirty="0">
                <a:highlight>
                  <a:srgbClr val="00FF00"/>
                </a:highlight>
              </a:rPr>
              <a:t>1970 –  dále: „Intervence a spolupráce.“</a:t>
            </a:r>
          </a:p>
          <a:p>
            <a:pPr eaLnBrk="1" hangingPunct="1">
              <a:buFontTx/>
              <a:buNone/>
            </a:pPr>
            <a:r>
              <a:rPr lang="cs-CZ" altLang="cs-CZ" b="1" dirty="0">
                <a:highlight>
                  <a:srgbClr val="00FFFF"/>
                </a:highlight>
              </a:rPr>
              <a:t>Konceptuální intervence: </a:t>
            </a:r>
          </a:p>
          <a:p>
            <a:pPr marL="0" indent="0" eaLnBrk="1" hangingPunct="1">
              <a:buNone/>
            </a:pPr>
            <a:r>
              <a:rPr lang="cs-CZ" altLang="cs-CZ" sz="2400" b="1" dirty="0">
                <a:highlight>
                  <a:srgbClr val="FF00FF"/>
                </a:highlight>
              </a:rPr>
              <a:t>Radikální výtržnosti</a:t>
            </a:r>
          </a:p>
          <a:p>
            <a:pPr eaLnBrk="1" hangingPunct="1"/>
            <a:endParaRPr lang="cs-CZ" altLang="cs-CZ" sz="1600" dirty="0">
              <a:solidFill>
                <a:schemeClr val="bg2"/>
              </a:solidFill>
            </a:endParaRPr>
          </a:p>
          <a:p>
            <a:pPr eaLnBrk="1" hangingPunct="1"/>
            <a:r>
              <a:rPr lang="cs-CZ" altLang="cs-CZ" sz="1600" dirty="0"/>
              <a:t>Chris </a:t>
            </a:r>
            <a:r>
              <a:rPr lang="cs-CZ" altLang="cs-CZ" sz="1600" dirty="0" err="1"/>
              <a:t>Burden</a:t>
            </a:r>
            <a:r>
              <a:rPr lang="cs-CZ" altLang="cs-CZ" sz="1600" dirty="0"/>
              <a:t> „</a:t>
            </a:r>
            <a:r>
              <a:rPr lang="cs-CZ" altLang="cs-CZ" sz="1600" i="1" dirty="0"/>
              <a:t>TV </a:t>
            </a:r>
            <a:r>
              <a:rPr lang="cs-CZ" altLang="cs-CZ" sz="1600" i="1" dirty="0" err="1"/>
              <a:t>Hijack</a:t>
            </a:r>
            <a:r>
              <a:rPr lang="cs-CZ" altLang="cs-CZ" sz="1600" dirty="0"/>
              <a:t>“(1972): </a:t>
            </a:r>
            <a:r>
              <a:rPr lang="cs-CZ" altLang="cs-CZ" sz="1600" dirty="0">
                <a:hlinkClick r:id="rId2"/>
              </a:rPr>
              <a:t>http://www.mediaartnet.org/works/tv-hijack/</a:t>
            </a:r>
            <a:endParaRPr lang="cs-CZ" altLang="cs-CZ" sz="1600" dirty="0"/>
          </a:p>
          <a:p>
            <a:pPr eaLnBrk="1" hangingPunct="1"/>
            <a:r>
              <a:rPr lang="cs-CZ" altLang="cs-CZ" sz="1600" dirty="0"/>
              <a:t>Chris </a:t>
            </a:r>
            <a:r>
              <a:rPr lang="cs-CZ" altLang="cs-CZ" sz="1600" dirty="0" err="1"/>
              <a:t>Burden</a:t>
            </a:r>
            <a:r>
              <a:rPr lang="cs-CZ" altLang="cs-CZ" sz="1600" dirty="0"/>
              <a:t> „</a:t>
            </a:r>
            <a:r>
              <a:rPr lang="cs-CZ" altLang="cs-CZ" sz="1600" i="1" dirty="0"/>
              <a:t>Chris </a:t>
            </a:r>
            <a:r>
              <a:rPr lang="cs-CZ" altLang="cs-CZ" sz="1600" i="1" dirty="0" err="1"/>
              <a:t>Burden</a:t>
            </a:r>
            <a:r>
              <a:rPr lang="cs-CZ" altLang="cs-CZ" sz="1600" i="1" dirty="0"/>
              <a:t> Promo</a:t>
            </a:r>
            <a:r>
              <a:rPr lang="cs-CZ" altLang="cs-CZ" sz="1600" dirty="0"/>
              <a:t>“(1976): </a:t>
            </a:r>
            <a:r>
              <a:rPr lang="cs-CZ" altLang="cs-CZ" sz="1600" dirty="0">
                <a:hlinkClick r:id="rId3"/>
              </a:rPr>
              <a:t>http://www.mediaartnet.org/works/chris-burden-promo/</a:t>
            </a:r>
            <a:endParaRPr lang="cs-CZ" altLang="cs-CZ" sz="1600" dirty="0"/>
          </a:p>
          <a:p>
            <a:pPr eaLnBrk="1" hangingPunct="1"/>
            <a:r>
              <a:rPr lang="cs-CZ" altLang="cs-CZ" sz="1600" dirty="0"/>
              <a:t>Chris </a:t>
            </a:r>
            <a:r>
              <a:rPr lang="cs-CZ" altLang="cs-CZ" sz="1600" dirty="0" err="1"/>
              <a:t>Burden</a:t>
            </a:r>
            <a:r>
              <a:rPr lang="cs-CZ" altLang="cs-CZ" sz="1600" dirty="0"/>
              <a:t> „</a:t>
            </a:r>
            <a:r>
              <a:rPr lang="cs-CZ" altLang="cs-CZ" sz="1600" i="1" dirty="0"/>
              <a:t>C.B.T.V.“</a:t>
            </a:r>
            <a:r>
              <a:rPr lang="cs-CZ" altLang="cs-CZ" sz="1600" dirty="0"/>
              <a:t> (1977):http://www.mediaartnet.org/works/cbtv/</a:t>
            </a:r>
          </a:p>
          <a:p>
            <a:pPr eaLnBrk="1" hangingPunct="1"/>
            <a:r>
              <a:rPr lang="cs-CZ" altLang="cs-CZ" sz="1600" dirty="0"/>
              <a:t>John Lennon, </a:t>
            </a:r>
            <a:r>
              <a:rPr lang="cs-CZ" altLang="cs-CZ" sz="1600" dirty="0" err="1"/>
              <a:t>Yoko</a:t>
            </a:r>
            <a:r>
              <a:rPr lang="cs-CZ" altLang="cs-CZ" sz="1600" dirty="0"/>
              <a:t> Ono „</a:t>
            </a:r>
            <a:r>
              <a:rPr lang="cs-CZ" altLang="cs-CZ" sz="1600" i="1" dirty="0"/>
              <a:t>Film No.6, Rape</a:t>
            </a:r>
            <a:r>
              <a:rPr lang="cs-CZ" altLang="cs-CZ" sz="1600" dirty="0"/>
              <a:t>“ (1969): </a:t>
            </a:r>
            <a:r>
              <a:rPr lang="cs-CZ" altLang="cs-CZ" sz="1600" dirty="0">
                <a:hlinkClick r:id="rId4"/>
              </a:rPr>
              <a:t>http://www.mediaartnet.org/works/rape/images/1/</a:t>
            </a:r>
            <a:endParaRPr lang="cs-CZ" altLang="cs-CZ" sz="1600" dirty="0"/>
          </a:p>
          <a:p>
            <a:pPr eaLnBrk="1" hangingPunct="1"/>
            <a:endParaRPr lang="cs-CZ" altLang="cs-CZ" sz="1600" dirty="0">
              <a:solidFill>
                <a:schemeClr val="bg2"/>
              </a:solidFill>
            </a:endParaRPr>
          </a:p>
          <a:p>
            <a:pPr lvl="1" eaLnBrk="1" hangingPunct="1"/>
            <a:endParaRPr lang="cs-CZ" altLang="cs-CZ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B608328A-1AFA-401C-A773-8CFDF543CB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4000" b="1" dirty="0">
                <a:highlight>
                  <a:srgbClr val="FFFF00"/>
                </a:highlight>
                <a:latin typeface="+mn-lt"/>
              </a:rPr>
              <a:t>Umění – TV: 3 dekády vývoje / 3. dekáda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358B95FE-E229-40A2-910F-F9BC69C45F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400" b="1" dirty="0">
                <a:highlight>
                  <a:srgbClr val="00FF00"/>
                </a:highlight>
              </a:rPr>
              <a:t>1970 –  dále: „Intervence a spolupráce.“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b="1" dirty="0">
                <a:highlight>
                  <a:srgbClr val="00FFFF"/>
                </a:highlight>
              </a:rPr>
              <a:t>Konceptuální intervence: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cs-CZ" altLang="cs-CZ" sz="2400" b="1" dirty="0">
                <a:highlight>
                  <a:srgbClr val="FF00FF"/>
                </a:highlight>
              </a:rPr>
              <a:t>Radikální kooperace</a:t>
            </a:r>
          </a:p>
          <a:p>
            <a:pPr eaLnBrk="1" hangingPunct="1">
              <a:lnSpc>
                <a:spcPct val="80000"/>
              </a:lnSpc>
            </a:pPr>
            <a:endParaRPr lang="cs-CZ" altLang="cs-CZ" sz="1600" b="1" dirty="0"/>
          </a:p>
          <a:p>
            <a:pPr eaLnBrk="1" hangingPunct="1">
              <a:lnSpc>
                <a:spcPct val="80000"/>
              </a:lnSpc>
            </a:pPr>
            <a:r>
              <a:rPr lang="cs-CZ" altLang="cs-CZ" sz="1600" dirty="0"/>
              <a:t>Nam June </a:t>
            </a:r>
            <a:r>
              <a:rPr lang="cs-CZ" altLang="cs-CZ" sz="1600" dirty="0" err="1"/>
              <a:t>Paik</a:t>
            </a:r>
            <a:r>
              <a:rPr lang="cs-CZ" altLang="cs-CZ" sz="1600" dirty="0"/>
              <a:t> „</a:t>
            </a:r>
            <a:r>
              <a:rPr lang="cs-CZ" altLang="cs-CZ" sz="1600" i="1" dirty="0" err="1"/>
              <a:t>Global</a:t>
            </a:r>
            <a:r>
              <a:rPr lang="cs-CZ" altLang="cs-CZ" sz="1600" i="1" dirty="0"/>
              <a:t> Groove</a:t>
            </a:r>
            <a:r>
              <a:rPr lang="cs-CZ" altLang="cs-CZ" sz="1600" dirty="0"/>
              <a:t>“ (1973):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dirty="0">
                <a:hlinkClick r:id="rId2"/>
              </a:rPr>
              <a:t>http://www.mediaartnet.org/works/global-grove/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1600" dirty="0">
                <a:hlinkClick r:id="rId3"/>
              </a:rPr>
              <a:t>http://www.youtube.com/watch?v=InLcRXfd3NI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1600" dirty="0">
                <a:hlinkClick r:id="rId4"/>
              </a:rPr>
              <a:t>http://www.youtube.com/watch?v=EgU9Xw6Mu20&amp;feature=related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1600" dirty="0"/>
              <a:t>Nam June </a:t>
            </a:r>
            <a:r>
              <a:rPr lang="cs-CZ" altLang="cs-CZ" sz="1600" dirty="0" err="1"/>
              <a:t>Paik</a:t>
            </a:r>
            <a:r>
              <a:rPr lang="cs-CZ" altLang="cs-CZ" sz="1600" dirty="0"/>
              <a:t> „</a:t>
            </a:r>
            <a:r>
              <a:rPr lang="cs-CZ" altLang="cs-CZ" sz="1600" i="1" dirty="0" err="1"/>
              <a:t>Good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Morning</a:t>
            </a:r>
            <a:r>
              <a:rPr lang="cs-CZ" altLang="cs-CZ" sz="1600" i="1" dirty="0"/>
              <a:t> Mr. Orwell</a:t>
            </a:r>
            <a:r>
              <a:rPr lang="cs-CZ" altLang="cs-CZ" sz="1600" dirty="0"/>
              <a:t>“ (1984):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dirty="0">
                <a:hlinkClick r:id="rId5"/>
              </a:rPr>
              <a:t>http://www.mediaartnet.org/works/goog-morning/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1600" dirty="0">
                <a:hlinkClick r:id="rId6"/>
              </a:rPr>
              <a:t>http://www.youtube.com/watch?v=jw9-RE80EEg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</a:pPr>
            <a:r>
              <a:rPr lang="cs-CZ" altLang="cs-CZ" sz="1600" dirty="0"/>
              <a:t>Nam June </a:t>
            </a:r>
            <a:r>
              <a:rPr lang="cs-CZ" altLang="cs-CZ" sz="1600" dirty="0" err="1"/>
              <a:t>Paik</a:t>
            </a:r>
            <a:r>
              <a:rPr lang="cs-CZ" altLang="cs-CZ" sz="1600" dirty="0"/>
              <a:t> „</a:t>
            </a:r>
            <a:r>
              <a:rPr lang="cs-CZ" altLang="cs-CZ" sz="1600" i="1" dirty="0" err="1"/>
              <a:t>Wrap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Around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the</a:t>
            </a:r>
            <a:r>
              <a:rPr lang="cs-CZ" altLang="cs-CZ" sz="1600" i="1" dirty="0"/>
              <a:t> </a:t>
            </a:r>
            <a:r>
              <a:rPr lang="cs-CZ" altLang="cs-CZ" sz="1600" i="1" dirty="0" err="1"/>
              <a:t>World</a:t>
            </a:r>
            <a:r>
              <a:rPr lang="cs-CZ" altLang="cs-CZ" sz="1600" dirty="0"/>
              <a:t>“ (1988):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600" dirty="0">
                <a:hlinkClick r:id="rId7"/>
              </a:rPr>
              <a:t>http://www.mediaartnet.org/works/wrap-around-the-world/</a:t>
            </a: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</a:pPr>
            <a:endParaRPr lang="cs-CZ" altLang="cs-CZ" sz="1600" b="1" dirty="0"/>
          </a:p>
          <a:p>
            <a:pPr lvl="1" eaLnBrk="1" hangingPunct="1">
              <a:lnSpc>
                <a:spcPct val="80000"/>
              </a:lnSpc>
            </a:pPr>
            <a:endParaRPr lang="cs-CZ" altLang="cs-CZ" sz="16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3BE8C7-268A-063F-1B04-697206721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b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Q&amp;A „intervence a spolupráce“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9B862E-F5AB-798E-D4C5-413A2D327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/>
              <a:t>Popište </a:t>
            </a:r>
            <a:r>
              <a:rPr lang="cs-CZ" b="1" dirty="0">
                <a:highlight>
                  <a:srgbClr val="00FFFF"/>
                </a:highlight>
              </a:rPr>
              <a:t>proměnu vztahu umělců k televizi v letech 1970 a dál.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Co znamenají ´</a:t>
            </a:r>
            <a:r>
              <a:rPr lang="cs-CZ" b="1" dirty="0">
                <a:highlight>
                  <a:srgbClr val="00FFFF"/>
                </a:highlight>
              </a:rPr>
              <a:t>hravé intervence</a:t>
            </a:r>
            <a:r>
              <a:rPr lang="cs-CZ" b="1" dirty="0"/>
              <a:t>´ umělců do TV?</a:t>
            </a:r>
          </a:p>
          <a:p>
            <a:pPr marL="0" indent="0">
              <a:buNone/>
            </a:pPr>
            <a:r>
              <a:rPr lang="cs-CZ" b="1" dirty="0"/>
              <a:t>Popište přístup a uveďte příklad/y.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Co znamenají ´</a:t>
            </a:r>
            <a:r>
              <a:rPr lang="cs-CZ" b="1" dirty="0">
                <a:highlight>
                  <a:srgbClr val="00FFFF"/>
                </a:highlight>
              </a:rPr>
              <a:t>radikální výtržnosti</a:t>
            </a:r>
            <a:r>
              <a:rPr lang="cs-CZ" b="1" dirty="0"/>
              <a:t>´ umělců v TV?</a:t>
            </a:r>
          </a:p>
          <a:p>
            <a:pPr marL="0" indent="0">
              <a:buNone/>
            </a:pPr>
            <a:r>
              <a:rPr lang="cs-CZ" b="1" dirty="0"/>
              <a:t>Popište přístup a uveďte příklad/y.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Co znamenají ´</a:t>
            </a:r>
            <a:r>
              <a:rPr lang="cs-CZ" b="1" dirty="0">
                <a:highlight>
                  <a:srgbClr val="00FFFF"/>
                </a:highlight>
              </a:rPr>
              <a:t>radikální kooperace</a:t>
            </a:r>
            <a:r>
              <a:rPr lang="cs-CZ" b="1" dirty="0"/>
              <a:t>´ umělců s TV?</a:t>
            </a:r>
          </a:p>
          <a:p>
            <a:pPr marL="0" indent="0">
              <a:buNone/>
            </a:pPr>
            <a:r>
              <a:rPr lang="cs-CZ" b="1" dirty="0"/>
              <a:t>Popište přístup a uveďte příklad/y.</a:t>
            </a:r>
          </a:p>
          <a:p>
            <a:pPr marL="0" indent="0" eaLnBrk="1" hangingPunct="1">
              <a:buNone/>
              <a:defRPr/>
            </a:pPr>
            <a:endParaRPr lang="cs-CZ" sz="2800" dirty="0">
              <a:highlight>
                <a:srgbClr val="00FFFF"/>
              </a:highlight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9836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14EF9821-E257-4F4F-AA78-85EBDB193C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b="1" dirty="0">
                <a:highlight>
                  <a:srgbClr val="FFFF00"/>
                </a:highlight>
                <a:latin typeface="+mn-lt"/>
              </a:rPr>
              <a:t>Umění </a:t>
            </a:r>
            <a:r>
              <a:rPr lang="en-GB" altLang="cs-CZ" sz="4000" b="1" dirty="0">
                <a:highlight>
                  <a:srgbClr val="FFFF00"/>
                </a:highlight>
                <a:latin typeface="+mn-lt"/>
              </a:rPr>
              <a:t>&amp;</a:t>
            </a:r>
            <a:r>
              <a:rPr lang="cs-CZ" altLang="cs-CZ" sz="4000" b="1" dirty="0">
                <a:highlight>
                  <a:srgbClr val="FFFF00"/>
                </a:highlight>
                <a:latin typeface="+mn-lt"/>
              </a:rPr>
              <a:t> TV / 4 dekády vývoje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CD289E0-AB99-49E1-A6D1-EA9BE3A71E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8734" y="1552407"/>
            <a:ext cx="4152774" cy="430346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cs-CZ" altLang="cs-CZ" b="1" dirty="0">
                <a:highlight>
                  <a:srgbClr val="00FF00"/>
                </a:highlight>
              </a:rPr>
              <a:t>1962 – 1964: </a:t>
            </a:r>
            <a:r>
              <a:rPr lang="cs-CZ" altLang="cs-CZ" b="1" dirty="0"/>
              <a:t>„Boj s oblbující bednou.“</a:t>
            </a:r>
          </a:p>
          <a:p>
            <a:pPr marL="0" indent="0" eaLnBrk="1" hangingPunct="1">
              <a:buNone/>
            </a:pPr>
            <a:r>
              <a:rPr lang="cs-CZ" altLang="cs-CZ" b="1" dirty="0">
                <a:highlight>
                  <a:srgbClr val="00FF00"/>
                </a:highlight>
              </a:rPr>
              <a:t>1968 – 1969: </a:t>
            </a:r>
            <a:r>
              <a:rPr lang="cs-CZ" altLang="cs-CZ" b="1" dirty="0"/>
              <a:t>„Umělci jdou do éteru.“</a:t>
            </a:r>
          </a:p>
          <a:p>
            <a:pPr marL="0" indent="0" eaLnBrk="1" hangingPunct="1">
              <a:buNone/>
            </a:pPr>
            <a:r>
              <a:rPr lang="cs-CZ" altLang="cs-CZ" b="1" dirty="0">
                <a:highlight>
                  <a:srgbClr val="00FF00"/>
                </a:highlight>
              </a:rPr>
              <a:t>1970 –  1980: </a:t>
            </a:r>
            <a:r>
              <a:rPr lang="cs-CZ" altLang="cs-CZ" b="1" dirty="0"/>
              <a:t>„Intervence a spolupráce.“</a:t>
            </a:r>
          </a:p>
          <a:p>
            <a:pPr marL="0" indent="0" eaLnBrk="1" hangingPunct="1">
              <a:buNone/>
            </a:pPr>
            <a:r>
              <a:rPr lang="cs-CZ" altLang="cs-CZ" b="1" dirty="0">
                <a:highlight>
                  <a:srgbClr val="00FF00"/>
                </a:highlight>
              </a:rPr>
              <a:t>1980 – ???: </a:t>
            </a:r>
            <a:r>
              <a:rPr lang="cs-CZ" altLang="cs-CZ" b="1" dirty="0"/>
              <a:t>„Post-utopické strategie.“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F00A9DE8-F0D1-0AE7-FE1F-F1D24E950A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563" r="2" b="2"/>
          <a:stretch/>
        </p:blipFill>
        <p:spPr>
          <a:xfrm>
            <a:off x="5368695" y="1511901"/>
            <a:ext cx="6170299" cy="42248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DAE1E49-2D89-3755-75D9-ECFBC4E44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81088"/>
            <a:ext cx="12512621" cy="8339088"/>
          </a:xfrm>
          <a:prstGeom prst="rect">
            <a:avLst/>
          </a:prstGeom>
        </p:spPr>
      </p:pic>
      <p:sp>
        <p:nvSpPr>
          <p:cNvPr id="18434" name="Rectangle 2">
            <a:extLst>
              <a:ext uri="{FF2B5EF4-FFF2-40B4-BE49-F238E27FC236}">
                <a16:creationId xmlns:a16="http://schemas.microsoft.com/office/drawing/2014/main" id="{14EF9821-E257-4F4F-AA78-85EBDB193C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cs-CZ" sz="5200" b="1" dirty="0" err="1">
                <a:highlight>
                  <a:srgbClr val="FFFF00"/>
                </a:highlight>
                <a:latin typeface="+mn-lt"/>
              </a:rPr>
              <a:t>Umění</a:t>
            </a:r>
            <a:r>
              <a:rPr lang="en-US" altLang="cs-CZ" sz="5200" b="1" dirty="0">
                <a:highlight>
                  <a:srgbClr val="FFFF00"/>
                </a:highlight>
                <a:latin typeface="+mn-lt"/>
              </a:rPr>
              <a:t> &amp; TV / 4 </a:t>
            </a:r>
            <a:r>
              <a:rPr lang="en-US" altLang="cs-CZ" sz="5200" b="1" dirty="0" err="1">
                <a:highlight>
                  <a:srgbClr val="FFFF00"/>
                </a:highlight>
                <a:latin typeface="+mn-lt"/>
              </a:rPr>
              <a:t>dekády</a:t>
            </a:r>
            <a:r>
              <a:rPr lang="en-US" altLang="cs-CZ" sz="5200" b="1" dirty="0">
                <a:highlight>
                  <a:srgbClr val="FFFF00"/>
                </a:highlight>
                <a:latin typeface="+mn-lt"/>
              </a:rPr>
              <a:t> </a:t>
            </a:r>
            <a:r>
              <a:rPr lang="en-US" altLang="cs-CZ" sz="5200" b="1" dirty="0" err="1">
                <a:highlight>
                  <a:srgbClr val="FFFF00"/>
                </a:highlight>
                <a:latin typeface="+mn-lt"/>
              </a:rPr>
              <a:t>vývoje</a:t>
            </a:r>
            <a:endParaRPr lang="en-US" altLang="cs-CZ" sz="5200" b="1" dirty="0">
              <a:highlight>
                <a:srgbClr val="FFFF00"/>
              </a:highlight>
              <a:latin typeface="+mn-lt"/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9CD289E0-AB99-49E1-A6D1-EA9BE3A71E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51636" y="421396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ctr" eaLnBrk="1" hangingPunct="1">
              <a:buNone/>
            </a:pPr>
            <a:r>
              <a:rPr lang="cs-CZ" altLang="cs-CZ" sz="3600" b="1" dirty="0">
                <a:highlight>
                  <a:srgbClr val="00FF00"/>
                </a:highlight>
              </a:rPr>
              <a:t>1968 – 1969: „Umělci jdou do éteru.“</a:t>
            </a:r>
          </a:p>
        </p:txBody>
      </p:sp>
    </p:spTree>
    <p:extLst>
      <p:ext uri="{BB962C8B-B14F-4D97-AF65-F5344CB8AC3E}">
        <p14:creationId xmlns:p14="http://schemas.microsoft.com/office/powerpoint/2010/main" val="178843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748FE8DA-FDB0-4DAE-A60D-6F6840C438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cs-CZ" sz="4000" b="1" dirty="0">
                <a:highlight>
                  <a:srgbClr val="FFFF00"/>
                </a:highlight>
                <a:latin typeface="+mn-lt"/>
              </a:rPr>
              <a:t>Umění </a:t>
            </a:r>
            <a:r>
              <a:rPr lang="en-GB" altLang="cs-CZ" sz="4000" b="1" dirty="0">
                <a:highlight>
                  <a:srgbClr val="FFFF00"/>
                </a:highlight>
                <a:latin typeface="+mn-lt"/>
              </a:rPr>
              <a:t>&amp;</a:t>
            </a:r>
            <a:r>
              <a:rPr lang="cs-CZ" altLang="cs-CZ" sz="4000" b="1" dirty="0">
                <a:highlight>
                  <a:srgbClr val="FFFF00"/>
                </a:highlight>
                <a:latin typeface="+mn-lt"/>
              </a:rPr>
              <a:t> TV / 4 dekády vývoje / 2. dekáda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D4F6AC8-1EE9-4208-8568-F502AFAADA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5747795" cy="4351338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  <a:defRPr/>
            </a:pPr>
            <a:r>
              <a:rPr lang="cs-CZ" b="1" dirty="0">
                <a:highlight>
                  <a:srgbClr val="00FF00"/>
                </a:highlight>
              </a:rPr>
              <a:t>1968 – 1969: „Umělci jdou do éteru.“</a:t>
            </a:r>
            <a:endParaRPr lang="cs-CZ" sz="2400" b="1" dirty="0">
              <a:highlight>
                <a:srgbClr val="00FF00"/>
              </a:highlight>
            </a:endParaRPr>
          </a:p>
          <a:p>
            <a:pPr marL="0" indent="0" eaLnBrk="1" hangingPunct="1">
              <a:buNone/>
              <a:defRPr/>
            </a:pPr>
            <a:r>
              <a:rPr lang="cs-CZ" sz="2400" b="1" dirty="0">
                <a:highlight>
                  <a:srgbClr val="00FFFF"/>
                </a:highlight>
              </a:rPr>
              <a:t>Televize jako nová forma umění?</a:t>
            </a:r>
          </a:p>
          <a:p>
            <a:pPr marL="0" indent="0" eaLnBrk="1" hangingPunct="1">
              <a:buNone/>
              <a:defRPr/>
            </a:pPr>
            <a:r>
              <a:rPr lang="cs-CZ" sz="2400" b="1" dirty="0">
                <a:highlight>
                  <a:srgbClr val="00FFFF"/>
                </a:highlight>
              </a:rPr>
              <a:t>Kolem roku 1970: Elektronický obraz = TV obraz.</a:t>
            </a:r>
          </a:p>
          <a:p>
            <a:pPr lvl="1" eaLnBrk="1" hangingPunct="1">
              <a:buFontTx/>
              <a:buNone/>
              <a:defRPr/>
            </a:pPr>
            <a:endParaRPr lang="cs-CZ" sz="1400" b="1" i="1" dirty="0"/>
          </a:p>
          <a:p>
            <a:pPr lvl="1" eaLnBrk="1" hangingPunct="1">
              <a:buFontTx/>
              <a:buNone/>
              <a:defRPr/>
            </a:pPr>
            <a:r>
              <a:rPr lang="cs-CZ" b="1" i="1" dirty="0"/>
              <a:t>TV as a </a:t>
            </a:r>
            <a:r>
              <a:rPr lang="cs-CZ" b="1" i="1" dirty="0" err="1"/>
              <a:t>Creative</a:t>
            </a:r>
            <a:r>
              <a:rPr lang="cs-CZ" b="1" i="1" dirty="0"/>
              <a:t> Medium</a:t>
            </a:r>
            <a:r>
              <a:rPr lang="cs-CZ" dirty="0"/>
              <a:t>: Howard </a:t>
            </a:r>
            <a:r>
              <a:rPr lang="cs-CZ" dirty="0" err="1"/>
              <a:t>Wise</a:t>
            </a:r>
            <a:r>
              <a:rPr lang="cs-CZ" dirty="0"/>
              <a:t> </a:t>
            </a:r>
            <a:r>
              <a:rPr lang="cs-CZ" dirty="0" err="1"/>
              <a:t>Gallery</a:t>
            </a:r>
            <a:r>
              <a:rPr lang="cs-CZ" dirty="0"/>
              <a:t>, NY (1969) / </a:t>
            </a:r>
            <a:r>
              <a:rPr lang="cs-CZ" dirty="0">
                <a:hlinkClick r:id="rId2"/>
              </a:rPr>
              <a:t>https://www.eai.org/webpages/1004</a:t>
            </a:r>
            <a:r>
              <a:rPr lang="cs-CZ" dirty="0"/>
              <a:t> /;</a:t>
            </a:r>
          </a:p>
          <a:p>
            <a:pPr lvl="1" eaLnBrk="1" hangingPunct="1">
              <a:buFontTx/>
              <a:buNone/>
              <a:defRPr/>
            </a:pPr>
            <a:r>
              <a:rPr lang="cs-CZ" b="1" i="1" dirty="0"/>
              <a:t>Vision and </a:t>
            </a:r>
            <a:r>
              <a:rPr lang="cs-CZ" b="1" i="1" dirty="0" err="1"/>
              <a:t>Television</a:t>
            </a:r>
            <a:r>
              <a:rPr lang="cs-CZ" dirty="0"/>
              <a:t>: </a:t>
            </a:r>
            <a:r>
              <a:rPr lang="cs-CZ" dirty="0" err="1"/>
              <a:t>The</a:t>
            </a:r>
            <a:r>
              <a:rPr lang="cs-CZ" dirty="0"/>
              <a:t> Rose Art Museum, </a:t>
            </a:r>
            <a:r>
              <a:rPr lang="cs-CZ" dirty="0" err="1"/>
              <a:t>Waltham</a:t>
            </a:r>
            <a:r>
              <a:rPr lang="cs-CZ" dirty="0"/>
              <a:t>, MA (1970);</a:t>
            </a:r>
          </a:p>
          <a:p>
            <a:pPr lvl="1" eaLnBrk="1" hangingPunct="1">
              <a:buFontTx/>
              <a:buNone/>
              <a:defRPr/>
            </a:pPr>
            <a:r>
              <a:rPr lang="cs-CZ" dirty="0"/>
              <a:t>Článek v časopise: </a:t>
            </a:r>
            <a:r>
              <a:rPr lang="cs-CZ" dirty="0" err="1"/>
              <a:t>Margolies</a:t>
            </a:r>
            <a:r>
              <a:rPr lang="cs-CZ" dirty="0"/>
              <a:t>, John. </a:t>
            </a:r>
            <a:r>
              <a:rPr lang="cs-CZ" b="1" dirty="0"/>
              <a:t>TV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Next</a:t>
            </a:r>
            <a:r>
              <a:rPr lang="cs-CZ" b="1" dirty="0"/>
              <a:t> Medium</a:t>
            </a:r>
            <a:r>
              <a:rPr lang="cs-CZ" dirty="0"/>
              <a:t>, </a:t>
            </a:r>
            <a:r>
              <a:rPr lang="cs-CZ" i="1" dirty="0"/>
              <a:t>Art In America, </a:t>
            </a:r>
            <a:r>
              <a:rPr lang="cs-CZ" dirty="0"/>
              <a:t>Sept./</a:t>
            </a:r>
            <a:r>
              <a:rPr lang="cs-CZ" dirty="0" err="1"/>
              <a:t>Oct</a:t>
            </a:r>
            <a:r>
              <a:rPr lang="cs-CZ" dirty="0"/>
              <a:t>. 1969.</a:t>
            </a:r>
            <a:endParaRPr lang="cs-CZ" sz="12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6676652-E57A-3A2A-DE44-90D73D7E80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994" y="1825625"/>
            <a:ext cx="5159659" cy="42163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2253963F-37D7-4FB0-9E2A-9F21CE53E8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4000" b="1" dirty="0">
                <a:highlight>
                  <a:srgbClr val="FFFF00"/>
                </a:highlight>
                <a:latin typeface="+mn-lt"/>
              </a:rPr>
              <a:t>Umění </a:t>
            </a:r>
            <a:r>
              <a:rPr lang="en-GB" altLang="cs-CZ" sz="4000" b="1" dirty="0">
                <a:highlight>
                  <a:srgbClr val="FFFF00"/>
                </a:highlight>
                <a:latin typeface="+mn-lt"/>
              </a:rPr>
              <a:t>&amp;</a:t>
            </a:r>
            <a:r>
              <a:rPr lang="cs-CZ" altLang="cs-CZ" sz="4000" b="1" dirty="0">
                <a:highlight>
                  <a:srgbClr val="FFFF00"/>
                </a:highlight>
                <a:latin typeface="+mn-lt"/>
              </a:rPr>
              <a:t> TV / 4 dekády vývoje / 2. dekáda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A6A991FC-2877-4E23-94D4-EA2905C109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1" y="1825625"/>
            <a:ext cx="5257800" cy="4351338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cs-CZ" b="1" dirty="0">
                <a:highlight>
                  <a:srgbClr val="00FF00"/>
                </a:highlight>
              </a:rPr>
              <a:t>1968 – 1969: „Umělci jdou do éteru“</a:t>
            </a:r>
          </a:p>
          <a:p>
            <a:pPr marL="0" indent="0" eaLnBrk="1" hangingPunct="1">
              <a:buNone/>
              <a:defRPr/>
            </a:pPr>
            <a:endParaRPr lang="cs-CZ" sz="18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None/>
              <a:defRPr/>
            </a:pPr>
            <a:r>
              <a:rPr lang="cs-CZ" sz="2400" dirty="0">
                <a:highlight>
                  <a:srgbClr val="00FFFF"/>
                </a:highlight>
              </a:rPr>
              <a:t>1968: </a:t>
            </a:r>
            <a:r>
              <a:rPr lang="cs-CZ" sz="2400" b="1" i="1" dirty="0">
                <a:highlight>
                  <a:srgbClr val="00FFFF"/>
                </a:highlight>
              </a:rPr>
              <a:t>Black </a:t>
            </a:r>
            <a:r>
              <a:rPr lang="cs-CZ" sz="2400" b="1" i="1" dirty="0" err="1">
                <a:highlight>
                  <a:srgbClr val="00FFFF"/>
                </a:highlight>
              </a:rPr>
              <a:t>Gate</a:t>
            </a:r>
            <a:r>
              <a:rPr lang="cs-CZ" sz="2400" b="1" i="1" dirty="0">
                <a:highlight>
                  <a:srgbClr val="00FFFF"/>
                </a:highlight>
              </a:rPr>
              <a:t> </a:t>
            </a:r>
            <a:r>
              <a:rPr lang="cs-CZ" sz="2400" b="1" i="1" dirty="0" err="1">
                <a:highlight>
                  <a:srgbClr val="00FFFF"/>
                </a:highlight>
              </a:rPr>
              <a:t>Cologne</a:t>
            </a:r>
            <a:r>
              <a:rPr lang="cs-CZ" sz="2400" dirty="0">
                <a:highlight>
                  <a:srgbClr val="00FFFF"/>
                </a:highlight>
              </a:rPr>
              <a:t>: WDR TV, Kolín nad Rýnem: „happening ve studiu“.</a:t>
            </a:r>
          </a:p>
          <a:p>
            <a:pPr marL="0" indent="0" eaLnBrk="1" hangingPunct="1">
              <a:buNone/>
              <a:defRPr/>
            </a:pPr>
            <a:r>
              <a:rPr lang="cs-CZ" sz="2400" dirty="0">
                <a:highlight>
                  <a:srgbClr val="00FFFF"/>
                </a:highlight>
              </a:rPr>
              <a:t>1969: </a:t>
            </a:r>
            <a:r>
              <a:rPr lang="cs-CZ" sz="2400" b="1" i="1" dirty="0" err="1">
                <a:highlight>
                  <a:srgbClr val="00FFFF"/>
                </a:highlight>
              </a:rPr>
              <a:t>The</a:t>
            </a:r>
            <a:r>
              <a:rPr lang="cs-CZ" sz="2400" b="1" i="1" dirty="0">
                <a:highlight>
                  <a:srgbClr val="00FFFF"/>
                </a:highlight>
              </a:rPr>
              <a:t> Medium </a:t>
            </a:r>
            <a:r>
              <a:rPr lang="cs-CZ" sz="2400" b="1" i="1" dirty="0" err="1">
                <a:highlight>
                  <a:srgbClr val="00FFFF"/>
                </a:highlight>
              </a:rPr>
              <a:t>is</a:t>
            </a:r>
            <a:r>
              <a:rPr lang="cs-CZ" sz="2400" b="1" i="1" dirty="0">
                <a:highlight>
                  <a:srgbClr val="00FFFF"/>
                </a:highlight>
              </a:rPr>
              <a:t> </a:t>
            </a:r>
            <a:r>
              <a:rPr lang="cs-CZ" sz="2400" b="1" i="1" dirty="0" err="1">
                <a:highlight>
                  <a:srgbClr val="00FFFF"/>
                </a:highlight>
              </a:rPr>
              <a:t>the</a:t>
            </a:r>
            <a:r>
              <a:rPr lang="cs-CZ" sz="2400" b="1" i="1" dirty="0">
                <a:highlight>
                  <a:srgbClr val="00FFFF"/>
                </a:highlight>
              </a:rPr>
              <a:t> Medium</a:t>
            </a:r>
            <a:r>
              <a:rPr lang="cs-CZ" sz="2400" dirty="0">
                <a:highlight>
                  <a:srgbClr val="00FFFF"/>
                </a:highlight>
              </a:rPr>
              <a:t>: WGBH TV, Boston: „všechno je možné“.</a:t>
            </a:r>
          </a:p>
          <a:p>
            <a:pPr marL="0" indent="0" eaLnBrk="1" hangingPunct="1">
              <a:buNone/>
              <a:defRPr/>
            </a:pPr>
            <a:r>
              <a:rPr lang="cs-CZ" sz="2400" dirty="0">
                <a:highlight>
                  <a:srgbClr val="00FFFF"/>
                </a:highlight>
              </a:rPr>
              <a:t>1968 – 1969: </a:t>
            </a:r>
            <a:r>
              <a:rPr lang="cs-CZ" sz="2400" b="1" i="1" dirty="0">
                <a:highlight>
                  <a:srgbClr val="00FFFF"/>
                </a:highlight>
              </a:rPr>
              <a:t>TV galerie</a:t>
            </a:r>
            <a:r>
              <a:rPr lang="cs-CZ" sz="2400" dirty="0">
                <a:highlight>
                  <a:srgbClr val="00FFFF"/>
                </a:highlight>
              </a:rPr>
              <a:t>: </a:t>
            </a:r>
            <a:r>
              <a:rPr lang="cs-CZ" sz="2400" dirty="0" err="1">
                <a:highlight>
                  <a:srgbClr val="00FFFF"/>
                </a:highlight>
              </a:rPr>
              <a:t>Gerry</a:t>
            </a:r>
            <a:r>
              <a:rPr lang="cs-CZ" sz="2400" dirty="0">
                <a:highlight>
                  <a:srgbClr val="00FFFF"/>
                </a:highlight>
              </a:rPr>
              <a:t> </a:t>
            </a:r>
            <a:r>
              <a:rPr lang="cs-CZ" sz="2400" dirty="0" err="1">
                <a:highlight>
                  <a:srgbClr val="00FFFF"/>
                </a:highlight>
              </a:rPr>
              <a:t>Schum</a:t>
            </a:r>
            <a:r>
              <a:rPr lang="cs-CZ" sz="2400" dirty="0">
                <a:highlight>
                  <a:srgbClr val="00FFFF"/>
                </a:highlight>
              </a:rPr>
              <a:t>: „umění bez místa“.</a:t>
            </a:r>
          </a:p>
          <a:p>
            <a:pPr lvl="1" eaLnBrk="1" hangingPunct="1">
              <a:buFontTx/>
              <a:buNone/>
              <a:defRPr/>
            </a:pPr>
            <a:endParaRPr lang="cs-CZ" sz="16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76D4A657-EE1D-0025-5D26-C1FC2DCD1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083" y="1825625"/>
            <a:ext cx="5723233" cy="41941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687CD359-79ED-40EC-9A64-AA922C0838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4000" b="1" dirty="0">
                <a:highlight>
                  <a:srgbClr val="FFFF00"/>
                </a:highlight>
                <a:latin typeface="+mn-lt"/>
              </a:rPr>
              <a:t>Umění </a:t>
            </a:r>
            <a:r>
              <a:rPr lang="en-GB" altLang="cs-CZ" sz="4000" b="1" dirty="0">
                <a:highlight>
                  <a:srgbClr val="FFFF00"/>
                </a:highlight>
                <a:latin typeface="+mn-lt"/>
              </a:rPr>
              <a:t>&amp;</a:t>
            </a:r>
            <a:r>
              <a:rPr lang="cs-CZ" altLang="cs-CZ" sz="4000" b="1" dirty="0">
                <a:highlight>
                  <a:srgbClr val="FFFF00"/>
                </a:highlight>
                <a:latin typeface="+mn-lt"/>
              </a:rPr>
              <a:t> TV / 4 dekády vývoje / 2. dekáda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EEC2D140-8730-42CE-ADC9-C7B90EAE3B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4826000" cy="4351338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cs-CZ" sz="2000" b="1" dirty="0">
                <a:highlight>
                  <a:srgbClr val="00FF00"/>
                </a:highlight>
              </a:rPr>
              <a:t>1968 – 1969: „Umělci jdou do éteru“</a:t>
            </a:r>
          </a:p>
          <a:p>
            <a:pPr marL="0" indent="0" eaLnBrk="1" hangingPunct="1">
              <a:buNone/>
              <a:defRPr/>
            </a:pPr>
            <a:endParaRPr lang="cs-CZ" sz="18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None/>
              <a:defRPr/>
            </a:pPr>
            <a:r>
              <a:rPr lang="cs-CZ" sz="2000" b="1" dirty="0">
                <a:highlight>
                  <a:srgbClr val="00FFFF"/>
                </a:highlight>
              </a:rPr>
              <a:t>1968: </a:t>
            </a:r>
            <a:r>
              <a:rPr lang="cs-CZ" sz="2000" b="1" i="1" dirty="0">
                <a:highlight>
                  <a:srgbClr val="00FFFF"/>
                </a:highlight>
              </a:rPr>
              <a:t>Black </a:t>
            </a:r>
            <a:r>
              <a:rPr lang="cs-CZ" sz="2000" b="1" i="1" dirty="0" err="1">
                <a:highlight>
                  <a:srgbClr val="00FFFF"/>
                </a:highlight>
              </a:rPr>
              <a:t>Gate</a:t>
            </a:r>
            <a:r>
              <a:rPr lang="cs-CZ" sz="2000" b="1" i="1" dirty="0">
                <a:highlight>
                  <a:srgbClr val="00FFFF"/>
                </a:highlight>
              </a:rPr>
              <a:t> </a:t>
            </a:r>
            <a:r>
              <a:rPr lang="cs-CZ" sz="2000" b="1" i="1" dirty="0" err="1">
                <a:highlight>
                  <a:srgbClr val="00FFFF"/>
                </a:highlight>
              </a:rPr>
              <a:t>Cologne</a:t>
            </a:r>
            <a:r>
              <a:rPr lang="cs-CZ" sz="2000" dirty="0">
                <a:highlight>
                  <a:srgbClr val="00FFFF"/>
                </a:highlight>
              </a:rPr>
              <a:t>: WDR TV, Kolín nad Rýnem: „happening ve studiu“.</a:t>
            </a:r>
          </a:p>
          <a:p>
            <a:pPr marL="0" indent="0" eaLnBrk="1" hangingPunct="1">
              <a:buNone/>
              <a:defRPr/>
            </a:pPr>
            <a:r>
              <a:rPr lang="cs-CZ" sz="2000" dirty="0" err="1"/>
              <a:t>Piene</a:t>
            </a:r>
            <a:r>
              <a:rPr lang="cs-CZ" sz="2000" dirty="0"/>
              <a:t>, Otto – </a:t>
            </a:r>
            <a:r>
              <a:rPr lang="cs-CZ" sz="2000" dirty="0" err="1"/>
              <a:t>Tambellini</a:t>
            </a:r>
            <a:r>
              <a:rPr lang="cs-CZ" sz="2000" dirty="0"/>
              <a:t>, Aldo </a:t>
            </a:r>
          </a:p>
          <a:p>
            <a:pPr marL="0" indent="0" eaLnBrk="1" hangingPunct="1">
              <a:buNone/>
              <a:defRPr/>
            </a:pPr>
            <a:r>
              <a:rPr lang="cs-CZ" sz="2000" dirty="0">
                <a:hlinkClick r:id="rId2"/>
              </a:rPr>
              <a:t>http://www.mediaartnet.org/works/black-gate-cologne/</a:t>
            </a:r>
            <a:endParaRPr lang="cs-CZ" sz="2000" dirty="0"/>
          </a:p>
          <a:p>
            <a:pPr eaLnBrk="1" hangingPunct="1">
              <a:defRPr/>
            </a:pPr>
            <a:endParaRPr lang="cs-CZ" sz="1600" dirty="0"/>
          </a:p>
          <a:p>
            <a:pPr lvl="1" eaLnBrk="1" hangingPunct="1">
              <a:buFontTx/>
              <a:buNone/>
              <a:defRPr/>
            </a:pPr>
            <a:endParaRPr lang="cs-CZ" sz="16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EA2564B-12D9-2D5C-F877-B7C51151AE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934" y="1825625"/>
            <a:ext cx="5960325" cy="447024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A0CA01A-FE0B-42AB-A486-B8CFBD7EDB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4000" b="1" dirty="0">
                <a:highlight>
                  <a:srgbClr val="FFFF00"/>
                </a:highlight>
                <a:latin typeface="+mn-lt"/>
              </a:rPr>
              <a:t>Umění </a:t>
            </a:r>
            <a:r>
              <a:rPr lang="en-GB" altLang="cs-CZ" sz="4000" b="1" dirty="0">
                <a:highlight>
                  <a:srgbClr val="FFFF00"/>
                </a:highlight>
                <a:latin typeface="+mn-lt"/>
              </a:rPr>
              <a:t>&amp;</a:t>
            </a:r>
            <a:r>
              <a:rPr lang="cs-CZ" altLang="cs-CZ" sz="4000" b="1" dirty="0">
                <a:highlight>
                  <a:srgbClr val="FFFF00"/>
                </a:highlight>
                <a:latin typeface="+mn-lt"/>
              </a:rPr>
              <a:t> TV / 4 dekády vývoje / 2. dekáda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A574BA2F-4979-40E8-8A63-53F5B0AB30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5410200" cy="4351338"/>
          </a:xfrm>
        </p:spPr>
        <p:txBody>
          <a:bodyPr>
            <a:normAutofit fontScale="70000" lnSpcReduction="20000"/>
          </a:bodyPr>
          <a:lstStyle/>
          <a:p>
            <a:pPr marL="0" indent="0" eaLnBrk="1" hangingPunct="1">
              <a:buNone/>
              <a:defRPr/>
            </a:pPr>
            <a:r>
              <a:rPr lang="cs-CZ" sz="2400" b="1" dirty="0">
                <a:highlight>
                  <a:srgbClr val="00FF00"/>
                </a:highlight>
              </a:rPr>
              <a:t>1968 – 1969: „Umělci jdou do éteru“</a:t>
            </a:r>
          </a:p>
          <a:p>
            <a:pPr marL="0" indent="0" eaLnBrk="1" hangingPunct="1">
              <a:buNone/>
              <a:defRPr/>
            </a:pPr>
            <a:r>
              <a:rPr lang="cs-CZ" sz="2600" dirty="0">
                <a:highlight>
                  <a:srgbClr val="00FFFF"/>
                </a:highlight>
              </a:rPr>
              <a:t>1969: </a:t>
            </a:r>
            <a:r>
              <a:rPr lang="cs-CZ" sz="2600" b="1" i="1" dirty="0" err="1">
                <a:highlight>
                  <a:srgbClr val="00FFFF"/>
                </a:highlight>
              </a:rPr>
              <a:t>The</a:t>
            </a:r>
            <a:r>
              <a:rPr lang="cs-CZ" sz="2600" b="1" i="1" dirty="0">
                <a:highlight>
                  <a:srgbClr val="00FFFF"/>
                </a:highlight>
              </a:rPr>
              <a:t> Medium </a:t>
            </a:r>
            <a:r>
              <a:rPr lang="cs-CZ" sz="2600" b="1" i="1" dirty="0" err="1">
                <a:highlight>
                  <a:srgbClr val="00FFFF"/>
                </a:highlight>
              </a:rPr>
              <a:t>is</a:t>
            </a:r>
            <a:r>
              <a:rPr lang="cs-CZ" sz="2600" b="1" i="1" dirty="0">
                <a:highlight>
                  <a:srgbClr val="00FFFF"/>
                </a:highlight>
              </a:rPr>
              <a:t> </a:t>
            </a:r>
            <a:r>
              <a:rPr lang="cs-CZ" sz="2600" b="1" i="1" dirty="0" err="1">
                <a:highlight>
                  <a:srgbClr val="00FFFF"/>
                </a:highlight>
              </a:rPr>
              <a:t>the</a:t>
            </a:r>
            <a:r>
              <a:rPr lang="cs-CZ" sz="2600" b="1" i="1" dirty="0">
                <a:highlight>
                  <a:srgbClr val="00FFFF"/>
                </a:highlight>
              </a:rPr>
              <a:t> Medium</a:t>
            </a:r>
            <a:r>
              <a:rPr lang="cs-CZ" sz="2600" dirty="0">
                <a:highlight>
                  <a:srgbClr val="00FFFF"/>
                </a:highlight>
              </a:rPr>
              <a:t>: WGBH TV, Boston: „všechno je možné“.</a:t>
            </a:r>
          </a:p>
          <a:p>
            <a:pPr marL="0" indent="0" eaLnBrk="1" hangingPunct="1">
              <a:buNone/>
              <a:defRPr/>
            </a:pPr>
            <a:r>
              <a:rPr lang="cs-CZ" sz="1600" dirty="0">
                <a:hlinkClick r:id="rId2"/>
              </a:rPr>
              <a:t>https://www.eai.org/titles/the-medium-is-the-medium</a:t>
            </a:r>
            <a:endParaRPr lang="cs-CZ" sz="1600" dirty="0"/>
          </a:p>
          <a:p>
            <a:pPr marL="0" indent="0" eaLnBrk="1" hangingPunct="1">
              <a:buNone/>
              <a:defRPr/>
            </a:pPr>
            <a:r>
              <a:rPr lang="cs-CZ" sz="2600" dirty="0">
                <a:hlinkClick r:id="rId3"/>
              </a:rPr>
              <a:t>https://ubu.com/film/paik_medium.html</a:t>
            </a:r>
            <a:endParaRPr lang="cs-CZ" sz="2600" dirty="0"/>
          </a:p>
          <a:p>
            <a:pPr marL="0" indent="0" eaLnBrk="1" hangingPunct="1">
              <a:buNone/>
              <a:defRPr/>
            </a:pPr>
            <a:endParaRPr lang="cs-CZ" sz="2600" dirty="0"/>
          </a:p>
          <a:p>
            <a:pPr marL="0" indent="0" eaLnBrk="1" hangingPunct="1">
              <a:buNone/>
              <a:defRPr/>
            </a:pPr>
            <a:r>
              <a:rPr lang="cs-CZ" sz="1700" dirty="0"/>
              <a:t>Aldo </a:t>
            </a:r>
            <a:r>
              <a:rPr lang="cs-CZ" sz="1700" dirty="0" err="1"/>
              <a:t>Tambellini</a:t>
            </a:r>
            <a:r>
              <a:rPr lang="cs-CZ" sz="1700" dirty="0"/>
              <a:t>: </a:t>
            </a:r>
            <a:r>
              <a:rPr lang="cs-CZ" sz="1700" i="1" dirty="0"/>
              <a:t>Black</a:t>
            </a:r>
          </a:p>
          <a:p>
            <a:pPr eaLnBrk="1" hangingPunct="1">
              <a:defRPr/>
            </a:pPr>
            <a:r>
              <a:rPr lang="cs-CZ" sz="1700" dirty="0">
                <a:hlinkClick r:id="rId4"/>
              </a:rPr>
              <a:t>http://www.youtube.com/watch?v=XDhAVAlYTIQ&amp;feature=related</a:t>
            </a:r>
            <a:endParaRPr lang="cs-CZ" sz="1700" dirty="0"/>
          </a:p>
          <a:p>
            <a:pPr marL="0" indent="0" eaLnBrk="1" hangingPunct="1">
              <a:buNone/>
              <a:defRPr/>
            </a:pPr>
            <a:r>
              <a:rPr lang="cs-CZ" sz="1700" dirty="0"/>
              <a:t>Thomas </a:t>
            </a:r>
            <a:r>
              <a:rPr lang="cs-CZ" sz="1700" dirty="0" err="1"/>
              <a:t>Tadlock</a:t>
            </a:r>
            <a:r>
              <a:rPr lang="cs-CZ" sz="1700" dirty="0"/>
              <a:t>: </a:t>
            </a:r>
            <a:r>
              <a:rPr lang="cs-CZ" sz="1700" i="1" dirty="0" err="1"/>
              <a:t>Architron</a:t>
            </a:r>
            <a:endParaRPr lang="cs-CZ" sz="1700" i="1" dirty="0"/>
          </a:p>
          <a:p>
            <a:pPr marL="0" indent="0" eaLnBrk="1" hangingPunct="1">
              <a:buNone/>
              <a:defRPr/>
            </a:pPr>
            <a:r>
              <a:rPr lang="cs-CZ" sz="1700" b="1" dirty="0"/>
              <a:t>Allan </a:t>
            </a:r>
            <a:r>
              <a:rPr lang="cs-CZ" sz="1700" b="1" dirty="0" err="1"/>
              <a:t>Kaprow</a:t>
            </a:r>
            <a:r>
              <a:rPr lang="cs-CZ" sz="1700" b="1" dirty="0"/>
              <a:t>: </a:t>
            </a:r>
            <a:r>
              <a:rPr lang="cs-CZ" sz="1700" b="1" dirty="0" err="1"/>
              <a:t>telehappening</a:t>
            </a:r>
            <a:r>
              <a:rPr lang="cs-CZ" sz="1700" b="1" dirty="0"/>
              <a:t> </a:t>
            </a:r>
            <a:r>
              <a:rPr lang="cs-CZ" sz="1700" b="1" i="1" dirty="0"/>
              <a:t>Hello</a:t>
            </a:r>
            <a:r>
              <a:rPr lang="cs-CZ" sz="1700" b="1" dirty="0"/>
              <a:t> </a:t>
            </a:r>
          </a:p>
          <a:p>
            <a:pPr eaLnBrk="1" hangingPunct="1">
              <a:defRPr/>
            </a:pPr>
            <a:r>
              <a:rPr lang="cs-CZ" sz="1700" dirty="0">
                <a:hlinkClick r:id="rId5"/>
              </a:rPr>
              <a:t>http://www.mediaartnet.org/works/hello-kaprow/</a:t>
            </a:r>
            <a:endParaRPr lang="cs-CZ" sz="1700" dirty="0"/>
          </a:p>
          <a:p>
            <a:pPr marL="0" indent="0" eaLnBrk="1" hangingPunct="1">
              <a:buNone/>
              <a:defRPr/>
            </a:pPr>
            <a:r>
              <a:rPr lang="cs-CZ" sz="1700" dirty="0"/>
              <a:t>James </a:t>
            </a:r>
            <a:r>
              <a:rPr lang="cs-CZ" sz="1700" dirty="0" err="1"/>
              <a:t>Seawright</a:t>
            </a:r>
            <a:r>
              <a:rPr lang="cs-CZ" sz="1700" dirty="0"/>
              <a:t>: </a:t>
            </a:r>
            <a:r>
              <a:rPr lang="cs-CZ" sz="1700" i="1" dirty="0"/>
              <a:t>Capriccio</a:t>
            </a:r>
          </a:p>
          <a:p>
            <a:pPr marL="0" indent="0" eaLnBrk="1" hangingPunct="1">
              <a:buNone/>
              <a:defRPr/>
            </a:pPr>
            <a:r>
              <a:rPr lang="cs-CZ" sz="1700" dirty="0"/>
              <a:t>Otto </a:t>
            </a:r>
            <a:r>
              <a:rPr lang="cs-CZ" sz="1700" dirty="0" err="1"/>
              <a:t>Piene</a:t>
            </a:r>
            <a:r>
              <a:rPr lang="cs-CZ" sz="1700" dirty="0"/>
              <a:t>: </a:t>
            </a:r>
            <a:r>
              <a:rPr lang="cs-CZ" sz="1700" i="1" dirty="0" err="1"/>
              <a:t>Electronic</a:t>
            </a:r>
            <a:r>
              <a:rPr lang="cs-CZ" sz="1700" i="1" dirty="0"/>
              <a:t> </a:t>
            </a:r>
            <a:r>
              <a:rPr lang="cs-CZ" sz="1700" i="1" dirty="0" err="1"/>
              <a:t>Light</a:t>
            </a:r>
            <a:r>
              <a:rPr lang="cs-CZ" sz="1700" i="1" dirty="0"/>
              <a:t> </a:t>
            </a:r>
            <a:r>
              <a:rPr lang="cs-CZ" sz="1700" i="1" dirty="0" err="1"/>
              <a:t>Ballet</a:t>
            </a:r>
            <a:r>
              <a:rPr lang="cs-CZ" sz="1700" i="1" dirty="0"/>
              <a:t> </a:t>
            </a:r>
          </a:p>
          <a:p>
            <a:pPr eaLnBrk="1" hangingPunct="1">
              <a:defRPr/>
            </a:pPr>
            <a:r>
              <a:rPr lang="cs-CZ" sz="1700" i="1" dirty="0">
                <a:hlinkClick r:id="rId6"/>
              </a:rPr>
              <a:t>http://www.youtube.com/watch?v=eVk7vl85snU</a:t>
            </a:r>
            <a:endParaRPr lang="cs-CZ" sz="1700" i="1" dirty="0"/>
          </a:p>
          <a:p>
            <a:pPr marL="0" indent="0" eaLnBrk="1" hangingPunct="1">
              <a:buNone/>
              <a:defRPr/>
            </a:pPr>
            <a:r>
              <a:rPr lang="cs-CZ" sz="1700" dirty="0"/>
              <a:t>Nam June </a:t>
            </a:r>
            <a:r>
              <a:rPr lang="cs-CZ" sz="1700" dirty="0" err="1"/>
              <a:t>Paik</a:t>
            </a:r>
            <a:r>
              <a:rPr lang="cs-CZ" sz="1700" dirty="0"/>
              <a:t>: </a:t>
            </a:r>
            <a:r>
              <a:rPr lang="cs-CZ" sz="1700" dirty="0" err="1"/>
              <a:t>Electronic</a:t>
            </a:r>
            <a:r>
              <a:rPr lang="cs-CZ" sz="1700" dirty="0"/>
              <a:t> Opera #1 </a:t>
            </a:r>
          </a:p>
          <a:p>
            <a:pPr eaLnBrk="1" hangingPunct="1">
              <a:defRPr/>
            </a:pPr>
            <a:r>
              <a:rPr lang="cs-CZ" sz="1700" dirty="0">
                <a:hlinkClick r:id="rId7"/>
              </a:rPr>
              <a:t>http://www.youtube.com/watch?v=VIBEaszndLA</a:t>
            </a:r>
            <a:endParaRPr lang="cs-CZ" sz="1700" dirty="0"/>
          </a:p>
          <a:p>
            <a:pPr eaLnBrk="1" hangingPunct="1">
              <a:defRPr/>
            </a:pPr>
            <a:endParaRPr lang="cs-CZ" sz="2400" dirty="0"/>
          </a:p>
          <a:p>
            <a:pPr eaLnBrk="1" hangingPunct="1">
              <a:defRPr/>
            </a:pPr>
            <a:endParaRPr lang="cs-CZ" sz="2400" dirty="0"/>
          </a:p>
          <a:p>
            <a:pPr lvl="1" eaLnBrk="1" hangingPunct="1">
              <a:buFontTx/>
              <a:buNone/>
              <a:defRPr/>
            </a:pPr>
            <a:endParaRPr lang="cs-CZ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A4C65439-69D2-F7FA-4B74-77F820A0AC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48400" y="1923569"/>
            <a:ext cx="5467697" cy="41554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518B95E7-562C-487A-8F0E-3C8B6A4CD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4000" b="1" dirty="0">
                <a:highlight>
                  <a:srgbClr val="FFFF00"/>
                </a:highlight>
                <a:latin typeface="+mn-lt"/>
              </a:rPr>
              <a:t>Umění </a:t>
            </a:r>
            <a:r>
              <a:rPr lang="en-GB" altLang="cs-CZ" sz="4000" b="1" dirty="0">
                <a:highlight>
                  <a:srgbClr val="FFFF00"/>
                </a:highlight>
                <a:latin typeface="+mn-lt"/>
              </a:rPr>
              <a:t>&amp;</a:t>
            </a:r>
            <a:r>
              <a:rPr lang="cs-CZ" altLang="cs-CZ" sz="4000" b="1" dirty="0">
                <a:highlight>
                  <a:srgbClr val="FFFF00"/>
                </a:highlight>
                <a:latin typeface="+mn-lt"/>
              </a:rPr>
              <a:t> TV / 4 dekády vývoje / 2. dekáda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4BF00E2A-FEF1-4AFD-B209-FA0D2405D3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5486400" cy="4351338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cs-CZ" sz="2400" b="1" dirty="0">
                <a:highlight>
                  <a:srgbClr val="00FF00"/>
                </a:highlight>
              </a:rPr>
              <a:t>1968 – 1969: „Umělci jdou do éteru.“</a:t>
            </a:r>
          </a:p>
          <a:p>
            <a:pPr eaLnBrk="1" hangingPunct="1">
              <a:defRPr/>
            </a:pPr>
            <a:endParaRPr lang="cs-CZ" sz="18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None/>
              <a:defRPr/>
            </a:pPr>
            <a:r>
              <a:rPr lang="cs-CZ" sz="2000" dirty="0">
                <a:highlight>
                  <a:srgbClr val="00FFFF"/>
                </a:highlight>
              </a:rPr>
              <a:t>1969….: </a:t>
            </a:r>
            <a:r>
              <a:rPr lang="cs-CZ" sz="2000" b="1" i="1" dirty="0" err="1">
                <a:highlight>
                  <a:srgbClr val="00FFFF"/>
                </a:highlight>
              </a:rPr>
              <a:t>The</a:t>
            </a:r>
            <a:r>
              <a:rPr lang="cs-CZ" sz="2000" b="1" i="1" dirty="0">
                <a:highlight>
                  <a:srgbClr val="00FFFF"/>
                </a:highlight>
              </a:rPr>
              <a:t> Medium </a:t>
            </a:r>
            <a:r>
              <a:rPr lang="cs-CZ" sz="2000" b="1" i="1" dirty="0" err="1">
                <a:highlight>
                  <a:srgbClr val="00FFFF"/>
                </a:highlight>
              </a:rPr>
              <a:t>is</a:t>
            </a:r>
            <a:r>
              <a:rPr lang="cs-CZ" sz="2000" b="1" i="1" dirty="0">
                <a:highlight>
                  <a:srgbClr val="00FFFF"/>
                </a:highlight>
              </a:rPr>
              <a:t> </a:t>
            </a:r>
            <a:r>
              <a:rPr lang="cs-CZ" sz="2000" b="1" i="1" dirty="0" err="1">
                <a:highlight>
                  <a:srgbClr val="00FFFF"/>
                </a:highlight>
              </a:rPr>
              <a:t>the</a:t>
            </a:r>
            <a:r>
              <a:rPr lang="cs-CZ" sz="2000" b="1" i="1" dirty="0">
                <a:highlight>
                  <a:srgbClr val="00FFFF"/>
                </a:highlight>
              </a:rPr>
              <a:t> Medium</a:t>
            </a:r>
            <a:r>
              <a:rPr lang="cs-CZ" sz="2000" dirty="0">
                <a:highlight>
                  <a:srgbClr val="00FFFF"/>
                </a:highlight>
              </a:rPr>
              <a:t>: WGBH TV, Boston: „všechno je možné“.</a:t>
            </a:r>
          </a:p>
          <a:p>
            <a:pPr eaLnBrk="1" hangingPunct="1">
              <a:defRPr/>
            </a:pPr>
            <a:endParaRPr lang="cs-CZ" sz="1600" dirty="0"/>
          </a:p>
          <a:p>
            <a:pPr marL="0" indent="0" eaLnBrk="1" hangingPunct="1">
              <a:buNone/>
              <a:defRPr/>
            </a:pPr>
            <a:r>
              <a:rPr lang="cs-CZ" sz="1800" b="1" dirty="0"/>
              <a:t>Nam June </a:t>
            </a:r>
            <a:r>
              <a:rPr lang="cs-CZ" sz="1800" b="1" dirty="0" err="1"/>
              <a:t>Paik</a:t>
            </a:r>
            <a:r>
              <a:rPr lang="cs-CZ" sz="1600" b="1" dirty="0"/>
              <a:t> a jeho další TV projekty s WGBH TV:</a:t>
            </a:r>
          </a:p>
          <a:p>
            <a:pPr marL="0" indent="0" eaLnBrk="1" hangingPunct="1">
              <a:buNone/>
              <a:defRPr/>
            </a:pPr>
            <a:r>
              <a:rPr lang="cs-CZ" sz="1600" dirty="0"/>
              <a:t>1970: </a:t>
            </a:r>
            <a:r>
              <a:rPr lang="de-DE" sz="1600" b="1" i="1" dirty="0"/>
              <a:t>Video Commune: Beatles </a:t>
            </a:r>
            <a:r>
              <a:rPr lang="de-DE" sz="1600" b="1" i="1" dirty="0" err="1"/>
              <a:t>from</a:t>
            </a:r>
            <a:r>
              <a:rPr lang="de-DE" sz="1600" b="1" i="1" dirty="0"/>
              <a:t> </a:t>
            </a:r>
            <a:r>
              <a:rPr lang="de-DE" sz="1600" b="1" i="1" dirty="0" err="1"/>
              <a:t>beginning</a:t>
            </a:r>
            <a:r>
              <a:rPr lang="de-DE" sz="1600" b="1" i="1" dirty="0"/>
              <a:t> </a:t>
            </a:r>
            <a:r>
              <a:rPr lang="de-DE" sz="1600" b="1" i="1" dirty="0" err="1"/>
              <a:t>to</a:t>
            </a:r>
            <a:r>
              <a:rPr lang="de-DE" sz="1600" b="1" i="1" dirty="0"/>
              <a:t> end - An </a:t>
            </a:r>
            <a:r>
              <a:rPr lang="de-DE" sz="1600" b="1" i="1" dirty="0" err="1"/>
              <a:t>experiment</a:t>
            </a:r>
            <a:r>
              <a:rPr lang="de-DE" sz="1600" b="1" i="1" dirty="0"/>
              <a:t> </a:t>
            </a:r>
            <a:r>
              <a:rPr lang="de-DE" sz="1600" b="1" i="1" dirty="0" err="1"/>
              <a:t>for</a:t>
            </a:r>
            <a:r>
              <a:rPr lang="de-DE" sz="1600" b="1" i="1" dirty="0"/>
              <a:t> </a:t>
            </a:r>
            <a:r>
              <a:rPr lang="de-DE" sz="1600" b="1" i="1" dirty="0" err="1"/>
              <a:t>television</a:t>
            </a:r>
            <a:r>
              <a:rPr lang="cs-CZ" sz="1600" i="1" dirty="0"/>
              <a:t>:</a:t>
            </a:r>
            <a:r>
              <a:rPr lang="cs-CZ" sz="1600" dirty="0"/>
              <a:t> </a:t>
            </a:r>
            <a:r>
              <a:rPr lang="cs-CZ" sz="1600" dirty="0">
                <a:hlinkClick r:id="rId2"/>
              </a:rPr>
              <a:t>http://www.mediaartnet.org/works/video-commune/</a:t>
            </a:r>
            <a:endParaRPr lang="cs-CZ" sz="1600" dirty="0"/>
          </a:p>
          <a:p>
            <a:pPr marL="0" indent="0" eaLnBrk="1" hangingPunct="1">
              <a:buNone/>
              <a:defRPr/>
            </a:pPr>
            <a:endParaRPr lang="cs-CZ" sz="1600" dirty="0"/>
          </a:p>
          <a:p>
            <a:pPr marL="0" indent="0" eaLnBrk="1" hangingPunct="1">
              <a:buNone/>
              <a:defRPr/>
            </a:pPr>
            <a:endParaRPr lang="cs-CZ" sz="1600" dirty="0"/>
          </a:p>
          <a:p>
            <a:pPr eaLnBrk="1" hangingPunct="1">
              <a:defRPr/>
            </a:pPr>
            <a:endParaRPr lang="cs-CZ" sz="4800" dirty="0"/>
          </a:p>
          <a:p>
            <a:pPr lvl="1" eaLnBrk="1" hangingPunct="1">
              <a:buFontTx/>
              <a:buNone/>
              <a:defRPr/>
            </a:pPr>
            <a:endParaRPr lang="cs-CZ" sz="48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E6CA076-A5E4-D8D9-436F-D6F260B05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599" y="1825624"/>
            <a:ext cx="5580575" cy="418543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72A387E5-7889-48D8-8E07-045E32582A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altLang="cs-CZ" sz="4000" b="1" dirty="0">
                <a:highlight>
                  <a:srgbClr val="FFFF00"/>
                </a:highlight>
                <a:latin typeface="+mn-lt"/>
              </a:rPr>
              <a:t>Umění </a:t>
            </a:r>
            <a:r>
              <a:rPr lang="en-GB" altLang="cs-CZ" sz="4000" b="1" dirty="0">
                <a:highlight>
                  <a:srgbClr val="FFFF00"/>
                </a:highlight>
                <a:latin typeface="+mn-lt"/>
              </a:rPr>
              <a:t>&amp;</a:t>
            </a:r>
            <a:r>
              <a:rPr lang="cs-CZ" altLang="cs-CZ" sz="4000" b="1" dirty="0">
                <a:highlight>
                  <a:srgbClr val="FFFF00"/>
                </a:highlight>
                <a:latin typeface="+mn-lt"/>
              </a:rPr>
              <a:t> TV / 4 dekády vývoje / 2. dekáda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D8BAE93-1604-4B0B-BC73-FBA35A4A1F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5257800" cy="4486275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cs-CZ" sz="2400" b="1" dirty="0">
                <a:highlight>
                  <a:srgbClr val="00FF00"/>
                </a:highlight>
              </a:rPr>
              <a:t>1968 – 1969: „Umělci jdou do éteru.“</a:t>
            </a:r>
          </a:p>
          <a:p>
            <a:pPr marL="0" indent="0" eaLnBrk="1" hangingPunct="1">
              <a:buNone/>
              <a:defRPr/>
            </a:pPr>
            <a:r>
              <a:rPr lang="cs-CZ" sz="2000" b="1" dirty="0">
                <a:highlight>
                  <a:srgbClr val="00FFFF"/>
                </a:highlight>
              </a:rPr>
              <a:t>1968 – 1969: </a:t>
            </a:r>
            <a:r>
              <a:rPr lang="cs-CZ" sz="2000" b="1" i="1" dirty="0">
                <a:highlight>
                  <a:srgbClr val="00FFFF"/>
                </a:highlight>
              </a:rPr>
              <a:t>TV galerie</a:t>
            </a:r>
            <a:r>
              <a:rPr lang="cs-CZ" sz="2000" b="1" dirty="0">
                <a:highlight>
                  <a:srgbClr val="00FFFF"/>
                </a:highlight>
              </a:rPr>
              <a:t>: </a:t>
            </a:r>
            <a:r>
              <a:rPr lang="cs-CZ" sz="2000" b="1" dirty="0" err="1">
                <a:highlight>
                  <a:srgbClr val="00FFFF"/>
                </a:highlight>
              </a:rPr>
              <a:t>Gerry</a:t>
            </a:r>
            <a:r>
              <a:rPr lang="cs-CZ" sz="2000" b="1" dirty="0">
                <a:highlight>
                  <a:srgbClr val="00FFFF"/>
                </a:highlight>
              </a:rPr>
              <a:t> </a:t>
            </a:r>
            <a:r>
              <a:rPr lang="cs-CZ" sz="2000" b="1" dirty="0" err="1">
                <a:highlight>
                  <a:srgbClr val="00FFFF"/>
                </a:highlight>
              </a:rPr>
              <a:t>Schum</a:t>
            </a:r>
            <a:r>
              <a:rPr lang="cs-CZ" sz="2000" b="1" dirty="0">
                <a:highlight>
                  <a:srgbClr val="00FFFF"/>
                </a:highlight>
              </a:rPr>
              <a:t>: „umění bez místa“. </a:t>
            </a:r>
            <a:r>
              <a:rPr lang="cs-CZ" sz="2000" dirty="0">
                <a:hlinkClick r:id="rId2"/>
              </a:rPr>
              <a:t>http://www.mediaartnet.org/works/die-fernsehgalerie/</a:t>
            </a:r>
            <a:endParaRPr lang="cs-CZ" sz="2000" dirty="0"/>
          </a:p>
          <a:p>
            <a:pPr marL="0" indent="0" eaLnBrk="1" hangingPunct="1">
              <a:buNone/>
              <a:defRPr/>
            </a:pPr>
            <a:endParaRPr lang="cs-CZ" sz="1800" dirty="0"/>
          </a:p>
          <a:p>
            <a:pPr marL="0" indent="0" eaLnBrk="1" hangingPunct="1">
              <a:buNone/>
              <a:defRPr/>
            </a:pPr>
            <a:r>
              <a:rPr lang="cs-CZ" sz="1800" b="1" i="1" dirty="0" err="1"/>
              <a:t>Landart</a:t>
            </a:r>
            <a:r>
              <a:rPr lang="cs-CZ" sz="1800" b="1" i="1" dirty="0"/>
              <a:t> </a:t>
            </a:r>
            <a:r>
              <a:rPr lang="cs-CZ" sz="1800" b="1" dirty="0"/>
              <a:t>(1969) </a:t>
            </a:r>
            <a:r>
              <a:rPr lang="cs-CZ" sz="1800" dirty="0">
                <a:hlinkClick r:id="rId3"/>
              </a:rPr>
              <a:t>http://www.mediaartnet.org/works/land-art/</a:t>
            </a:r>
            <a:endParaRPr lang="cs-CZ" sz="1800" dirty="0"/>
          </a:p>
          <a:p>
            <a:pPr marL="0" indent="0" eaLnBrk="1" hangingPunct="1">
              <a:buNone/>
              <a:defRPr/>
            </a:pPr>
            <a:r>
              <a:rPr lang="cs-CZ" sz="1800" b="1" i="1" dirty="0" err="1"/>
              <a:t>Identifications</a:t>
            </a:r>
            <a:r>
              <a:rPr lang="cs-CZ" sz="1800" b="1" i="1" dirty="0"/>
              <a:t> </a:t>
            </a:r>
            <a:r>
              <a:rPr lang="cs-CZ" sz="1800" b="1" dirty="0"/>
              <a:t>(1970) </a:t>
            </a:r>
            <a:r>
              <a:rPr lang="cs-CZ" sz="1800" dirty="0">
                <a:hlinkClick r:id="rId4"/>
              </a:rPr>
              <a:t>http://www.mediaartnet.org/works/identifications/</a:t>
            </a:r>
            <a:endParaRPr lang="cs-CZ" sz="1800" dirty="0"/>
          </a:p>
          <a:p>
            <a:pPr marL="0" indent="0" eaLnBrk="1" hangingPunct="1">
              <a:buNone/>
              <a:defRPr/>
            </a:pPr>
            <a:endParaRPr lang="cs-CZ" sz="1600" dirty="0"/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cs-CZ" sz="1800" b="1" dirty="0"/>
              <a:t>Joseph </a:t>
            </a:r>
            <a:r>
              <a:rPr lang="cs-CZ" sz="1800" b="1" dirty="0" err="1"/>
              <a:t>Beuys</a:t>
            </a:r>
            <a:r>
              <a:rPr lang="cs-CZ" sz="1800" b="1" dirty="0"/>
              <a:t>: </a:t>
            </a:r>
            <a:r>
              <a:rPr lang="cs-CZ" sz="1800" b="1" i="1" dirty="0" err="1"/>
              <a:t>Filz</a:t>
            </a:r>
            <a:r>
              <a:rPr lang="cs-CZ" sz="1800" b="1" i="1" dirty="0"/>
              <a:t>-TV</a:t>
            </a:r>
          </a:p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cs-CZ" sz="1600" dirty="0">
                <a:hlinkClick r:id="rId5"/>
              </a:rPr>
              <a:t>http://www.youtube.com/watch?v=ApLbz1Idzqk&amp;playnext=1&amp;list=PL4EBA1D902A17D111</a:t>
            </a:r>
            <a:endParaRPr lang="cs-CZ" sz="1600" dirty="0"/>
          </a:p>
          <a:p>
            <a:pPr lvl="1" eaLnBrk="1" hangingPunct="1">
              <a:buFontTx/>
              <a:buNone/>
              <a:defRPr/>
            </a:pPr>
            <a:endParaRPr lang="cs-CZ" sz="1600" dirty="0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F6212BA-9090-2772-01F1-4BED3C0B1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690688"/>
            <a:ext cx="5508955" cy="41087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1277</Words>
  <Application>Microsoft Office PowerPoint</Application>
  <PresentationFormat>Širokoúhlá obrazovka</PresentationFormat>
  <Paragraphs>134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Motiv Office</vt:lpstr>
      <vt:lpstr>NEW MEDIA ART 02 Umění a televize (2. a 3. dekáda)</vt:lpstr>
      <vt:lpstr>Umění &amp; TV / 4 dekády vývoje</vt:lpstr>
      <vt:lpstr>Umění &amp; TV / 4 dekády vývoje</vt:lpstr>
      <vt:lpstr>Umění &amp; TV / 4 dekády vývoje / 2. dekáda</vt:lpstr>
      <vt:lpstr>Umění &amp; TV / 4 dekády vývoje / 2. dekáda</vt:lpstr>
      <vt:lpstr>Umění &amp; TV / 4 dekády vývoje / 2. dekáda</vt:lpstr>
      <vt:lpstr>Umění &amp; TV / 4 dekády vývoje / 2. dekáda</vt:lpstr>
      <vt:lpstr>Umění &amp; TV / 4 dekády vývoje / 2. dekáda</vt:lpstr>
      <vt:lpstr>Umění &amp; TV / 4 dekády vývoje / 2. dekáda</vt:lpstr>
      <vt:lpstr>Q&amp;A „umělci jdou do éteru“</vt:lpstr>
      <vt:lpstr>Umění &amp; TV / 4 dekády vývoje / 3. dekáda</vt:lpstr>
      <vt:lpstr>Umění &amp; TV / 4 dekády vývoje / 3. dekáda</vt:lpstr>
      <vt:lpstr>Umění &amp; TV / 4 dekády vývoje / 3. dekáda</vt:lpstr>
      <vt:lpstr>Umění – TV: 3 dekády vývoje / 3. dekáda</vt:lpstr>
      <vt:lpstr>Umění – TV: 3 dekády vývoje / 3. dekáda</vt:lpstr>
      <vt:lpstr>Q&amp;A „intervence a spolupráce“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Umění – TV: 3 dekády vývoje / 2. dekáda</dc:title>
  <dc:creator>Jana Horáková</dc:creator>
  <cp:lastModifiedBy>Jana Horáková</cp:lastModifiedBy>
  <cp:revision>13</cp:revision>
  <cp:lastPrinted>2020-04-19T10:24:11Z</cp:lastPrinted>
  <dcterms:created xsi:type="dcterms:W3CDTF">2020-04-19T10:19:45Z</dcterms:created>
  <dcterms:modified xsi:type="dcterms:W3CDTF">2024-04-02T20:39:37Z</dcterms:modified>
</cp:coreProperties>
</file>