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6" r:id="rId3"/>
    <p:sldId id="297" r:id="rId4"/>
    <p:sldId id="284" r:id="rId5"/>
    <p:sldId id="299" r:id="rId6"/>
    <p:sldId id="289" r:id="rId7"/>
    <p:sldId id="300" r:id="rId8"/>
    <p:sldId id="301" r:id="rId9"/>
    <p:sldId id="285" r:id="rId10"/>
    <p:sldId id="302" r:id="rId11"/>
    <p:sldId id="304" r:id="rId12"/>
    <p:sldId id="307" r:id="rId13"/>
    <p:sldId id="305" r:id="rId14"/>
    <p:sldId id="306" r:id="rId15"/>
    <p:sldId id="312" r:id="rId16"/>
    <p:sldId id="308" r:id="rId17"/>
    <p:sldId id="309" r:id="rId18"/>
    <p:sldId id="310" r:id="rId19"/>
    <p:sldId id="311" r:id="rId20"/>
    <p:sldId id="313" r:id="rId21"/>
    <p:sldId id="314" r:id="rId22"/>
    <p:sldId id="298" r:id="rId23"/>
    <p:sldId id="278" r:id="rId24"/>
    <p:sldId id="279" r:id="rId25"/>
    <p:sldId id="280" r:id="rId26"/>
    <p:sldId id="281" r:id="rId27"/>
    <p:sldId id="282" r:id="rId28"/>
    <p:sldId id="290" r:id="rId29"/>
    <p:sldId id="291" r:id="rId30"/>
    <p:sldId id="292" r:id="rId31"/>
    <p:sldId id="293" r:id="rId32"/>
    <p:sldId id="294" r:id="rId33"/>
    <p:sldId id="295" r:id="rId3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DC14-68EF-4393-A64C-F1090345F191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809F-2CEC-4182-8D38-70A6D8CF2F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3165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DC14-68EF-4393-A64C-F1090345F191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809F-2CEC-4182-8D38-70A6D8CF2F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4058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DC14-68EF-4393-A64C-F1090345F191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809F-2CEC-4182-8D38-70A6D8CF2F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053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DC14-68EF-4393-A64C-F1090345F191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809F-2CEC-4182-8D38-70A6D8CF2F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3787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DC14-68EF-4393-A64C-F1090345F191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809F-2CEC-4182-8D38-70A6D8CF2F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6337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DC14-68EF-4393-A64C-F1090345F191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809F-2CEC-4182-8D38-70A6D8CF2F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9507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DC14-68EF-4393-A64C-F1090345F191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809F-2CEC-4182-8D38-70A6D8CF2F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4408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DC14-68EF-4393-A64C-F1090345F191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809F-2CEC-4182-8D38-70A6D8CF2F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8387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DC14-68EF-4393-A64C-F1090345F191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809F-2CEC-4182-8D38-70A6D8CF2F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5038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DC14-68EF-4393-A64C-F1090345F191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809F-2CEC-4182-8D38-70A6D8CF2F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5884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DC14-68EF-4393-A64C-F1090345F191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809F-2CEC-4182-8D38-70A6D8CF2F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402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2DC14-68EF-4393-A64C-F1090345F191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E809F-2CEC-4182-8D38-70A6D8CF2F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637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ondation-langlois.org/html/e/page.php?NumPage=480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is.muni.cz/el/1421/podzim2011/IMNK10/um/Vilem_Flusser_memory.pdf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Memory-Selected-Works-Frances-Yates/dp/0415606055/ref=sr_1_1?s=books&amp;ie=UTF8&amp;qid=1323168733&amp;sr=1-1#reader_0415606055" TargetMode="External"/><Relationship Id="rId2" Type="http://schemas.openxmlformats.org/officeDocument/2006/relationships/hyperlink" Target="http://theatreofmemory.blogspot.com/2009/08/giulio-camillo-1480-154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hyperlink" Target="http://books.google.com/books?id=Rs0m6NRwU8IC&amp;printsec=frontcover&amp;hl=cs&amp;source=gbs_ge_summary_r&amp;cad=0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b4a9i58IdIY" TargetMode="External"/><Relationship Id="rId2" Type="http://schemas.openxmlformats.org/officeDocument/2006/relationships/hyperlink" Target="http://www.allmusic.com/album/john-buller-proena-the-theatre-of-memory-w11018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vasulka.org/Videomasters/pages_stills/index_6.html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zkm.de/media/video/agnes-hegedues-memory-theater-vr-1997" TargetMode="External"/><Relationship Id="rId13" Type="http://schemas.openxmlformats.org/officeDocument/2006/relationships/hyperlink" Target="http://www.ljudmila.org/camillo/" TargetMode="External"/><Relationship Id="rId3" Type="http://schemas.openxmlformats.org/officeDocument/2006/relationships/hyperlink" Target="http://www.mit.edu/~bhdavis/Edgar.html" TargetMode="External"/><Relationship Id="rId7" Type="http://schemas.openxmlformats.org/officeDocument/2006/relationships/hyperlink" Target="http://on1.zkm.de/zkm/werke/MemoryTheaterVR" TargetMode="External"/><Relationship Id="rId12" Type="http://schemas.openxmlformats.org/officeDocument/2006/relationships/hyperlink" Target="https://www.embassyculturalhouse.ca/george-legrady.html" TargetMode="External"/><Relationship Id="rId2" Type="http://schemas.openxmlformats.org/officeDocument/2006/relationships/hyperlink" Target="http://www.worldmemorytheatre.org/index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imeo.com/1021130" TargetMode="External"/><Relationship Id="rId11" Type="http://schemas.openxmlformats.org/officeDocument/2006/relationships/hyperlink" Target="http://www.georgelegrady.com/" TargetMode="External"/><Relationship Id="rId5" Type="http://schemas.openxmlformats.org/officeDocument/2006/relationships/hyperlink" Target="http://vimeo.com/33134008" TargetMode="External"/><Relationship Id="rId10" Type="http://schemas.openxmlformats.org/officeDocument/2006/relationships/hyperlink" Target="http://www.bewitched.com/apartment.html" TargetMode="External"/><Relationship Id="rId4" Type="http://schemas.openxmlformats.org/officeDocument/2006/relationships/hyperlink" Target="http://www.robertedgar.com/" TargetMode="External"/><Relationship Id="rId9" Type="http://schemas.openxmlformats.org/officeDocument/2006/relationships/hyperlink" Target="https://vimeo.com/127419467" TargetMode="External"/><Relationship Id="rId14" Type="http://schemas.openxmlformats.org/officeDocument/2006/relationships/hyperlink" Target="http://www.maska.si/en/?redirect=152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greg.org/archive/2010/08/28/do_daniel_libeskinds_awesome_machines_mean_i_have_to_stop_hating_his_work.html" TargetMode="External"/><Relationship Id="rId2" Type="http://schemas.openxmlformats.org/officeDocument/2006/relationships/hyperlink" Target="http://www.interactivearchitecture.org/computing-an-identity-tetsuro-nagata.html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-ring.net/?page_id=550" TargetMode="External"/><Relationship Id="rId2" Type="http://schemas.openxmlformats.org/officeDocument/2006/relationships/hyperlink" Target="http://www.bo-ring.net/?page_id=18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bu.com/film/abramovic_seven.html" TargetMode="External"/><Relationship Id="rId2" Type="http://schemas.openxmlformats.org/officeDocument/2006/relationships/hyperlink" Target="http://www.ffa.vutbr.cz/~qvklimovab/index.php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800" b="1" dirty="0">
                <a:latin typeface="Arial Black" panose="020B0A04020102020204" pitchFamily="34" charset="0"/>
              </a:rPr>
              <a:t>New Media Art </a:t>
            </a:r>
            <a:r>
              <a:rPr lang="en-GB" sz="4800" b="1" dirty="0">
                <a:latin typeface="Arial Black" panose="020B0A04020102020204" pitchFamily="34" charset="0"/>
              </a:rPr>
              <a:t>Obsessions</a:t>
            </a:r>
            <a:r>
              <a:rPr lang="cs-CZ" sz="4800" b="1" dirty="0">
                <a:latin typeface="Arial Black" panose="020B0A04020102020204" pitchFamily="34" charset="0"/>
              </a:rPr>
              <a:t>_II</a:t>
            </a:r>
            <a:br>
              <a:rPr lang="cs-CZ" sz="4000" b="1" dirty="0">
                <a:latin typeface="Arial Black" panose="020B0A04020102020204" pitchFamily="34" charset="0"/>
              </a:rPr>
            </a:br>
            <a:endParaRPr lang="cs-CZ" sz="4000" b="1" dirty="0">
              <a:latin typeface="Arial Black" panose="020B0A040201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sz="5400" b="1" dirty="0">
                <a:highlight>
                  <a:srgbClr val="FFFF00"/>
                </a:highlight>
              </a:rPr>
              <a:t>MÉDIA JAKO METAFORY </a:t>
            </a:r>
          </a:p>
          <a:p>
            <a:r>
              <a:rPr lang="cs-CZ" sz="5400" b="1" dirty="0">
                <a:highlight>
                  <a:srgbClr val="FFFF00"/>
                </a:highlight>
              </a:rPr>
              <a:t>A MODELY PAMĚTI</a:t>
            </a:r>
          </a:p>
        </p:txBody>
      </p:sp>
    </p:spTree>
    <p:extLst>
      <p:ext uri="{BB962C8B-B14F-4D97-AF65-F5344CB8AC3E}">
        <p14:creationId xmlns:p14="http://schemas.microsoft.com/office/powerpoint/2010/main" val="1381395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47421-B5D0-1CCC-962F-09792AFBB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FE549C-13E7-538D-FD0B-36DD6AFE1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kumimoji="0" lang="cs-CZ" sz="40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j-ea"/>
                <a:cs typeface="+mj-cs"/>
              </a:rPr>
              <a:t>Evoluce médií jako extenzí paměti</a:t>
            </a:r>
            <a:endParaRPr lang="cs-CZ" sz="4000" i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831AD48-EBCF-9441-D986-1769F3110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highlight>
                  <a:srgbClr val="00FFFF"/>
                </a:highlight>
              </a:rPr>
              <a:t>Knihovna = symbol kulturní (literární) paměti</a:t>
            </a:r>
            <a:endParaRPr lang="cs-CZ" i="1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CBC8BF1-0D29-539D-FBA7-DFB7853C2E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76" r="22594" b="-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2E6A2CB1-B526-DAE8-C206-DB68788A8E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174208"/>
              </p:ext>
            </p:extLst>
          </p:nvPr>
        </p:nvGraphicFramePr>
        <p:xfrm>
          <a:off x="943663" y="3408744"/>
          <a:ext cx="5538160" cy="3190875"/>
        </p:xfrm>
        <a:graphic>
          <a:graphicData uri="http://schemas.openxmlformats.org/drawingml/2006/table">
            <a:tbl>
              <a:tblPr firstRow="1" firstCol="1" bandRow="1"/>
              <a:tblGrid>
                <a:gridCol w="2769080">
                  <a:extLst>
                    <a:ext uri="{9D8B030D-6E8A-4147-A177-3AD203B41FA5}">
                      <a16:colId xmlns:a16="http://schemas.microsoft.com/office/drawing/2014/main" val="3776042438"/>
                    </a:ext>
                  </a:extLst>
                </a:gridCol>
                <a:gridCol w="2769080">
                  <a:extLst>
                    <a:ext uri="{9D8B030D-6E8A-4147-A177-3AD203B41FA5}">
                      <a16:colId xmlns:a16="http://schemas.microsoft.com/office/drawing/2014/main" val="1305531878"/>
                    </a:ext>
                  </a:extLst>
                </a:gridCol>
              </a:tblGrid>
              <a:tr h="760681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cs-CZ" sz="2800" b="1" kern="100" dirty="0">
                        <a:effectLst/>
                        <a:highlight>
                          <a:srgbClr val="00FF00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800" b="1" kern="100" dirty="0">
                          <a:effectLst/>
                          <a:highlight>
                            <a:srgbClr val="00FF00"/>
                          </a:highlight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LITERÁRNÍ KULTURA </a:t>
                      </a:r>
                      <a:endParaRPr lang="cs-CZ" sz="2800" kern="100" dirty="0">
                        <a:effectLst/>
                        <a:highlight>
                          <a:srgbClr val="00FF00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4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(ZÁKLAD KULTURNÍ PAMĚTI)</a:t>
                      </a:r>
                      <a:endParaRPr lang="cs-CZ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583379"/>
                  </a:ext>
                </a:extLst>
              </a:tr>
              <a:tr h="17249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cs-CZ" sz="16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600" b="1" kern="100" dirty="0">
                          <a:effectLst/>
                          <a:highlight>
                            <a:srgbClr val="00FF00"/>
                          </a:highlight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ORÁLNÍ KULTURA</a:t>
                      </a:r>
                      <a:r>
                        <a:rPr lang="cs-CZ" sz="16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(MÝTICKÁ K.)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cs-CZ" sz="1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cs-CZ" sz="1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cs-CZ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cs-CZ" sz="16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600" b="1" kern="100" dirty="0">
                          <a:effectLst/>
                          <a:highlight>
                            <a:srgbClr val="00FF00"/>
                          </a:highlight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MATERIÁLNÍ KULTURA </a:t>
                      </a:r>
                      <a:r>
                        <a:rPr lang="cs-CZ" sz="16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(MAGICKÁ K.)</a:t>
                      </a:r>
                      <a:endParaRPr lang="cs-CZ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9122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7036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024C8-B4B7-F259-C3A6-6618704EF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2DFC65-E31B-AB1B-8B87-3E7E41044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j-ea"/>
                <a:cs typeface="+mj-cs"/>
              </a:rPr>
              <a:t>Evoluce médií jako extenzí paměti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93C00C-9F1F-90E5-B0EC-7EFCBD544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highlight>
                  <a:srgbClr val="00FF00"/>
                </a:highlight>
              </a:rPr>
              <a:t>Zvěcnění a sakralizace knihovny jako symbolu literární paměti</a:t>
            </a:r>
          </a:p>
          <a:p>
            <a:pPr marL="457200" lvl="1" indent="0">
              <a:buNone/>
            </a:pPr>
            <a:r>
              <a:rPr lang="cs-CZ" b="1" dirty="0">
                <a:highlight>
                  <a:srgbClr val="00FFFF"/>
                </a:highlight>
              </a:rPr>
              <a:t>Platónská antropologie: </a:t>
            </a:r>
            <a:r>
              <a:rPr lang="cs-CZ" dirty="0"/>
              <a:t>mýtus o paměti, „platónská </a:t>
            </a:r>
            <a:r>
              <a:rPr lang="cs-CZ" dirty="0" err="1"/>
              <a:t>anamnésis</a:t>
            </a:r>
            <a:r>
              <a:rPr lang="cs-CZ" dirty="0"/>
              <a:t>“, nauka o „reminiscenci“. </a:t>
            </a:r>
          </a:p>
          <a:p>
            <a:pPr marL="457200" lvl="1" indent="0">
              <a:buNone/>
            </a:pPr>
            <a:endParaRPr lang="cs-CZ" b="1" dirty="0"/>
          </a:p>
          <a:p>
            <a:pPr marL="457200" lvl="1" indent="0">
              <a:buNone/>
            </a:pPr>
            <a:r>
              <a:rPr lang="cs-CZ" b="1" dirty="0">
                <a:highlight>
                  <a:srgbClr val="00FFFF"/>
                </a:highlight>
              </a:rPr>
              <a:t>Talmudská tradice: </a:t>
            </a:r>
            <a:r>
              <a:rPr lang="cs-CZ" dirty="0"/>
              <a:t>člověka přesahující knihovna, místo setkání a dialogu.</a:t>
            </a:r>
          </a:p>
          <a:p>
            <a:pPr marL="457200" lvl="1" indent="0">
              <a:buNone/>
            </a:pPr>
            <a:endParaRPr lang="cs-CZ" b="1" dirty="0"/>
          </a:p>
          <a:p>
            <a:pPr marL="457200" lvl="1" indent="0">
              <a:buNone/>
            </a:pPr>
            <a:r>
              <a:rPr lang="cs-CZ" sz="3200" b="1" i="1" dirty="0">
                <a:highlight>
                  <a:srgbClr val="FF00FF"/>
                </a:highlight>
              </a:rPr>
              <a:t>Jako těla jsme součástí biologického světa, ale jako duše jsme jeho opakem. VF</a:t>
            </a:r>
          </a:p>
          <a:p>
            <a:pPr marL="457200" lvl="1" indent="0">
              <a:buNone/>
            </a:pPr>
            <a:endParaRPr lang="cs-CZ" sz="3200" b="1" i="1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81583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406A3F-CB8C-FDBE-A7CA-C9BA8D74E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63DC53E-6885-6ADC-C27E-9D4675CE3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kumimoji="0" lang="cs-CZ" sz="4000" b="1" i="0" u="none" strike="noStrike" kern="1200" cap="none" spc="0" normalizeH="0" baseline="0" noProof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j-ea"/>
                <a:cs typeface="+mj-cs"/>
              </a:rPr>
              <a:t>Evoluce médií jako extenzí paměti</a:t>
            </a:r>
            <a:endParaRPr lang="cs-CZ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559F7E-6D4F-6F8D-E13B-3A9B7A0D9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highlight>
                  <a:srgbClr val="00FF00"/>
                </a:highlight>
              </a:rPr>
              <a:t>Zvěcnění a sakralizace knihovny jako symbolu literární paměti</a:t>
            </a:r>
          </a:p>
          <a:p>
            <a:pPr marL="0" indent="0">
              <a:buNone/>
            </a:pPr>
            <a:endParaRPr lang="cs-CZ" sz="2000" b="1" dirty="0">
              <a:highlight>
                <a:srgbClr val="00FF00"/>
              </a:highlight>
            </a:endParaRPr>
          </a:p>
          <a:p>
            <a:pPr marL="457200" lvl="1" indent="0">
              <a:buNone/>
            </a:pPr>
            <a:r>
              <a:rPr lang="cs-CZ" sz="2000" b="1" dirty="0">
                <a:highlight>
                  <a:srgbClr val="00FFFF"/>
                </a:highlight>
              </a:rPr>
              <a:t>Platónská antropologie: </a:t>
            </a:r>
            <a:r>
              <a:rPr lang="cs-CZ" sz="2000" dirty="0"/>
              <a:t>mýtus o paměti, „platónská </a:t>
            </a:r>
            <a:r>
              <a:rPr lang="cs-CZ" sz="2000" dirty="0" err="1"/>
              <a:t>anamnésis</a:t>
            </a:r>
            <a:r>
              <a:rPr lang="cs-CZ" sz="2000" dirty="0"/>
              <a:t>“, nauka o „reminiscenci“. </a:t>
            </a:r>
          </a:p>
          <a:p>
            <a:pPr marL="457200" lvl="1" indent="0">
              <a:buNone/>
            </a:pPr>
            <a:endParaRPr lang="cs-CZ" sz="2000" dirty="0"/>
          </a:p>
          <a:p>
            <a:pPr marL="457200" lvl="1" indent="0">
              <a:buNone/>
            </a:pPr>
            <a:r>
              <a:rPr lang="cs-CZ" sz="2000" b="1" dirty="0">
                <a:highlight>
                  <a:srgbClr val="00FFFF"/>
                </a:highlight>
              </a:rPr>
              <a:t>Talmudská tradice: </a:t>
            </a:r>
            <a:r>
              <a:rPr lang="cs-CZ" sz="2000" dirty="0"/>
              <a:t>člověka přesahující knihovna, místo setkání a dialogu.</a:t>
            </a:r>
          </a:p>
          <a:p>
            <a:pPr marL="457200" lvl="1" indent="0">
              <a:buNone/>
            </a:pPr>
            <a:endParaRPr lang="cs-CZ" sz="2000" b="1" dirty="0"/>
          </a:p>
          <a:p>
            <a:pPr marL="457200" lvl="1" indent="0">
              <a:buNone/>
            </a:pPr>
            <a:endParaRPr lang="cs-CZ" sz="2000" b="1" i="1" dirty="0">
              <a:highlight>
                <a:srgbClr val="FF00FF"/>
              </a:highlight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6980710-ABE3-671C-A6BF-4A47654632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9" r="11749"/>
          <a:stretch/>
        </p:blipFill>
        <p:spPr>
          <a:xfrm>
            <a:off x="5183500" y="1904282"/>
            <a:ext cx="6170299" cy="42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55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8A6CE-28E7-1FE5-266C-7D05D9AFF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78979A-EB17-B4DB-80FE-33E1C150C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j-ea"/>
                <a:cs typeface="+mj-cs"/>
              </a:rPr>
              <a:t>Evoluce médií jako extenzí paměti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129B04-3115-9C8C-3C0A-70D7666EA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3600" b="1" dirty="0">
                <a:highlight>
                  <a:srgbClr val="00FF00"/>
                </a:highlight>
              </a:rPr>
              <a:t>Informace ve věku elektronických pamětí</a:t>
            </a:r>
          </a:p>
          <a:p>
            <a:endParaRPr lang="cs-CZ" b="1" dirty="0">
              <a:highlight>
                <a:srgbClr val="00FF00"/>
              </a:highlight>
            </a:endParaRPr>
          </a:p>
          <a:p>
            <a:pPr marL="0" indent="0">
              <a:buNone/>
            </a:pPr>
            <a:r>
              <a:rPr lang="cs-CZ" b="1" dirty="0">
                <a:highlight>
                  <a:srgbClr val="00FFFF"/>
                </a:highlight>
              </a:rPr>
              <a:t>Elektronické paměti jsou simulace funkcí lidské paměti v neživých předmětech.</a:t>
            </a:r>
          </a:p>
          <a:p>
            <a:pPr marL="457200" lvl="1" indent="0">
              <a:buNone/>
            </a:pPr>
            <a:r>
              <a:rPr lang="cs-CZ" b="1" dirty="0"/>
              <a:t>Simulace</a:t>
            </a:r>
            <a:r>
              <a:rPr lang="cs-CZ" dirty="0"/>
              <a:t> = nápodoba (model), zdůrazňující několik aspektů originálů a ostatní opomíjí.</a:t>
            </a:r>
          </a:p>
          <a:p>
            <a:pPr lvl="1"/>
            <a:endParaRPr lang="cs-CZ" dirty="0"/>
          </a:p>
          <a:p>
            <a:pPr marL="457200" lvl="1" indent="0">
              <a:buNone/>
            </a:pPr>
            <a:r>
              <a:rPr lang="cs-CZ" sz="2800" b="1" i="1" dirty="0">
                <a:highlight>
                  <a:srgbClr val="FF00FF"/>
                </a:highlight>
              </a:rPr>
              <a:t>V elektronických pamětech jsou paměťové funkce mysli přeneseny z lebky do externího světa.</a:t>
            </a:r>
          </a:p>
          <a:p>
            <a:pPr marL="457200" lvl="1" indent="0">
              <a:buNone/>
            </a:pPr>
            <a:endParaRPr lang="cs-CZ" sz="3200" b="1" i="1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7844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7FC6E-6AB9-61DB-5EBE-ACDF931F5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9A43AF-9E6F-0991-2ABD-FF25998AE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j-ea"/>
                <a:cs typeface="+mj-cs"/>
              </a:rPr>
              <a:t>Evoluce médií jako extenzí paměti</a:t>
            </a:r>
            <a:br>
              <a:rPr kumimoji="0" lang="cs-CZ" sz="4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lang="cs-CZ" sz="3600" b="1" dirty="0">
                <a:highlight>
                  <a:srgbClr val="00FF00"/>
                </a:highlight>
                <a:latin typeface="Calibri" panose="020F0502020204030204"/>
              </a:rPr>
              <a:t>Elektronické paměti</a:t>
            </a:r>
            <a:endParaRPr lang="cs-CZ" dirty="0">
              <a:highlight>
                <a:srgbClr val="00FF00"/>
              </a:highlight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6959197-AC37-DE93-FAC0-CBA26B6E5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115" y="1203767"/>
            <a:ext cx="4763461" cy="268088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61DBF90-AC7D-C3F1-ADBB-5826832A1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505" y="1690688"/>
            <a:ext cx="3836915" cy="306953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AA2A617-8A57-0230-FFE4-623FE666F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376175"/>
            <a:ext cx="3831220" cy="254417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AE8EF6F-8975-12E7-9BA1-7B774D3BC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0114" y="3931608"/>
            <a:ext cx="4763461" cy="298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5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25CEE-05E4-B55E-7087-F72367F3A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5015F4-7B5E-FEB4-7610-D034FE083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j-ea"/>
                <a:cs typeface="+mj-cs"/>
              </a:rPr>
              <a:t>Evoluce médií jako extenzí paměti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41E90B-A8EB-0F9E-79A3-5D31FFA74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4709"/>
            <a:ext cx="10515600" cy="46722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highlight>
                  <a:srgbClr val="00FF00"/>
                </a:highlight>
              </a:rPr>
              <a:t>Elektronické paměti:</a:t>
            </a:r>
          </a:p>
          <a:p>
            <a:pPr marL="0" indent="0">
              <a:buNone/>
            </a:pPr>
            <a:r>
              <a:rPr lang="cs-CZ" b="1" dirty="0">
                <a:highlight>
                  <a:srgbClr val="00FFFF"/>
                </a:highlight>
              </a:rPr>
              <a:t>Fotografie</a:t>
            </a:r>
            <a:r>
              <a:rPr lang="cs-CZ" b="1" dirty="0"/>
              <a:t> = „momentka“, zachycení okamžiku/vzpomínky.</a:t>
            </a:r>
          </a:p>
          <a:p>
            <a:pPr marL="0" indent="0">
              <a:buNone/>
            </a:pPr>
            <a:r>
              <a:rPr lang="cs-CZ" b="1" dirty="0">
                <a:highlight>
                  <a:srgbClr val="00FFFF"/>
                </a:highlight>
              </a:rPr>
              <a:t>Film </a:t>
            </a:r>
            <a:r>
              <a:rPr lang="cs-CZ" b="1" dirty="0"/>
              <a:t>= médium lineární, historické paměti.</a:t>
            </a:r>
          </a:p>
          <a:p>
            <a:pPr marL="0" indent="0">
              <a:buNone/>
            </a:pPr>
            <a:r>
              <a:rPr lang="cs-CZ" b="1" dirty="0">
                <a:highlight>
                  <a:srgbClr val="00FFFF"/>
                </a:highlight>
              </a:rPr>
              <a:t>Video </a:t>
            </a:r>
            <a:r>
              <a:rPr lang="cs-CZ" b="1" dirty="0"/>
              <a:t>= paměť jako proud vědomí.</a:t>
            </a:r>
          </a:p>
          <a:p>
            <a:pPr marL="0" indent="0">
              <a:buNone/>
            </a:pPr>
            <a:r>
              <a:rPr lang="cs-CZ" b="1" dirty="0">
                <a:highlight>
                  <a:srgbClr val="00FFFF"/>
                </a:highlight>
              </a:rPr>
              <a:t>Digitální a síťová média </a:t>
            </a:r>
            <a:r>
              <a:rPr lang="cs-CZ" b="1" dirty="0"/>
              <a:t>= paměť jako databáze (software).</a:t>
            </a:r>
            <a:endParaRPr lang="en-GB" b="1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GB" b="1" dirty="0"/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cs-CZ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Woody </a:t>
            </a:r>
            <a:r>
              <a:rPr lang="cs-CZ" sz="1800" b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Vasulka</a:t>
            </a:r>
            <a:r>
              <a:rPr lang="cs-CZ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cs-CZ" sz="1800" b="1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Reminiscence</a:t>
            </a:r>
            <a:r>
              <a:rPr lang="cs-CZ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1974 (excerpt)</a:t>
            </a:r>
            <a:endParaRPr lang="cs-CZ" sz="18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cs-CZ" sz="1800" b="1" u="sng" kern="100" dirty="0">
                <a:solidFill>
                  <a:srgbClr val="467886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http://www.fondation-langlois.org/html/e/page.php?NumPage=480</a:t>
            </a:r>
            <a:endParaRPr lang="cs-CZ" sz="1800" b="1" u="sng" kern="100" dirty="0">
              <a:solidFill>
                <a:srgbClr val="467886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cs-CZ" sz="1800" kern="100" dirty="0">
                <a:cs typeface="Times New Roman" panose="02020603050405020304" pitchFamily="18" charset="0"/>
              </a:rPr>
              <a:t>(příklad reprezentace individuální paměti ve videu)</a:t>
            </a:r>
          </a:p>
          <a:p>
            <a:pPr marL="0" indent="0">
              <a:buNone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449393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08B33-D102-195F-420B-581B47178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54FBD8-08F5-2EB8-4368-943FC2F40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j-ea"/>
                <a:cs typeface="+mj-cs"/>
              </a:rPr>
              <a:t>Evoluce médií jako extenzí paměti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32E586-EAAB-CD84-0681-A1FCC6CC5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3600" b="1" dirty="0">
                <a:highlight>
                  <a:srgbClr val="00FF00"/>
                </a:highlight>
              </a:rPr>
              <a:t>Informace ve věku elektronických pamětí</a:t>
            </a:r>
          </a:p>
          <a:p>
            <a:pPr marL="0" indent="0">
              <a:buNone/>
            </a:pPr>
            <a:r>
              <a:rPr lang="cs-CZ" sz="2400" b="1" dirty="0">
                <a:highlight>
                  <a:srgbClr val="00FFFF"/>
                </a:highlight>
              </a:rPr>
              <a:t>Elektronická paměť: snadnější shromažďování, uchování a distribuce informací </a:t>
            </a:r>
          </a:p>
          <a:p>
            <a:pPr marL="0" indent="0">
              <a:buNone/>
            </a:pPr>
            <a:r>
              <a:rPr lang="cs-CZ" sz="2400" b="1" dirty="0">
                <a:highlight>
                  <a:srgbClr val="FF00FF"/>
                </a:highlight>
              </a:rPr>
              <a:t>Lidská mysl</a:t>
            </a:r>
            <a:r>
              <a:rPr lang="cs-CZ" sz="2400" b="1" dirty="0"/>
              <a:t>: bude osvobozena od mechanického „pamatování si“ ve prospěch zpracování informací („</a:t>
            </a:r>
            <a:r>
              <a:rPr lang="cs-CZ" sz="2400" b="1" dirty="0" err="1"/>
              <a:t>information</a:t>
            </a:r>
            <a:r>
              <a:rPr lang="cs-CZ" sz="2400" b="1" dirty="0"/>
              <a:t> </a:t>
            </a:r>
            <a:r>
              <a:rPr lang="cs-CZ" sz="2400" b="1" dirty="0" err="1"/>
              <a:t>processing</a:t>
            </a:r>
            <a:r>
              <a:rPr lang="cs-CZ" sz="2400" b="1" dirty="0"/>
              <a:t>“), tj. </a:t>
            </a:r>
            <a:r>
              <a:rPr lang="cs-CZ" sz="2400" b="1" dirty="0">
                <a:highlight>
                  <a:srgbClr val="FF00FF"/>
                </a:highlight>
              </a:rPr>
              <a:t>kreativní intelektuální činnosti.</a:t>
            </a:r>
          </a:p>
          <a:p>
            <a:pPr marL="0" indent="0">
              <a:buNone/>
            </a:pPr>
            <a:r>
              <a:rPr lang="cs-CZ" sz="2400" b="1" dirty="0">
                <a:highlight>
                  <a:srgbClr val="00FFFF"/>
                </a:highlight>
              </a:rPr>
              <a:t>Elektronická paměť </a:t>
            </a:r>
            <a:r>
              <a:rPr lang="cs-CZ" sz="2400" b="1" dirty="0"/>
              <a:t>ve spojení s robotickým hardwarem: přenesení informací o pracovních činnostech na stroje (např. naučit stroj „jak řezat“), </a:t>
            </a:r>
            <a:r>
              <a:rPr lang="cs-CZ" sz="2400" b="1" dirty="0">
                <a:highlight>
                  <a:srgbClr val="00FFFF"/>
                </a:highlight>
              </a:rPr>
              <a:t>„automatizace gest“.</a:t>
            </a:r>
          </a:p>
          <a:p>
            <a:pPr marL="0" indent="0">
              <a:buNone/>
            </a:pPr>
            <a:r>
              <a:rPr lang="cs-CZ" sz="2400" b="1" dirty="0">
                <a:highlight>
                  <a:srgbClr val="FF00FF"/>
                </a:highlight>
              </a:rPr>
              <a:t>Člověk už nebude dělník (homo </a:t>
            </a:r>
            <a:r>
              <a:rPr lang="cs-CZ" sz="2400" b="1" dirty="0" err="1">
                <a:highlight>
                  <a:srgbClr val="FF00FF"/>
                </a:highlight>
              </a:rPr>
              <a:t>faber</a:t>
            </a:r>
            <a:r>
              <a:rPr lang="cs-CZ" sz="2400" b="1" dirty="0">
                <a:highlight>
                  <a:srgbClr val="FF00FF"/>
                </a:highlight>
              </a:rPr>
              <a:t>), ale spíš pracovník s informacemi (</a:t>
            </a:r>
            <a:r>
              <a:rPr lang="cs-CZ" sz="2400" b="1" dirty="0" err="1">
                <a:highlight>
                  <a:srgbClr val="FF00FF"/>
                </a:highlight>
              </a:rPr>
              <a:t>information</a:t>
            </a:r>
            <a:r>
              <a:rPr lang="cs-CZ" sz="2400" b="1" dirty="0">
                <a:highlight>
                  <a:srgbClr val="FF00FF"/>
                </a:highlight>
              </a:rPr>
              <a:t> </a:t>
            </a:r>
            <a:r>
              <a:rPr lang="cs-CZ" sz="2400" b="1" dirty="0" err="1">
                <a:highlight>
                  <a:srgbClr val="FF00FF"/>
                </a:highlight>
              </a:rPr>
              <a:t>processor</a:t>
            </a:r>
            <a:r>
              <a:rPr lang="cs-CZ" sz="2400" b="1" dirty="0">
                <a:highlight>
                  <a:srgbClr val="FF00FF"/>
                </a:highlight>
              </a:rPr>
              <a:t>) nebo dokonce „hráč s informacemi“ (homo </a:t>
            </a:r>
            <a:r>
              <a:rPr lang="cs-CZ" sz="2400" b="1" dirty="0" err="1">
                <a:highlight>
                  <a:srgbClr val="FF00FF"/>
                </a:highlight>
              </a:rPr>
              <a:t>ludens</a:t>
            </a:r>
            <a:r>
              <a:rPr lang="cs-CZ" sz="2400" b="1" dirty="0">
                <a:highlight>
                  <a:srgbClr val="FF00FF"/>
                </a:highlight>
              </a:rPr>
              <a:t>).</a:t>
            </a:r>
          </a:p>
          <a:p>
            <a:pPr marL="0" indent="0">
              <a:buNone/>
            </a:pPr>
            <a:endParaRPr lang="cs-CZ" sz="2000" b="1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08041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FAD584-6C22-3CA9-25A0-158BC7E0C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A9C5EA8-F6B0-C6CB-4C21-0CECF8956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kumimoji="0" lang="cs-CZ" sz="4000" b="1" i="0" u="none" strike="noStrike" kern="1200" cap="none" spc="0" normalizeH="0" baseline="0" noProof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j-ea"/>
                <a:cs typeface="+mj-cs"/>
              </a:rPr>
              <a:t>Evoluce médií jako extenzí paměti</a:t>
            </a:r>
            <a:endParaRPr lang="cs-CZ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93C4C2-410F-6A21-6D78-020583EB8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highlight>
                  <a:srgbClr val="00FF00"/>
                </a:highlight>
              </a:rPr>
              <a:t>Informace ve věku elektronických pamětí</a:t>
            </a:r>
          </a:p>
          <a:p>
            <a:pPr marL="0" indent="0">
              <a:buNone/>
            </a:pPr>
            <a:r>
              <a:rPr lang="cs-CZ" sz="2000" b="1" dirty="0">
                <a:highlight>
                  <a:srgbClr val="00FFFF"/>
                </a:highlight>
              </a:rPr>
              <a:t>… Po vzoru elektronických pamětí bychom měli posílit naši schopnost zapomínat (vymazat informace)…</a:t>
            </a:r>
          </a:p>
          <a:p>
            <a:pPr marL="0" indent="0">
              <a:buNone/>
            </a:pPr>
            <a:r>
              <a:rPr lang="cs-CZ" sz="2000" b="1" dirty="0">
                <a:highlight>
                  <a:srgbClr val="FF00FF"/>
                </a:highlight>
              </a:rPr>
              <a:t>To povede k „historickému myšlení v akci“ v novém, radikálnějším smyslu.</a:t>
            </a:r>
          </a:p>
          <a:p>
            <a:pPr marL="0" indent="0">
              <a:buNone/>
            </a:pPr>
            <a:endParaRPr lang="cs-CZ" sz="2000" b="1" dirty="0">
              <a:highlight>
                <a:srgbClr val="FF00FF"/>
              </a:highlight>
            </a:endParaRPr>
          </a:p>
          <a:p>
            <a:pPr marL="0" indent="0">
              <a:buNone/>
            </a:pPr>
            <a:endParaRPr lang="cs-CZ" sz="2000" b="1" dirty="0">
              <a:highlight>
                <a:srgbClr val="FF00FF"/>
              </a:highlight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CC94FE1-9C42-4A5F-7E9A-CFACC155E4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79" b="2"/>
          <a:stretch/>
        </p:blipFill>
        <p:spPr>
          <a:xfrm>
            <a:off x="5183500" y="1904282"/>
            <a:ext cx="6170299" cy="42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460B1-EA7F-525A-EA52-9EFA181B3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B1702B-C16D-B3F5-C8A9-3DEF6A6C4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j-ea"/>
                <a:cs typeface="+mj-cs"/>
              </a:rPr>
              <a:t>Evoluce médií jako extenzí paměti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FC8863-FE84-F0E1-6691-B4AA68438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highlight>
                  <a:srgbClr val="00FF00"/>
                </a:highlight>
              </a:rPr>
              <a:t>Elektronické paměti:</a:t>
            </a:r>
            <a:endParaRPr lang="cs-CZ" b="1" dirty="0">
              <a:highlight>
                <a:srgbClr val="00FFFF"/>
              </a:highlight>
            </a:endParaRPr>
          </a:p>
          <a:p>
            <a:pPr marL="457200" lvl="1" indent="0">
              <a:buNone/>
            </a:pPr>
            <a:r>
              <a:rPr lang="cs-CZ" b="1" dirty="0"/>
              <a:t>Snadnější naplnění informacemi, jejich kopírování a šíření.</a:t>
            </a:r>
          </a:p>
          <a:p>
            <a:pPr marL="457200" lvl="1" indent="0">
              <a:buNone/>
            </a:pPr>
            <a:r>
              <a:rPr lang="cs-CZ" b="1" dirty="0"/>
              <a:t>Automatizace procesu „informování předmětů“.</a:t>
            </a:r>
          </a:p>
          <a:p>
            <a:pPr marL="457200" lvl="1" indent="0">
              <a:buNone/>
            </a:pPr>
            <a:r>
              <a:rPr lang="cs-CZ" b="1" dirty="0"/>
              <a:t>Propojení e-pamětí s roboty (převod informací na gesta).</a:t>
            </a:r>
          </a:p>
          <a:p>
            <a:pPr marL="457200" lvl="1" indent="0">
              <a:buNone/>
            </a:pPr>
            <a:r>
              <a:rPr lang="cs-CZ" b="1" dirty="0"/>
              <a:t>Zlepšení schopnosti zapomínat.</a:t>
            </a:r>
          </a:p>
          <a:p>
            <a:pPr marL="457200" lvl="1" indent="0">
              <a:buNone/>
            </a:pPr>
            <a:endParaRPr lang="cs-CZ" b="1" dirty="0"/>
          </a:p>
          <a:p>
            <a:pPr marL="457200" lvl="1" indent="0">
              <a:buNone/>
            </a:pPr>
            <a:r>
              <a:rPr lang="cs-CZ" b="1" dirty="0">
                <a:highlight>
                  <a:srgbClr val="00FFFF"/>
                </a:highlight>
              </a:rPr>
              <a:t>Změna definice lidství:</a:t>
            </a:r>
          </a:p>
          <a:p>
            <a:pPr marL="457200" lvl="1" indent="0">
              <a:buNone/>
            </a:pPr>
            <a:r>
              <a:rPr lang="cs-CZ" b="1" dirty="0"/>
              <a:t>Zrušení představy „subjektu“ ve prospěch sítě inter-individuálních vztahů (viz analytická psychologie, ekologická studia, politologie)</a:t>
            </a:r>
          </a:p>
          <a:p>
            <a:pPr marL="0" indent="0">
              <a:buNone/>
            </a:pPr>
            <a:endParaRPr lang="cs-CZ" sz="2000" b="1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49617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1A1B8-4D05-F0A1-77E3-619578824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A8A42A-C09F-C6CD-F4FE-F7E142008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j-ea"/>
                <a:cs typeface="+mj-cs"/>
              </a:rPr>
              <a:t>Evoluce médií jako extenzí paměti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BED9F5-C15B-D2FD-B892-70B4A65BF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highlight>
                  <a:srgbClr val="00FFFF"/>
                </a:highlight>
              </a:rPr>
              <a:t>Změna definice lidství:</a:t>
            </a:r>
          </a:p>
          <a:p>
            <a:pPr marL="457200" lvl="1" indent="0">
              <a:buNone/>
            </a:pPr>
            <a:r>
              <a:rPr lang="cs-CZ" b="1" dirty="0"/>
              <a:t>Zrušení představy „subjektu“ ve prospěch sítě inter-individuálních vztahů (viz analytická psychologie, ekologická studia, politologie)</a:t>
            </a:r>
          </a:p>
          <a:p>
            <a:pPr marL="0" indent="0">
              <a:buNone/>
            </a:pPr>
            <a:endParaRPr lang="cs-CZ" sz="2000" b="1" dirty="0">
              <a:highlight>
                <a:srgbClr val="00FFFF"/>
              </a:highlight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3A3129A-184F-7FDE-FFB5-D6B07BA83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359" y="2990532"/>
            <a:ext cx="2784676" cy="386746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A4BCC6D-0AB6-D639-8855-8921A4866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046" y="2990532"/>
            <a:ext cx="5813480" cy="38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74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7154BF-F9D5-0311-6038-43406144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cs-CZ" sz="4000" b="1" dirty="0">
                <a:highlight>
                  <a:srgbClr val="FFFF00"/>
                </a:highlight>
                <a:latin typeface="+mn-lt"/>
              </a:rPr>
              <a:t>Evoluce médií jako extenzí paměti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A1522D-C33D-9B34-3F95-A2F38F954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cs-CZ" sz="2000" b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Flusser</a:t>
            </a:r>
            <a:r>
              <a:rPr lang="cs-CZ" sz="20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Vilém</a:t>
            </a:r>
            <a:r>
              <a:rPr lang="cs-CZ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 </a:t>
            </a:r>
            <a:r>
              <a:rPr lang="cs-CZ" sz="20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On </a:t>
            </a:r>
            <a:r>
              <a:rPr lang="cs-CZ" sz="2000" i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Memory</a:t>
            </a:r>
            <a:r>
              <a:rPr lang="cs-CZ" sz="20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cs-CZ" sz="2000" i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Electronic</a:t>
            </a:r>
            <a:r>
              <a:rPr lang="cs-CZ" sz="20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000" i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or</a:t>
            </a:r>
            <a:r>
              <a:rPr lang="cs-CZ" sz="20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000" i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Otherwise</a:t>
            </a:r>
            <a:r>
              <a:rPr lang="cs-CZ" sz="20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cs-CZ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 Leonardo Vol. 23, No. 4, 1990, p. 397 – 399. Dostupné z: </a:t>
            </a:r>
            <a:r>
              <a:rPr lang="cs-CZ" sz="2000" u="sng" kern="100" dirty="0">
                <a:effectLst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http://is.muni.cz/el/1421/podzim2011/IMNK10/um/Vilem_Flusser_memory.pdf</a:t>
            </a:r>
            <a:endParaRPr lang="cs-CZ" sz="2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000" dirty="0"/>
          </a:p>
          <a:p>
            <a:r>
              <a:rPr lang="cs-CZ" sz="2000" b="1" dirty="0"/>
              <a:t>Média paměti: </a:t>
            </a:r>
            <a:r>
              <a:rPr lang="cs-CZ" sz="2000" dirty="0"/>
              <a:t>vzduch, gesta, nástroje, předměty, jazyk, knihovny, počítače…</a:t>
            </a:r>
          </a:p>
          <a:p>
            <a:r>
              <a:rPr lang="cs-CZ" sz="2000" b="1" dirty="0"/>
              <a:t>Paměť: </a:t>
            </a:r>
            <a:r>
              <a:rPr lang="cs-CZ" sz="2000" dirty="0"/>
              <a:t>zásobárna informací</a:t>
            </a:r>
          </a:p>
        </p:txBody>
      </p:sp>
      <p:pic>
        <p:nvPicPr>
          <p:cNvPr id="4" name="Obrázek 3" descr="Obsah obrázku černobílá, Lidská tvář, muž, Lidské vousy&#10;&#10;Popis byl vytvořen automaticky">
            <a:extLst>
              <a:ext uri="{FF2B5EF4-FFF2-40B4-BE49-F238E27FC236}">
                <a16:creationId xmlns:a16="http://schemas.microsoft.com/office/drawing/2014/main" id="{FC1A216C-C7AE-EEDC-A64B-430AD301BC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89" r="1" b="7590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33652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E4321-4315-9ADC-36F7-092534AAB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49DEF2-DE09-65A5-B16C-FC27A9516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j-ea"/>
                <a:cs typeface="+mj-cs"/>
              </a:rPr>
              <a:t>Evoluce médií jako extenzí paměti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731E6D-DE8F-3047-580E-58BA079DD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highlight>
                  <a:srgbClr val="00FFFF"/>
                </a:highlight>
              </a:rPr>
              <a:t>Q</a:t>
            </a:r>
            <a:r>
              <a:rPr lang="en-GB" b="1" dirty="0">
                <a:highlight>
                  <a:srgbClr val="00FFFF"/>
                </a:highlight>
              </a:rPr>
              <a:t>&amp;A</a:t>
            </a:r>
            <a:endParaRPr lang="cs-CZ" b="1" dirty="0">
              <a:highlight>
                <a:srgbClr val="00FFFF"/>
              </a:highlight>
            </a:endParaRPr>
          </a:p>
          <a:p>
            <a:pPr marL="0" indent="0">
              <a:buNone/>
            </a:pPr>
            <a:r>
              <a:rPr lang="cs-CZ" b="1" dirty="0"/>
              <a:t>Jaká znáte média paměti? Jakým způsobem shromažďují, šíří a uchovávají „vzpomínky“/informace?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Definujte kulturní paměť. Jakým způsobem byly informace uchovávány před vznikem kulturní paměti?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Definujte elektronická média jako „modely“ paměti. Jakým způsobem ukládají a šíří informace?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cs-CZ" sz="2000" b="1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25749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9DB2D-2FE5-6A5F-BC21-3B68E9264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53AAE7-B071-691E-37A4-02B8CA065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j-ea"/>
                <a:cs typeface="+mj-cs"/>
              </a:rPr>
              <a:t>Evoluce médií jako extenzí paměti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A49790-9F82-9718-77A2-3F0D797DF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highlight>
                  <a:srgbClr val="00FFFF"/>
                </a:highlight>
              </a:rPr>
              <a:t>Q</a:t>
            </a:r>
            <a:r>
              <a:rPr lang="en-GB" b="1" dirty="0">
                <a:highlight>
                  <a:srgbClr val="00FFFF"/>
                </a:highlight>
              </a:rPr>
              <a:t>&amp;A</a:t>
            </a:r>
            <a:endParaRPr lang="cs-CZ" b="1" dirty="0">
              <a:highlight>
                <a:srgbClr val="00FFFF"/>
              </a:highlight>
            </a:endParaRPr>
          </a:p>
          <a:p>
            <a:pPr marL="0" indent="0">
              <a:buNone/>
            </a:pPr>
            <a:r>
              <a:rPr lang="cs-CZ" sz="3600" b="1" dirty="0"/>
              <a:t>Jakým způsobem ovlivňují digitální a síťová média definici člověka jako historické bytosti? Jak mění naši paměť a náš vztah ke světu?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cs-CZ" sz="2000" b="1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36945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B3AD52-7BB1-6329-62E7-9A9E5789E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8A8DB7-B6A9-E1A0-F3DC-683DE9B98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0603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cap="all" dirty="0"/>
              <a:t>Média paměti</a:t>
            </a:r>
            <a:br>
              <a:rPr lang="cs-CZ" sz="2400" cap="all" dirty="0"/>
            </a:br>
            <a:r>
              <a:rPr lang="cs-CZ" sz="2400" b="1" cap="all" dirty="0"/>
              <a:t>Mnemotechnická tradice a divadlo paměti</a:t>
            </a:r>
            <a:endParaRPr lang="cs-CZ" altLang="cs-CZ" sz="2400" b="1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dirty="0" err="1"/>
              <a:t>Giulio</a:t>
            </a:r>
            <a:r>
              <a:rPr lang="cs-CZ" altLang="cs-CZ" sz="2000" dirty="0"/>
              <a:t> Camillo (1480-1544) : </a:t>
            </a:r>
            <a:r>
              <a:rPr lang="cs-CZ" altLang="cs-CZ" sz="2000" b="1" i="1" dirty="0" err="1"/>
              <a:t>L´Idea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del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Theatro</a:t>
            </a:r>
            <a:r>
              <a:rPr lang="cs-CZ" altLang="cs-CZ" sz="2000" b="1" i="1" dirty="0"/>
              <a:t> </a:t>
            </a:r>
          </a:p>
          <a:p>
            <a:pPr eaLnBrk="1" hangingPunct="1"/>
            <a:r>
              <a:rPr lang="cs-CZ" altLang="cs-CZ" sz="1600" dirty="0">
                <a:hlinkClick r:id="rId2"/>
              </a:rPr>
              <a:t>http://theatreofmemory.blogspot.com/2009/08/giulio-camillo-1480-1544.html</a:t>
            </a:r>
            <a:endParaRPr lang="cs-CZ" altLang="cs-CZ" sz="1600" dirty="0"/>
          </a:p>
          <a:p>
            <a:pPr eaLnBrk="1" hangingPunct="1"/>
            <a:r>
              <a:rPr lang="cs-CZ" altLang="cs-CZ" sz="2000" dirty="0"/>
              <a:t>Frances A. </a:t>
            </a:r>
            <a:r>
              <a:rPr lang="cs-CZ" altLang="cs-CZ" sz="2000" dirty="0" err="1"/>
              <a:t>Yates</a:t>
            </a:r>
            <a:r>
              <a:rPr lang="cs-CZ" altLang="cs-CZ" sz="2000" dirty="0"/>
              <a:t> (1899-1981) : </a:t>
            </a:r>
            <a:r>
              <a:rPr lang="cs-CZ" altLang="cs-CZ" sz="2000" b="1" i="1" dirty="0" err="1"/>
              <a:t>The</a:t>
            </a:r>
            <a:r>
              <a:rPr lang="cs-CZ" altLang="cs-CZ" sz="2000" b="1" i="1" dirty="0"/>
              <a:t> Art </a:t>
            </a:r>
            <a:r>
              <a:rPr lang="cs-CZ" altLang="cs-CZ" sz="2000" b="1" i="1" dirty="0" err="1"/>
              <a:t>of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Memory</a:t>
            </a:r>
            <a:r>
              <a:rPr lang="cs-CZ" altLang="cs-CZ" sz="2000" b="1" i="1" dirty="0"/>
              <a:t>, 1966.</a:t>
            </a:r>
          </a:p>
          <a:p>
            <a:pPr eaLnBrk="1" hangingPunct="1"/>
            <a:r>
              <a:rPr lang="cs-CZ" altLang="cs-CZ" sz="1400" dirty="0"/>
              <a:t>Ukázka: </a:t>
            </a:r>
            <a:r>
              <a:rPr lang="cs-CZ" altLang="cs-CZ" sz="1400" dirty="0">
                <a:hlinkClick r:id="rId3"/>
              </a:rPr>
              <a:t>http://www.amazon.com/Memory-Selected-Works-Frances-Yates/dp/0415606055/ref=sr_1_1?s=books&amp;ie=UTF8&amp;qid=1323168733&amp;sr=1-1#reader_0415606055</a:t>
            </a:r>
            <a:endParaRPr lang="cs-CZ" altLang="cs-CZ" sz="1400" dirty="0"/>
          </a:p>
          <a:p>
            <a:pPr eaLnBrk="1" hangingPunct="1">
              <a:buFontTx/>
              <a:buNone/>
            </a:pPr>
            <a:endParaRPr lang="cs-CZ" altLang="cs-CZ" sz="1400" dirty="0"/>
          </a:p>
        </p:txBody>
      </p:sp>
      <p:pic>
        <p:nvPicPr>
          <p:cNvPr id="12292" name="Picture 5" descr="Přední strana obálky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429000"/>
            <a:ext cx="1625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 descr="Přední strana obálk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3276600"/>
            <a:ext cx="17192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8413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cap="all" dirty="0"/>
              <a:t>Média paměti</a:t>
            </a:r>
            <a:br>
              <a:rPr lang="cs-CZ" sz="2400" cap="all" dirty="0"/>
            </a:br>
            <a:r>
              <a:rPr lang="cs-CZ" sz="2400" b="1" cap="all" dirty="0"/>
              <a:t>Mnemotechnická tradice a divadlo paměti</a:t>
            </a:r>
            <a:endParaRPr lang="cs-CZ" altLang="cs-CZ" sz="2400" b="1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b="1" dirty="0"/>
              <a:t>Spisovatelé:</a:t>
            </a:r>
            <a:r>
              <a:rPr lang="cs-CZ" altLang="cs-CZ" sz="2000" dirty="0"/>
              <a:t> </a:t>
            </a:r>
          </a:p>
          <a:p>
            <a:pPr eaLnBrk="1" hangingPunct="1"/>
            <a:r>
              <a:rPr lang="cs-CZ" altLang="cs-CZ" sz="2000" dirty="0"/>
              <a:t>Ted </a:t>
            </a:r>
            <a:r>
              <a:rPr lang="cs-CZ" altLang="cs-CZ" sz="2000" dirty="0" err="1"/>
              <a:t>Hughes</a:t>
            </a:r>
            <a:r>
              <a:rPr lang="cs-CZ" altLang="cs-CZ" sz="2000" dirty="0"/>
              <a:t>: </a:t>
            </a:r>
            <a:r>
              <a:rPr lang="cs-CZ" altLang="cs-CZ" sz="2000" i="1" dirty="0"/>
              <a:t>Shakespeare and </a:t>
            </a:r>
            <a:r>
              <a:rPr lang="cs-CZ" altLang="cs-CZ" sz="2000" i="1" dirty="0" err="1"/>
              <a:t>the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Goddess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of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Complete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Being</a:t>
            </a:r>
            <a:r>
              <a:rPr lang="cs-CZ" altLang="cs-CZ" sz="2000" dirty="0"/>
              <a:t>. London : </a:t>
            </a:r>
            <a:r>
              <a:rPr lang="cs-CZ" altLang="cs-CZ" sz="2000" dirty="0" err="1"/>
              <a:t>Faber</a:t>
            </a:r>
            <a:r>
              <a:rPr lang="cs-CZ" altLang="cs-CZ" sz="2000" dirty="0"/>
              <a:t> &amp; </a:t>
            </a:r>
            <a:r>
              <a:rPr lang="cs-CZ" altLang="cs-CZ" sz="2000" dirty="0" err="1"/>
              <a:t>Faber</a:t>
            </a:r>
            <a:r>
              <a:rPr lang="cs-CZ" altLang="cs-CZ" sz="2000" dirty="0"/>
              <a:t>, 1992. </a:t>
            </a:r>
          </a:p>
          <a:p>
            <a:pPr eaLnBrk="1" hangingPunct="1"/>
            <a:r>
              <a:rPr lang="cs-CZ" altLang="cs-CZ" sz="2000" dirty="0"/>
              <a:t>Charlota </a:t>
            </a:r>
            <a:r>
              <a:rPr lang="cs-CZ" altLang="cs-CZ" sz="2000" dirty="0" err="1"/>
              <a:t>Caufield</a:t>
            </a:r>
            <a:r>
              <a:rPr lang="cs-CZ" altLang="cs-CZ" sz="2000" dirty="0"/>
              <a:t>: </a:t>
            </a:r>
            <a:r>
              <a:rPr lang="cs-CZ" altLang="cs-CZ" sz="2000" i="1" dirty="0" err="1"/>
              <a:t>The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Book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of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Giulio</a:t>
            </a:r>
            <a:r>
              <a:rPr lang="cs-CZ" altLang="cs-CZ" sz="2000" i="1" dirty="0"/>
              <a:t> Camillo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InteliBooks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Publishers</a:t>
            </a:r>
            <a:r>
              <a:rPr lang="cs-CZ" altLang="cs-CZ" sz="2000" dirty="0"/>
              <a:t>, 2003.</a:t>
            </a:r>
          </a:p>
          <a:p>
            <a:pPr eaLnBrk="1" hangingPunct="1"/>
            <a:r>
              <a:rPr lang="cs-CZ" altLang="cs-CZ" sz="2000" b="1" dirty="0"/>
              <a:t>Výtvarní umělci:</a:t>
            </a:r>
            <a:r>
              <a:rPr lang="cs-CZ" altLang="cs-CZ" sz="2000" dirty="0"/>
              <a:t> </a:t>
            </a:r>
          </a:p>
          <a:p>
            <a:pPr eaLnBrk="1" hangingPunct="1"/>
            <a:r>
              <a:rPr lang="cs-CZ" altLang="cs-CZ" sz="2000" dirty="0"/>
              <a:t>Jean </a:t>
            </a:r>
            <a:r>
              <a:rPr lang="cs-CZ" altLang="cs-CZ" sz="2000" dirty="0" err="1"/>
              <a:t>Dubuffet:</a:t>
            </a:r>
            <a:r>
              <a:rPr lang="cs-CZ" altLang="cs-CZ" sz="2000" i="1" dirty="0" err="1"/>
              <a:t>Theatre</a:t>
            </a:r>
            <a:r>
              <a:rPr lang="cs-CZ" altLang="cs-CZ" sz="2000" i="1" dirty="0"/>
              <a:t> De </a:t>
            </a:r>
            <a:r>
              <a:rPr lang="cs-CZ" altLang="cs-CZ" sz="2000" i="1" dirty="0" err="1"/>
              <a:t>Memoire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unlimited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edition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print</a:t>
            </a:r>
            <a:r>
              <a:rPr lang="cs-CZ" altLang="cs-CZ" sz="2000" dirty="0"/>
              <a:t>, 1977.</a:t>
            </a:r>
            <a:r>
              <a:rPr lang="cs-CZ" altLang="cs-CZ" dirty="0"/>
              <a:t> </a:t>
            </a:r>
          </a:p>
        </p:txBody>
      </p:sp>
      <p:pic>
        <p:nvPicPr>
          <p:cNvPr id="13316" name="il_fi" descr="dubuffet-jean-theatre-de-memoire-19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295776"/>
            <a:ext cx="31242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898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cap="all" dirty="0"/>
              <a:t>Média paměti</a:t>
            </a:r>
            <a:br>
              <a:rPr lang="cs-CZ" sz="2400" cap="all" dirty="0"/>
            </a:br>
            <a:r>
              <a:rPr lang="cs-CZ" sz="2400" b="1" cap="all" dirty="0"/>
              <a:t>Mnemotechnická tradice a divadlo paměti</a:t>
            </a:r>
            <a:endParaRPr lang="cs-CZ" altLang="cs-CZ" sz="2400" b="1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b="1" dirty="0"/>
              <a:t>Skladatelé:</a:t>
            </a:r>
          </a:p>
          <a:p>
            <a:pPr eaLnBrk="1" hangingPunct="1"/>
            <a:r>
              <a:rPr lang="cs-CZ" altLang="cs-CZ" sz="2000" b="1" dirty="0"/>
              <a:t>John </a:t>
            </a:r>
            <a:r>
              <a:rPr lang="cs-CZ" altLang="cs-CZ" sz="2000" b="1" dirty="0" err="1"/>
              <a:t>Buller</a:t>
            </a:r>
            <a:r>
              <a:rPr lang="cs-CZ" altLang="cs-CZ" sz="2000" b="1" dirty="0"/>
              <a:t>: </a:t>
            </a:r>
            <a:r>
              <a:rPr lang="cs-CZ" altLang="cs-CZ" sz="2000" i="1" dirty="0" err="1"/>
              <a:t>Proenca</a:t>
            </a:r>
            <a:r>
              <a:rPr lang="cs-CZ" altLang="cs-CZ" sz="2000" i="1" dirty="0"/>
              <a:t>/</a:t>
            </a:r>
            <a:r>
              <a:rPr lang="cs-CZ" altLang="cs-CZ" sz="2000" i="1" dirty="0" err="1"/>
              <a:t>Theatre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of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Memory</a:t>
            </a:r>
            <a:r>
              <a:rPr lang="cs-CZ" altLang="cs-CZ" sz="2000" dirty="0"/>
              <a:t>, 2003. </a:t>
            </a:r>
          </a:p>
          <a:p>
            <a:pPr eaLnBrk="1" hangingPunct="1"/>
            <a:r>
              <a:rPr lang="cs-CZ" altLang="cs-CZ" sz="1600" dirty="0"/>
              <a:t>Sarah </a:t>
            </a:r>
            <a:r>
              <a:rPr lang="cs-CZ" altLang="cs-CZ" sz="1600" dirty="0" err="1"/>
              <a:t>Walker</a:t>
            </a:r>
            <a:r>
              <a:rPr lang="cs-CZ" altLang="cs-CZ" sz="1600" dirty="0"/>
              <a:t>. BBC </a:t>
            </a:r>
            <a:r>
              <a:rPr lang="cs-CZ" altLang="cs-CZ" sz="1600" dirty="0" err="1"/>
              <a:t>Symphony</a:t>
            </a:r>
            <a:r>
              <a:rPr lang="cs-CZ" altLang="cs-CZ" sz="1600" dirty="0"/>
              <a:t> </a:t>
            </a:r>
            <a:r>
              <a:rPr lang="cs-CZ" altLang="cs-CZ" sz="1600" dirty="0" err="1"/>
              <a:t>Orchestra</a:t>
            </a:r>
            <a:r>
              <a:rPr lang="cs-CZ" altLang="cs-CZ" sz="1600" dirty="0"/>
              <a:t>. </a:t>
            </a:r>
            <a:r>
              <a:rPr lang="cs-CZ" altLang="cs-CZ" sz="1600" dirty="0" err="1"/>
              <a:t>Cond</a:t>
            </a:r>
            <a:r>
              <a:rPr lang="cs-CZ" altLang="cs-CZ" sz="1600" dirty="0"/>
              <a:t>. Mark </a:t>
            </a:r>
            <a:r>
              <a:rPr lang="cs-CZ" altLang="cs-CZ" sz="1600" dirty="0" err="1"/>
              <a:t>Elder</a:t>
            </a:r>
            <a:r>
              <a:rPr lang="cs-CZ" altLang="cs-CZ" sz="1600" dirty="0"/>
              <a:t>. 2003. B00009W8NZ.</a:t>
            </a:r>
          </a:p>
          <a:p>
            <a:pPr eaLnBrk="1" hangingPunct="1"/>
            <a:r>
              <a:rPr lang="cs-CZ" altLang="cs-CZ" sz="1600" dirty="0"/>
              <a:t>Odkaz: </a:t>
            </a:r>
            <a:r>
              <a:rPr lang="cs-CZ" altLang="cs-CZ" sz="1600" dirty="0">
                <a:hlinkClick r:id="rId2"/>
              </a:rPr>
              <a:t>http://www.allmusic.com/album/john-buller-proena-the-theatre-of-memory-w110184</a:t>
            </a:r>
            <a:endParaRPr lang="cs-CZ" altLang="cs-CZ" sz="1600" dirty="0"/>
          </a:p>
          <a:p>
            <a:pPr eaLnBrk="1" hangingPunct="1"/>
            <a:endParaRPr lang="cs-CZ" altLang="cs-CZ" sz="1600" b="1" dirty="0"/>
          </a:p>
          <a:p>
            <a:pPr eaLnBrk="1" hangingPunct="1"/>
            <a:r>
              <a:rPr lang="cs-CZ" altLang="cs-CZ" sz="2000" b="1" dirty="0"/>
              <a:t>Video art:</a:t>
            </a:r>
          </a:p>
          <a:p>
            <a:pPr eaLnBrk="1" hangingPunct="1"/>
            <a:r>
              <a:rPr lang="cs-CZ" altLang="cs-CZ" sz="2000" b="1" dirty="0"/>
              <a:t>Bill Viola</a:t>
            </a:r>
            <a:r>
              <a:rPr lang="cs-CZ" altLang="cs-CZ" sz="2000" dirty="0"/>
              <a:t>: </a:t>
            </a:r>
            <a:r>
              <a:rPr lang="cs-CZ" altLang="cs-CZ" sz="2000" i="1" dirty="0" err="1"/>
              <a:t>Theatre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of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Memory</a:t>
            </a:r>
            <a:r>
              <a:rPr lang="cs-CZ" altLang="cs-CZ" sz="2000" i="1" dirty="0"/>
              <a:t>,</a:t>
            </a:r>
            <a:r>
              <a:rPr lang="cs-CZ" altLang="cs-CZ" sz="2000" dirty="0"/>
              <a:t> 1985. </a:t>
            </a:r>
          </a:p>
          <a:p>
            <a:pPr eaLnBrk="1" hangingPunct="1"/>
            <a:r>
              <a:rPr lang="cs-CZ" altLang="cs-CZ" sz="1800" dirty="0"/>
              <a:t>Odkaz: </a:t>
            </a:r>
            <a:r>
              <a:rPr lang="cs-CZ" altLang="cs-CZ" sz="1800" dirty="0">
                <a:hlinkClick r:id="rId3"/>
              </a:rPr>
              <a:t>http://www.youtube.com/watch?v=b4a9i58IdIY</a:t>
            </a:r>
            <a:endParaRPr lang="cs-CZ" altLang="cs-CZ" sz="1800" dirty="0"/>
          </a:p>
          <a:p>
            <a:pPr eaLnBrk="1" hangingPunct="1"/>
            <a:r>
              <a:rPr lang="cs-CZ" altLang="cs-CZ" sz="2000" b="1" dirty="0" err="1"/>
              <a:t>Woody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Vasulka</a:t>
            </a:r>
            <a:r>
              <a:rPr lang="cs-CZ" altLang="cs-CZ" sz="2000" b="1" dirty="0"/>
              <a:t>:</a:t>
            </a:r>
            <a:r>
              <a:rPr lang="cs-CZ" altLang="cs-CZ" sz="2000" dirty="0"/>
              <a:t> </a:t>
            </a:r>
            <a:r>
              <a:rPr lang="cs-CZ" altLang="cs-CZ" sz="2000" i="1" dirty="0"/>
              <a:t>Art </a:t>
            </a:r>
            <a:r>
              <a:rPr lang="cs-CZ" altLang="cs-CZ" sz="2000" i="1" dirty="0" err="1"/>
              <a:t>of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Memory</a:t>
            </a:r>
            <a:r>
              <a:rPr lang="cs-CZ" altLang="cs-CZ" sz="2000" dirty="0"/>
              <a:t>, 1987. </a:t>
            </a:r>
          </a:p>
          <a:p>
            <a:pPr eaLnBrk="1" hangingPunct="1"/>
            <a:r>
              <a:rPr lang="cs-CZ" altLang="cs-CZ" sz="1800" dirty="0"/>
              <a:t>Odkaz: </a:t>
            </a:r>
            <a:r>
              <a:rPr lang="cs-CZ" altLang="cs-CZ" sz="1800" dirty="0">
                <a:hlinkClick r:id="rId4"/>
              </a:rPr>
              <a:t>http://www.vasulka.org/Videomasters/pages_stills/index_6.html</a:t>
            </a: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3379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cap="all" dirty="0"/>
              <a:t>Média paměti</a:t>
            </a:r>
            <a:br>
              <a:rPr lang="cs-CZ" sz="2400" cap="all" dirty="0"/>
            </a:br>
            <a:r>
              <a:rPr lang="cs-CZ" sz="2400" b="1" cap="all" dirty="0"/>
              <a:t>Mnemotechnická tradice a divadlo paměti</a:t>
            </a:r>
            <a:endParaRPr lang="cs-CZ" altLang="cs-CZ" sz="2400" b="1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1600" i="1" dirty="0" err="1"/>
              <a:t>The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World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Memory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Theatre</a:t>
            </a:r>
            <a:r>
              <a:rPr lang="cs-CZ" altLang="cs-CZ" sz="1600" dirty="0"/>
              <a:t>, Oslava kulturní diversity: </a:t>
            </a:r>
            <a:r>
              <a:rPr lang="cs-CZ" altLang="cs-CZ" sz="1600" dirty="0">
                <a:hlinkClick r:id="rId2"/>
              </a:rPr>
              <a:t>http://www.worldmemorytheatre.org/index.htm</a:t>
            </a:r>
            <a:endParaRPr lang="cs-CZ" altLang="cs-CZ" sz="1600" dirty="0"/>
          </a:p>
          <a:p>
            <a:pPr>
              <a:lnSpc>
                <a:spcPct val="80000"/>
              </a:lnSpc>
            </a:pPr>
            <a:r>
              <a:rPr lang="cs-CZ" altLang="cs-CZ" sz="1600" b="1" dirty="0"/>
              <a:t>Robert Edgar</a:t>
            </a:r>
            <a:r>
              <a:rPr lang="cs-CZ" altLang="cs-CZ" sz="1600" dirty="0"/>
              <a:t>: </a:t>
            </a:r>
            <a:r>
              <a:rPr lang="cs-CZ" altLang="cs-CZ" sz="1600" i="1" dirty="0" err="1"/>
              <a:t>Memory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Theatre</a:t>
            </a:r>
            <a:r>
              <a:rPr lang="cs-CZ" altLang="cs-CZ" sz="1600" i="1" dirty="0"/>
              <a:t> 01</a:t>
            </a:r>
            <a:r>
              <a:rPr lang="cs-CZ" altLang="cs-CZ" sz="1600" dirty="0"/>
              <a:t> a další. </a:t>
            </a:r>
            <a:r>
              <a:rPr lang="cs-CZ" altLang="cs-CZ" sz="1600" dirty="0" err="1"/>
              <a:t>The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Computer</a:t>
            </a:r>
            <a:r>
              <a:rPr lang="cs-CZ" altLang="cs-CZ" sz="1600" dirty="0"/>
              <a:t> as a </a:t>
            </a:r>
            <a:r>
              <a:rPr lang="cs-CZ" altLang="cs-CZ" sz="1600" dirty="0" err="1"/>
              <a:t>Memory</a:t>
            </a:r>
            <a:r>
              <a:rPr lang="cs-CZ" altLang="cs-CZ" sz="1600" dirty="0"/>
              <a:t> </a:t>
            </a:r>
            <a:r>
              <a:rPr lang="cs-CZ" altLang="cs-CZ" sz="1600" dirty="0" err="1"/>
              <a:t>Theatre</a:t>
            </a:r>
            <a:r>
              <a:rPr lang="cs-CZ" altLang="cs-CZ" sz="1600" dirty="0"/>
              <a:t>:  </a:t>
            </a:r>
            <a:r>
              <a:rPr lang="cs-CZ" altLang="cs-CZ" sz="1600" dirty="0">
                <a:hlinkClick r:id="rId3"/>
              </a:rPr>
              <a:t>http://www.mit.edu/~bhdavis/Edgar.html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600" dirty="0"/>
              <a:t>Odkaz1:</a:t>
            </a:r>
            <a:r>
              <a:rPr lang="cs-CZ" altLang="cs-CZ" sz="1600" dirty="0">
                <a:hlinkClick r:id="rId4"/>
              </a:rPr>
              <a:t>http://www.robertedgar.com/</a:t>
            </a:r>
            <a:endParaRPr lang="cs-CZ" altLang="cs-CZ" sz="1600" dirty="0"/>
          </a:p>
          <a:p>
            <a:pPr lvl="1" eaLnBrk="1" hangingPunct="1">
              <a:lnSpc>
                <a:spcPct val="80000"/>
              </a:lnSpc>
            </a:pPr>
            <a:r>
              <a:rPr lang="cs-CZ" altLang="cs-CZ" sz="1400" dirty="0"/>
              <a:t>R. Edgar: </a:t>
            </a:r>
            <a:r>
              <a:rPr lang="cs-CZ" altLang="cs-CZ" sz="1400" dirty="0" err="1"/>
              <a:t>Memory</a:t>
            </a:r>
            <a:r>
              <a:rPr lang="cs-CZ" altLang="cs-CZ" sz="1400" dirty="0"/>
              <a:t> </a:t>
            </a:r>
            <a:r>
              <a:rPr lang="cs-CZ" altLang="cs-CZ" sz="1400" dirty="0" err="1"/>
              <a:t>Theatre</a:t>
            </a:r>
            <a:r>
              <a:rPr lang="cs-CZ" altLang="cs-CZ" sz="1400" dirty="0"/>
              <a:t> </a:t>
            </a:r>
            <a:r>
              <a:rPr lang="cs-CZ" altLang="cs-CZ" sz="1400" dirty="0" err="1"/>
              <a:t>One</a:t>
            </a:r>
            <a:r>
              <a:rPr lang="cs-CZ" altLang="cs-CZ" sz="1400" dirty="0"/>
              <a:t>: </a:t>
            </a:r>
            <a:r>
              <a:rPr lang="cs-CZ" altLang="cs-CZ" sz="1400" dirty="0">
                <a:hlinkClick r:id="rId5"/>
              </a:rPr>
              <a:t>http://vimeo.com/33134008</a:t>
            </a:r>
            <a:endParaRPr lang="cs-CZ" altLang="cs-CZ" sz="1400" dirty="0"/>
          </a:p>
          <a:p>
            <a:pPr lvl="1" eaLnBrk="1" hangingPunct="1">
              <a:lnSpc>
                <a:spcPct val="80000"/>
              </a:lnSpc>
            </a:pPr>
            <a:r>
              <a:rPr lang="cs-CZ" altLang="cs-CZ" sz="1400" dirty="0"/>
              <a:t>R. Edgar: </a:t>
            </a:r>
            <a:r>
              <a:rPr lang="cs-CZ" altLang="cs-CZ" sz="1400" dirty="0" err="1"/>
              <a:t>Memory</a:t>
            </a:r>
            <a:r>
              <a:rPr lang="cs-CZ" altLang="cs-CZ" sz="1400" dirty="0"/>
              <a:t> </a:t>
            </a:r>
            <a:r>
              <a:rPr lang="cs-CZ" altLang="cs-CZ" sz="1400" dirty="0" err="1"/>
              <a:t>Theatre</a:t>
            </a:r>
            <a:r>
              <a:rPr lang="cs-CZ" altLang="cs-CZ" sz="1400" dirty="0"/>
              <a:t> </a:t>
            </a:r>
            <a:r>
              <a:rPr lang="cs-CZ" altLang="cs-CZ" sz="1400" dirty="0" err="1"/>
              <a:t>Two</a:t>
            </a:r>
            <a:r>
              <a:rPr lang="cs-CZ" altLang="cs-CZ" sz="1400" dirty="0"/>
              <a:t>: </a:t>
            </a:r>
            <a:r>
              <a:rPr lang="cs-CZ" altLang="cs-CZ" sz="1400" dirty="0">
                <a:hlinkClick r:id="rId6"/>
              </a:rPr>
              <a:t>http://vimeo.com/1021130</a:t>
            </a:r>
            <a:endParaRPr lang="cs-CZ" altLang="cs-CZ" sz="1400" dirty="0"/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cs-CZ" altLang="cs-CZ" sz="1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600" b="1" dirty="0" err="1"/>
              <a:t>Agnes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Hegedüs</a:t>
            </a:r>
            <a:r>
              <a:rPr lang="cs-CZ" altLang="cs-CZ" sz="1600" dirty="0"/>
              <a:t>: </a:t>
            </a:r>
            <a:r>
              <a:rPr lang="cs-CZ" altLang="cs-CZ" sz="1600" i="1" dirty="0" err="1"/>
              <a:t>Memory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Theatre</a:t>
            </a:r>
            <a:r>
              <a:rPr lang="cs-CZ" altLang="cs-CZ" sz="1600" i="1" dirty="0"/>
              <a:t> VR</a:t>
            </a:r>
            <a:r>
              <a:rPr lang="cs-CZ" altLang="cs-CZ" sz="1600" dirty="0"/>
              <a:t> (1997): ZKM Karlsruhe: Odkaz1: </a:t>
            </a:r>
            <a:r>
              <a:rPr lang="cs-CZ" altLang="cs-CZ" sz="1600" dirty="0">
                <a:hlinkClick r:id="rId7"/>
              </a:rPr>
              <a:t>http://on1.zkm.de/zkm/werke/MemoryTheaterVR</a:t>
            </a:r>
            <a:endParaRPr lang="cs-CZ" altLang="cs-CZ" sz="1600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600" dirty="0"/>
              <a:t>Video: </a:t>
            </a:r>
            <a:r>
              <a:rPr lang="cs-CZ" altLang="cs-CZ" sz="1600" dirty="0">
                <a:hlinkClick r:id="rId8"/>
              </a:rPr>
              <a:t>http://zkm.de/media/video/agnes-hegedues-memory-theater-vr-1997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600" b="1" dirty="0"/>
              <a:t>Martin </a:t>
            </a:r>
            <a:r>
              <a:rPr lang="cs-CZ" altLang="cs-CZ" sz="1600" b="1" dirty="0" err="1"/>
              <a:t>Wattenberg</a:t>
            </a:r>
            <a:r>
              <a:rPr lang="cs-CZ" altLang="cs-CZ" sz="1600" b="1" dirty="0"/>
              <a:t> – Marek </a:t>
            </a:r>
            <a:r>
              <a:rPr lang="cs-CZ" altLang="cs-CZ" sz="1600" b="1" dirty="0" err="1"/>
              <a:t>Walczak</a:t>
            </a:r>
            <a:r>
              <a:rPr lang="cs-CZ" altLang="cs-CZ" sz="1600" dirty="0"/>
              <a:t>: </a:t>
            </a:r>
            <a:r>
              <a:rPr lang="cs-CZ" altLang="cs-CZ" sz="1600" i="1" dirty="0"/>
              <a:t>Apartment </a:t>
            </a:r>
            <a:r>
              <a:rPr lang="cs-CZ" altLang="cs-CZ" sz="1600" dirty="0"/>
              <a:t>(2001) net art: </a:t>
            </a:r>
            <a:r>
              <a:rPr lang="cs-CZ" altLang="cs-CZ" sz="1600" dirty="0">
                <a:hlinkClick r:id="rId9"/>
              </a:rPr>
              <a:t>https://vimeo.com/127419467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600" dirty="0"/>
              <a:t>Odkaz: </a:t>
            </a:r>
            <a:r>
              <a:rPr lang="cs-CZ" altLang="cs-CZ" sz="1600" dirty="0">
                <a:hlinkClick r:id="rId10"/>
              </a:rPr>
              <a:t>http://www.bewitched.com/apartment.html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600" b="1" dirty="0"/>
              <a:t>George </a:t>
            </a:r>
            <a:r>
              <a:rPr lang="cs-CZ" altLang="cs-CZ" sz="1600" b="1" dirty="0" err="1"/>
              <a:t>Legrady</a:t>
            </a:r>
            <a:r>
              <a:rPr lang="cs-CZ" altLang="cs-CZ" sz="1600" dirty="0"/>
              <a:t>: </a:t>
            </a:r>
            <a:r>
              <a:rPr lang="cs-CZ" altLang="cs-CZ" sz="1600" i="1" dirty="0" err="1"/>
              <a:t>An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Anecdoted</a:t>
            </a:r>
            <a:r>
              <a:rPr lang="cs-CZ" altLang="cs-CZ" sz="1600" i="1" dirty="0"/>
              <a:t> Archive </a:t>
            </a:r>
            <a:r>
              <a:rPr lang="cs-CZ" altLang="cs-CZ" sz="1600" i="1" dirty="0" err="1"/>
              <a:t>from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the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Cold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War</a:t>
            </a:r>
            <a:r>
              <a:rPr lang="cs-CZ" altLang="cs-CZ" sz="1600" dirty="0"/>
              <a:t> (1994).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600" dirty="0"/>
              <a:t>Odkaz: </a:t>
            </a:r>
            <a:r>
              <a:rPr lang="cs-CZ" altLang="cs-CZ" sz="1600" dirty="0">
                <a:hlinkClick r:id="rId11"/>
              </a:rPr>
              <a:t>http://www.georgelegrady.com/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600" b="1" dirty="0"/>
              <a:t>George </a:t>
            </a:r>
            <a:r>
              <a:rPr lang="cs-CZ" altLang="cs-CZ" sz="1600" b="1" dirty="0" err="1"/>
              <a:t>Legrady</a:t>
            </a:r>
            <a:r>
              <a:rPr lang="cs-CZ" altLang="cs-CZ" sz="1600" b="1" dirty="0"/>
              <a:t>:</a:t>
            </a:r>
            <a:r>
              <a:rPr lang="cs-CZ" altLang="cs-CZ" sz="1600" dirty="0"/>
              <a:t> </a:t>
            </a:r>
            <a:r>
              <a:rPr lang="cs-CZ" altLang="cs-CZ" sz="1600" i="1" dirty="0" err="1"/>
              <a:t>Pockets</a:t>
            </a:r>
            <a:r>
              <a:rPr lang="cs-CZ" altLang="cs-CZ" sz="1600" i="1" dirty="0"/>
              <a:t> Full </a:t>
            </a:r>
            <a:r>
              <a:rPr lang="cs-CZ" altLang="cs-CZ" sz="1600" i="1" dirty="0" err="1"/>
              <a:t>of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Memories</a:t>
            </a:r>
            <a:r>
              <a:rPr lang="cs-CZ" altLang="cs-CZ" sz="1600" dirty="0"/>
              <a:t> (2001) a </a:t>
            </a:r>
            <a:r>
              <a:rPr lang="cs-CZ" altLang="cs-CZ" sz="1600" i="1" dirty="0" err="1"/>
              <a:t>Pockets</a:t>
            </a:r>
            <a:r>
              <a:rPr lang="cs-CZ" altLang="cs-CZ" sz="1600" i="1" dirty="0"/>
              <a:t> Full </a:t>
            </a:r>
            <a:r>
              <a:rPr lang="cs-CZ" altLang="cs-CZ" sz="1600" i="1" dirty="0" err="1"/>
              <a:t>of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Memories</a:t>
            </a:r>
            <a:r>
              <a:rPr lang="cs-CZ" altLang="cs-CZ" sz="1600" i="1" dirty="0"/>
              <a:t> II </a:t>
            </a:r>
            <a:r>
              <a:rPr lang="cs-CZ" altLang="cs-CZ" sz="1600" dirty="0"/>
              <a:t>(2003 – 2006). </a:t>
            </a:r>
            <a:r>
              <a:rPr lang="cs-CZ" altLang="cs-CZ" sz="1600" dirty="0">
                <a:hlinkClick r:id="rId12"/>
              </a:rPr>
              <a:t>https://www.embassyculturalhouse.ca/george-legrady.html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600" dirty="0"/>
              <a:t>Odkaz: </a:t>
            </a:r>
            <a:r>
              <a:rPr lang="cs-CZ" altLang="cs-CZ" sz="1600" dirty="0">
                <a:hlinkClick r:id="rId11"/>
              </a:rPr>
              <a:t>http://www.georgelegrady.com/</a:t>
            </a:r>
            <a:endParaRPr lang="cs-CZ" altLang="cs-CZ" sz="1600" dirty="0"/>
          </a:p>
          <a:p>
            <a:pPr>
              <a:lnSpc>
                <a:spcPct val="80000"/>
              </a:lnSpc>
            </a:pPr>
            <a:r>
              <a:rPr lang="cs-CZ" altLang="cs-CZ" sz="1600" b="1" dirty="0"/>
              <a:t>Emil </a:t>
            </a:r>
            <a:r>
              <a:rPr lang="cs-CZ" altLang="cs-CZ" sz="1600" b="1" dirty="0" err="1"/>
              <a:t>Hrvatin</a:t>
            </a:r>
            <a:r>
              <a:rPr lang="cs-CZ" altLang="cs-CZ" sz="1600" dirty="0"/>
              <a:t>: </a:t>
            </a:r>
            <a:r>
              <a:rPr lang="cs-CZ" altLang="cs-CZ" sz="1600" i="1" dirty="0"/>
              <a:t>Drive in Camillo</a:t>
            </a:r>
            <a:r>
              <a:rPr lang="cs-CZ" altLang="cs-CZ" sz="1600" dirty="0"/>
              <a:t> (2000) </a:t>
            </a:r>
            <a:r>
              <a:rPr lang="cs-CZ" altLang="cs-CZ" sz="1600" dirty="0">
                <a:hlinkClick r:id="rId13"/>
              </a:rPr>
              <a:t>http://www.ljudmila.org/camillo/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600" dirty="0"/>
              <a:t>Odkaz: </a:t>
            </a:r>
            <a:r>
              <a:rPr lang="cs-CZ" altLang="cs-CZ" sz="1600" dirty="0">
                <a:hlinkClick r:id="rId14"/>
              </a:rPr>
              <a:t>http://www.maska.si/en/?redirect=152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</a:pP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4048933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cap="all" dirty="0"/>
              <a:t>Média paměti</a:t>
            </a:r>
            <a:br>
              <a:rPr lang="cs-CZ" sz="2400" cap="all" dirty="0"/>
            </a:br>
            <a:r>
              <a:rPr lang="cs-CZ" sz="2400" b="1" cap="all" dirty="0"/>
              <a:t>Mnemotechnická tradice a divadlo paměti</a:t>
            </a:r>
            <a:endParaRPr lang="cs-CZ" altLang="cs-CZ" sz="2400" b="1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b="1" dirty="0" err="1"/>
              <a:t>Tetsuro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Nagata</a:t>
            </a:r>
            <a:r>
              <a:rPr lang="cs-CZ" altLang="cs-CZ" sz="2000" dirty="0"/>
              <a:t>: </a:t>
            </a:r>
            <a:r>
              <a:rPr lang="cs-CZ" altLang="cs-CZ" sz="2000" i="1" dirty="0"/>
              <a:t>Art </a:t>
            </a:r>
            <a:r>
              <a:rPr lang="cs-CZ" altLang="cs-CZ" sz="2000" i="1" dirty="0" err="1"/>
              <a:t>of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Memory</a:t>
            </a:r>
            <a:r>
              <a:rPr lang="cs-CZ" altLang="cs-CZ" sz="2000" dirty="0"/>
              <a:t>, 2009.</a:t>
            </a:r>
          </a:p>
          <a:p>
            <a:pPr eaLnBrk="1" hangingPunct="1"/>
            <a:r>
              <a:rPr lang="cs-CZ" altLang="cs-CZ" sz="2000" dirty="0"/>
              <a:t>Odkaz: </a:t>
            </a:r>
            <a:r>
              <a:rPr lang="cs-CZ" altLang="cs-CZ" sz="2000" dirty="0">
                <a:hlinkClick r:id="rId2"/>
              </a:rPr>
              <a:t>http://www.interactivearchitecture.org/computing-an-identity-tetsuro-nagata.html</a:t>
            </a:r>
            <a:endParaRPr lang="cs-CZ" altLang="cs-CZ" sz="2000" dirty="0"/>
          </a:p>
          <a:p>
            <a:pPr eaLnBrk="1" hangingPunct="1"/>
            <a:r>
              <a:rPr lang="cs-CZ" altLang="cs-CZ" sz="2000" b="1" dirty="0"/>
              <a:t>Daniel </a:t>
            </a:r>
            <a:r>
              <a:rPr lang="cs-CZ" altLang="cs-CZ" sz="2000" b="1" dirty="0" err="1"/>
              <a:t>Libeskind</a:t>
            </a:r>
            <a:r>
              <a:rPr lang="cs-CZ" altLang="cs-CZ" sz="2000" dirty="0"/>
              <a:t>: </a:t>
            </a:r>
            <a:r>
              <a:rPr lang="cs-CZ" altLang="cs-CZ" sz="2000" i="1" dirty="0" err="1"/>
              <a:t>The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Memory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Machine</a:t>
            </a:r>
            <a:endParaRPr lang="cs-CZ" altLang="cs-CZ" sz="2000" i="1" dirty="0"/>
          </a:p>
          <a:p>
            <a:pPr eaLnBrk="1" hangingPunct="1"/>
            <a:r>
              <a:rPr lang="cs-CZ" altLang="cs-CZ" sz="1800" dirty="0"/>
              <a:t>Odkaz:</a:t>
            </a:r>
            <a:r>
              <a:rPr lang="cs-CZ" altLang="cs-CZ" sz="1800" i="1" dirty="0"/>
              <a:t> </a:t>
            </a:r>
            <a:r>
              <a:rPr lang="cs-CZ" altLang="cs-CZ" sz="1800" i="1" dirty="0">
                <a:hlinkClick r:id="rId3"/>
              </a:rPr>
              <a:t>h</a:t>
            </a:r>
            <a:r>
              <a:rPr lang="cs-CZ" altLang="cs-CZ" sz="1800" dirty="0">
                <a:hlinkClick r:id="rId3"/>
              </a:rPr>
              <a:t>ttp://greg.org/archive/2010/08/28/do_daniel_libeskinds_awesome_machines_mean_i_have_to_stop_hating_his_work.html</a:t>
            </a: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600" dirty="0"/>
              <a:t>Články věnované poetice a politice paměti /obsahují odkazy na další díla/:</a:t>
            </a:r>
            <a:endParaRPr lang="cs-CZ" altLang="cs-CZ" sz="1600" dirty="0">
              <a:hlinkClick r:id="" action="ppaction://noaction"/>
            </a:endParaRPr>
          </a:p>
          <a:p>
            <a:pPr eaLnBrk="1" hangingPunct="1"/>
            <a:r>
              <a:rPr lang="cs-CZ" altLang="cs-CZ" sz="1600" dirty="0">
                <a:hlinkClick r:id="" action="ppaction://noaction"/>
              </a:rPr>
              <a:t>http://politicsofmemory.blogspot.com/2010_10_01_archive.html</a:t>
            </a:r>
            <a:endParaRPr lang="cs-CZ" altLang="cs-CZ" sz="1600" dirty="0"/>
          </a:p>
          <a:p>
            <a:pPr eaLnBrk="1" hangingPunct="1"/>
            <a:endParaRPr lang="cs-CZ" altLang="cs-CZ" sz="1600" dirty="0"/>
          </a:p>
          <a:p>
            <a:pPr eaLnBrk="1" hangingPunct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67548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Nová </a:t>
            </a:r>
            <a:r>
              <a:rPr lang="cs-CZ" sz="4000" b="1" dirty="0" err="1"/>
              <a:t>historie_krize</a:t>
            </a:r>
            <a:r>
              <a:rPr lang="cs-CZ" sz="4000" b="1" dirty="0"/>
              <a:t> </a:t>
            </a:r>
            <a:r>
              <a:rPr lang="cs-CZ" sz="4000" b="1" dirty="0" err="1"/>
              <a:t>dokumentu_reenactment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M. </a:t>
            </a:r>
            <a:r>
              <a:rPr lang="cs-CZ" dirty="0" err="1"/>
              <a:t>Foucault</a:t>
            </a:r>
            <a:r>
              <a:rPr lang="cs-CZ" dirty="0"/>
              <a:t>. </a:t>
            </a:r>
            <a:r>
              <a:rPr lang="cs-CZ" i="1" dirty="0"/>
              <a:t>Archeologie vědění </a:t>
            </a:r>
            <a:r>
              <a:rPr lang="cs-CZ" dirty="0"/>
              <a:t>(1966) / formulace metodologie ´nové historie´)</a:t>
            </a:r>
          </a:p>
          <a:p>
            <a:pPr marL="0" indent="0">
              <a:buNone/>
            </a:pPr>
            <a:r>
              <a:rPr lang="cs-CZ" sz="2000" dirty="0"/>
              <a:t>(klíčové pojmy: diskurs, výpověď)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Epistémé (myšlenkové nevědomí doby, paradigma)</a:t>
            </a:r>
          </a:p>
          <a:p>
            <a:r>
              <a:rPr lang="cs-CZ" sz="2400" dirty="0"/>
              <a:t>Diskurs (jako soubor různých výpovědí)</a:t>
            </a:r>
          </a:p>
          <a:p>
            <a:r>
              <a:rPr lang="cs-CZ" sz="2400" dirty="0"/>
              <a:t>Nediskursivní praxe</a:t>
            </a:r>
          </a:p>
          <a:p>
            <a:r>
              <a:rPr lang="cs-CZ" sz="2400" b="1" dirty="0"/>
              <a:t>Zproblematizování dokumentu</a:t>
            </a:r>
          </a:p>
          <a:p>
            <a:r>
              <a:rPr lang="cs-CZ" sz="2400" dirty="0"/>
              <a:t>Globální historie (kauzalita, analogie atd.) vs. všeobecná historie (rozdělení, hranice, porušení rovnováhy, posuny…)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6551195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Nová </a:t>
            </a:r>
            <a:r>
              <a:rPr lang="cs-CZ" sz="4000" b="1" dirty="0" err="1"/>
              <a:t>historie_krize</a:t>
            </a:r>
            <a:r>
              <a:rPr lang="cs-CZ" sz="4000" b="1" dirty="0"/>
              <a:t> </a:t>
            </a:r>
            <a:r>
              <a:rPr lang="cs-CZ" sz="4000" b="1" dirty="0" err="1"/>
              <a:t>dokumentu_reenactment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M. </a:t>
            </a:r>
            <a:r>
              <a:rPr lang="cs-CZ" dirty="0" err="1"/>
              <a:t>Foucault</a:t>
            </a:r>
            <a:r>
              <a:rPr lang="cs-CZ" dirty="0"/>
              <a:t>. </a:t>
            </a:r>
            <a:r>
              <a:rPr lang="cs-CZ" i="1" dirty="0"/>
              <a:t>Archeologie vědění </a:t>
            </a:r>
            <a:r>
              <a:rPr lang="cs-CZ" dirty="0"/>
              <a:t>(1966) / formulace metodologie ´nové historie´)</a:t>
            </a:r>
          </a:p>
          <a:p>
            <a:pPr marL="0" indent="0">
              <a:buNone/>
            </a:pPr>
            <a:r>
              <a:rPr lang="cs-CZ" sz="2000" dirty="0"/>
              <a:t>(klíčové pojmy: diskurs, výpověď)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b="1" dirty="0"/>
              <a:t>Výpověď vs. věty a tvrzení</a:t>
            </a:r>
          </a:p>
          <a:p>
            <a:pPr marL="0" indent="0">
              <a:buNone/>
            </a:pPr>
            <a:r>
              <a:rPr lang="cs-CZ" sz="2400" i="1" dirty="0"/>
              <a:t>„Dlouhou dubu jsem chodil brzy spát…“</a:t>
            </a:r>
          </a:p>
          <a:p>
            <a:pPr marL="0" indent="0">
              <a:buNone/>
            </a:pPr>
            <a:endParaRPr lang="cs-CZ" sz="2400" i="1" dirty="0"/>
          </a:p>
          <a:p>
            <a:r>
              <a:rPr lang="cs-CZ" sz="2400" b="1" dirty="0"/>
              <a:t>Od archeologie vědění ke genealogii</a:t>
            </a:r>
          </a:p>
        </p:txBody>
      </p:sp>
    </p:spTree>
    <p:extLst>
      <p:ext uri="{BB962C8B-B14F-4D97-AF65-F5344CB8AC3E}">
        <p14:creationId xmlns:p14="http://schemas.microsoft.com/office/powerpoint/2010/main" val="1581565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F5B2F-5D8A-FEF4-8258-47D99B34D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6A491F-674D-720A-7C48-02E47576C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cs-CZ" sz="4000" b="1" dirty="0">
                <a:highlight>
                  <a:srgbClr val="FFFF00"/>
                </a:highlight>
                <a:latin typeface="+mn-lt"/>
              </a:rPr>
              <a:t>Evoluce médií jako extenzí paměti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298257-C7F1-7C98-F073-1B8F61912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kern="100" dirty="0">
                <a:effectLst/>
                <a:highlight>
                  <a:srgbClr val="00FF00"/>
                </a:highlight>
                <a:ea typeface="Aptos" panose="020B0004020202020204" pitchFamily="34" charset="0"/>
                <a:cs typeface="Times New Roman" panose="02020603050405020304" pitchFamily="18" charset="0"/>
              </a:rPr>
              <a:t>Definice pam</a:t>
            </a:r>
            <a:r>
              <a:rPr lang="cs-CZ" b="1" kern="100" dirty="0">
                <a:highlight>
                  <a:srgbClr val="00FF00"/>
                </a:highlight>
                <a:ea typeface="Aptos" panose="020B0004020202020204" pitchFamily="34" charset="0"/>
                <a:cs typeface="Times New Roman" panose="02020603050405020304" pitchFamily="18" charset="0"/>
              </a:rPr>
              <a:t>ěti </a:t>
            </a:r>
            <a:r>
              <a:rPr lang="cs-CZ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podle VF:</a:t>
            </a:r>
          </a:p>
          <a:p>
            <a:endParaRPr lang="cs-CZ" sz="20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i="1" kern="100" dirty="0">
                <a:highlight>
                  <a:srgbClr val="FF00FF"/>
                </a:highlight>
                <a:cs typeface="Times New Roman" panose="02020603050405020304" pitchFamily="18" charset="0"/>
              </a:rPr>
              <a:t>„</a:t>
            </a:r>
            <a:r>
              <a:rPr lang="cs-CZ" b="1" i="1" kern="100" dirty="0">
                <a:highlight>
                  <a:srgbClr val="FF00FF"/>
                </a:highlight>
                <a:cs typeface="Times New Roman" panose="02020603050405020304" pitchFamily="18" charset="0"/>
              </a:rPr>
              <a:t>Pamatovat si </a:t>
            </a:r>
            <a:r>
              <a:rPr lang="cs-CZ" i="1" kern="100" dirty="0">
                <a:highlight>
                  <a:srgbClr val="FF00FF"/>
                </a:highlight>
                <a:cs typeface="Times New Roman" panose="02020603050405020304" pitchFamily="18" charset="0"/>
              </a:rPr>
              <a:t>znamená </a:t>
            </a:r>
            <a:r>
              <a:rPr lang="cs-CZ" b="1" i="1" kern="100" dirty="0">
                <a:highlight>
                  <a:srgbClr val="FF00FF"/>
                </a:highlight>
                <a:cs typeface="Times New Roman" panose="02020603050405020304" pitchFamily="18" charset="0"/>
              </a:rPr>
              <a:t>vzdorovat obecným přírodním zákonům</a:t>
            </a:r>
            <a:r>
              <a:rPr lang="cs-CZ" i="1" kern="100" dirty="0">
                <a:highlight>
                  <a:srgbClr val="FF00FF"/>
                </a:highlight>
                <a:cs typeface="Times New Roman" panose="02020603050405020304" pitchFamily="18" charset="0"/>
              </a:rPr>
              <a:t> entropie, zániku a zapomnění.“</a:t>
            </a:r>
            <a:endParaRPr lang="cs-CZ" i="1" dirty="0">
              <a:highlight>
                <a:srgbClr val="FF00FF"/>
              </a:highlight>
            </a:endParaRPr>
          </a:p>
        </p:txBody>
      </p:sp>
      <p:pic>
        <p:nvPicPr>
          <p:cNvPr id="4" name="Obrázek 3" descr="Obsah obrázku černobílá, Lidská tvář, muž, Lidské vousy&#10;&#10;Popis byl vytvořen automaticky">
            <a:extLst>
              <a:ext uri="{FF2B5EF4-FFF2-40B4-BE49-F238E27FC236}">
                <a16:creationId xmlns:a16="http://schemas.microsoft.com/office/drawing/2014/main" id="{8261F798-22AF-FDB0-E591-3509CC429C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89" r="1" b="7590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72036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Nová </a:t>
            </a:r>
            <a:r>
              <a:rPr lang="cs-CZ" sz="4000" b="1" dirty="0" err="1"/>
              <a:t>historie_krize</a:t>
            </a:r>
            <a:r>
              <a:rPr lang="cs-CZ" sz="4000" b="1" dirty="0"/>
              <a:t> </a:t>
            </a:r>
            <a:r>
              <a:rPr lang="cs-CZ" sz="4000" b="1" dirty="0" err="1"/>
              <a:t>dokumentu_reenactment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3758" y="1894637"/>
            <a:ext cx="10515600" cy="4351338"/>
          </a:xfrm>
        </p:spPr>
        <p:txBody>
          <a:bodyPr/>
          <a:lstStyle/>
          <a:p>
            <a:r>
              <a:rPr lang="cs-CZ" b="1" dirty="0"/>
              <a:t>Archeologie médií </a:t>
            </a:r>
            <a:r>
              <a:rPr lang="cs-CZ" dirty="0"/>
              <a:t>(</a:t>
            </a:r>
            <a:r>
              <a:rPr lang="cs-CZ" dirty="0" err="1"/>
              <a:t>Erkki</a:t>
            </a:r>
            <a:r>
              <a:rPr lang="cs-CZ" dirty="0"/>
              <a:t> </a:t>
            </a:r>
            <a:r>
              <a:rPr lang="cs-CZ" dirty="0" err="1"/>
              <a:t>Huhtamo</a:t>
            </a:r>
            <a:r>
              <a:rPr lang="cs-CZ" dirty="0"/>
              <a:t> a další)</a:t>
            </a:r>
          </a:p>
          <a:p>
            <a:pPr marL="0" indent="0">
              <a:buNone/>
            </a:pPr>
            <a:r>
              <a:rPr lang="cs-CZ" sz="2400" dirty="0"/>
              <a:t>(klíčové pojmy: </a:t>
            </a:r>
            <a:r>
              <a:rPr lang="cs-CZ" sz="2400" dirty="0" err="1"/>
              <a:t>topoi</a:t>
            </a:r>
            <a:r>
              <a:rPr lang="cs-CZ" sz="2400" dirty="0"/>
              <a:t>/</a:t>
            </a:r>
            <a:r>
              <a:rPr lang="cs-CZ" sz="2400" dirty="0" err="1"/>
              <a:t>topos</a:t>
            </a:r>
            <a:r>
              <a:rPr lang="cs-CZ" sz="2400" dirty="0"/>
              <a:t>, médium jako diskursivní objekt)</a:t>
            </a:r>
          </a:p>
          <a:p>
            <a:r>
              <a:rPr lang="cs-CZ" i="1" dirty="0"/>
              <a:t>„Archeologie nespočívá v pátrání po objevech; a zůstává netečná k onomu momentu (dojemnému, to přiznávám), kdy se někdo poprvé přesvědčil o nějaké pravdě; nesnaží se o navrácení světla těchto slavnostních úsvitů. Nikoli však proto, aby se zabývala průměrnými fenomény mínění a šedí toho, co mohl v nějaké době kdokoli na světě opakovat. Zkoumá texty […významných vědců…] nikoli proto, aby sestavila seznam svatých zakladatelů; ukazuje pravidelnost diskursivní praxe.“ </a:t>
            </a:r>
            <a:r>
              <a:rPr lang="cs-CZ" dirty="0"/>
              <a:t>(M. </a:t>
            </a:r>
            <a:r>
              <a:rPr lang="cs-CZ" dirty="0" err="1"/>
              <a:t>Foucault</a:t>
            </a:r>
            <a:r>
              <a:rPr lang="cs-CZ" dirty="0"/>
              <a:t>, AV, s. 218-219)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96379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Nová </a:t>
            </a:r>
            <a:r>
              <a:rPr lang="cs-CZ" sz="4000" b="1" dirty="0" err="1"/>
              <a:t>historie_krize</a:t>
            </a:r>
            <a:r>
              <a:rPr lang="cs-CZ" sz="4000" b="1" dirty="0"/>
              <a:t> </a:t>
            </a:r>
            <a:r>
              <a:rPr lang="cs-CZ" sz="4000" b="1" dirty="0" err="1"/>
              <a:t>dokumentu_reenactment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3758" y="1894637"/>
            <a:ext cx="10515600" cy="4351338"/>
          </a:xfrm>
        </p:spPr>
        <p:txBody>
          <a:bodyPr/>
          <a:lstStyle/>
          <a:p>
            <a:r>
              <a:rPr lang="cs-CZ" dirty="0" err="1"/>
              <a:t>Reenactments</a:t>
            </a:r>
            <a:endParaRPr lang="cs-CZ" dirty="0"/>
          </a:p>
          <a:p>
            <a:pPr marL="0" indent="0">
              <a:buNone/>
            </a:pPr>
            <a:r>
              <a:rPr lang="cs-CZ" sz="2400" dirty="0"/>
              <a:t>(klíčový termín: performance jako médium)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 err="1"/>
              <a:t>Bo</a:t>
            </a:r>
            <a:r>
              <a:rPr lang="cs-CZ" sz="2400" dirty="0"/>
              <a:t>-ring: </a:t>
            </a:r>
            <a:r>
              <a:rPr lang="cs-CZ" sz="2400" dirty="0" err="1"/>
              <a:t>Performing</a:t>
            </a:r>
            <a:r>
              <a:rPr lang="cs-CZ" sz="2400" dirty="0"/>
              <a:t> </a:t>
            </a:r>
            <a:r>
              <a:rPr lang="cs-CZ" sz="2400" dirty="0" err="1"/>
              <a:t>memory</a:t>
            </a:r>
            <a:r>
              <a:rPr lang="cs-CZ" sz="2400" dirty="0"/>
              <a:t> (2008-2011)</a:t>
            </a:r>
          </a:p>
          <a:p>
            <a:pPr marL="0" indent="0">
              <a:buNone/>
            </a:pPr>
            <a:r>
              <a:rPr lang="cs-CZ" sz="2400" u="sng" dirty="0">
                <a:hlinkClick r:id="rId2"/>
              </a:rPr>
              <a:t>http://www.bo-ring.net/?page_id=18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37 </a:t>
            </a:r>
            <a:r>
              <a:rPr lang="cs-CZ" sz="2400" dirty="0" err="1"/>
              <a:t>years</a:t>
            </a:r>
            <a:r>
              <a:rPr lang="cs-CZ" sz="2400" dirty="0"/>
              <a:t> </a:t>
            </a:r>
            <a:r>
              <a:rPr lang="cs-CZ" sz="2400" dirty="0" err="1"/>
              <a:t>too</a:t>
            </a:r>
            <a:r>
              <a:rPr lang="cs-CZ" sz="2400" dirty="0"/>
              <a:t> </a:t>
            </a:r>
            <a:r>
              <a:rPr lang="cs-CZ" sz="2400" dirty="0" err="1"/>
              <a:t>late</a:t>
            </a:r>
            <a:endParaRPr lang="cs-CZ" sz="2400" dirty="0"/>
          </a:p>
          <a:p>
            <a:pPr marL="0" indent="0">
              <a:buNone/>
            </a:pPr>
            <a:r>
              <a:rPr lang="cs-CZ" sz="2400" u="sng" dirty="0">
                <a:hlinkClick r:id="rId3"/>
              </a:rPr>
              <a:t>http://www.bo-ring.net/?page_id=550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6735910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Nová </a:t>
            </a:r>
            <a:r>
              <a:rPr lang="cs-CZ" sz="4000" b="1" dirty="0" err="1"/>
              <a:t>historie_krize</a:t>
            </a:r>
            <a:r>
              <a:rPr lang="cs-CZ" sz="4000" b="1" dirty="0"/>
              <a:t> </a:t>
            </a:r>
            <a:r>
              <a:rPr lang="cs-CZ" sz="4000" b="1" dirty="0" err="1"/>
              <a:t>dokumentu_reenactment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3758" y="1894637"/>
            <a:ext cx="10515600" cy="4351338"/>
          </a:xfrm>
        </p:spPr>
        <p:txBody>
          <a:bodyPr/>
          <a:lstStyle/>
          <a:p>
            <a:r>
              <a:rPr lang="cs-CZ" dirty="0" err="1"/>
              <a:t>Reenactments</a:t>
            </a:r>
            <a:endParaRPr lang="cs-CZ" dirty="0"/>
          </a:p>
          <a:p>
            <a:pPr marL="0" indent="0">
              <a:buNone/>
            </a:pPr>
            <a:r>
              <a:rPr lang="cs-CZ" sz="2400" dirty="0"/>
              <a:t>(klíčový termín: performance jako médium)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Barbora Klímová: </a:t>
            </a:r>
            <a:r>
              <a:rPr lang="cs-CZ" sz="2400" dirty="0" err="1"/>
              <a:t>Replaced</a:t>
            </a:r>
            <a:r>
              <a:rPr lang="cs-CZ" sz="2400" dirty="0"/>
              <a:t>, 2006</a:t>
            </a:r>
          </a:p>
          <a:p>
            <a:pPr marL="0" indent="0">
              <a:buNone/>
            </a:pPr>
            <a:r>
              <a:rPr lang="cs-CZ" sz="2400" u="sng" dirty="0">
                <a:hlinkClick r:id="rId2"/>
              </a:rPr>
              <a:t>http://www.ffa.vutbr.cz/~qvklimovab/index.php</a:t>
            </a:r>
            <a:endParaRPr lang="cs-CZ" sz="2400" u="sng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Marina </a:t>
            </a:r>
            <a:r>
              <a:rPr lang="cs-CZ" sz="2400" dirty="0" err="1"/>
              <a:t>Abramovic</a:t>
            </a:r>
            <a:r>
              <a:rPr lang="cs-CZ" sz="2400" dirty="0"/>
              <a:t>. </a:t>
            </a:r>
            <a:r>
              <a:rPr lang="cs-CZ" sz="2400" dirty="0" err="1"/>
              <a:t>Seven</a:t>
            </a:r>
            <a:r>
              <a:rPr lang="cs-CZ" sz="2400" dirty="0"/>
              <a:t> </a:t>
            </a:r>
            <a:r>
              <a:rPr lang="cs-CZ" sz="2400" dirty="0" err="1"/>
              <a:t>Easy</a:t>
            </a:r>
            <a:r>
              <a:rPr lang="cs-CZ" sz="2400" dirty="0"/>
              <a:t> </a:t>
            </a:r>
            <a:r>
              <a:rPr lang="cs-CZ" sz="2400" dirty="0" err="1"/>
              <a:t>Pieces</a:t>
            </a:r>
            <a:r>
              <a:rPr lang="cs-CZ" sz="2400" dirty="0"/>
              <a:t>, 2005</a:t>
            </a:r>
          </a:p>
          <a:p>
            <a:pPr marL="0" indent="0">
              <a:buNone/>
            </a:pPr>
            <a:r>
              <a:rPr lang="cs-CZ" sz="2400" dirty="0">
                <a:hlinkClick r:id="rId3"/>
              </a:rPr>
              <a:t>http://www.ubu.com/film/abramovic_seven.html</a:t>
            </a: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9602277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Nová </a:t>
            </a:r>
            <a:r>
              <a:rPr lang="cs-CZ" sz="4000" b="1" dirty="0" err="1"/>
              <a:t>historie_krize</a:t>
            </a:r>
            <a:r>
              <a:rPr lang="cs-CZ" sz="4000" b="1" dirty="0"/>
              <a:t> </a:t>
            </a:r>
            <a:r>
              <a:rPr lang="cs-CZ" sz="4000" b="1" dirty="0" err="1"/>
              <a:t>dokumentu_reenactment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3758" y="189463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 err="1"/>
              <a:t>Performativita</a:t>
            </a:r>
            <a:r>
              <a:rPr lang="cs-CZ" sz="2400" dirty="0"/>
              <a:t> performance</a:t>
            </a:r>
          </a:p>
          <a:p>
            <a:pPr marL="0" indent="0">
              <a:buNone/>
            </a:pPr>
            <a:r>
              <a:rPr lang="cs-CZ" sz="2400" dirty="0"/>
              <a:t>(J. L. Austin: </a:t>
            </a:r>
            <a:r>
              <a:rPr lang="cs-CZ" sz="2400" dirty="0" err="1"/>
              <a:t>How</a:t>
            </a:r>
            <a:r>
              <a:rPr lang="cs-CZ" sz="2400" dirty="0"/>
              <a:t> to do </a:t>
            </a:r>
            <a:r>
              <a:rPr lang="cs-CZ" sz="2400" dirty="0" err="1"/>
              <a:t>things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words</a:t>
            </a:r>
            <a:r>
              <a:rPr lang="cs-CZ" sz="2400" dirty="0"/>
              <a:t>)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Peter </a:t>
            </a:r>
            <a:r>
              <a:rPr lang="cs-CZ" sz="2400" dirty="0" err="1"/>
              <a:t>Weibel</a:t>
            </a:r>
            <a:r>
              <a:rPr lang="cs-CZ" sz="2400" dirty="0"/>
              <a:t>: </a:t>
            </a:r>
            <a:r>
              <a:rPr lang="cs-CZ" sz="2400" dirty="0" err="1"/>
              <a:t>Reenactments</a:t>
            </a:r>
            <a:r>
              <a:rPr lang="cs-CZ" sz="2400" dirty="0"/>
              <a:t> a reference místo reprezentace v současném mediálním umění 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 err="1"/>
              <a:t>Hall</a:t>
            </a:r>
            <a:r>
              <a:rPr lang="cs-CZ" sz="2400" dirty="0"/>
              <a:t> </a:t>
            </a:r>
            <a:r>
              <a:rPr lang="cs-CZ" sz="2400" dirty="0" err="1"/>
              <a:t>Foster</a:t>
            </a:r>
            <a:r>
              <a:rPr lang="cs-CZ" sz="2400" dirty="0"/>
              <a:t>: </a:t>
            </a:r>
            <a:r>
              <a:rPr lang="cs-CZ" sz="2400" dirty="0" err="1"/>
              <a:t>Reenactments</a:t>
            </a:r>
            <a:r>
              <a:rPr lang="cs-CZ" sz="2400" dirty="0"/>
              <a:t> a teorie „odložené akce“ (estetika traumatu vs. estetika šoku)</a:t>
            </a:r>
          </a:p>
        </p:txBody>
      </p:sp>
    </p:spTree>
    <p:extLst>
      <p:ext uri="{BB962C8B-B14F-4D97-AF65-F5344CB8AC3E}">
        <p14:creationId xmlns:p14="http://schemas.microsoft.com/office/powerpoint/2010/main" val="356280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r>
              <a:rPr lang="cs-CZ" b="1" dirty="0">
                <a:highlight>
                  <a:srgbClr val="FFFF00"/>
                </a:highlight>
                <a:latin typeface="+mn-lt"/>
              </a:rPr>
              <a:t>Evoluce médií jako extenzí paměti</a:t>
            </a:r>
            <a:br>
              <a:rPr lang="cs-CZ" i="1" dirty="0"/>
            </a:br>
            <a:endParaRPr lang="cs-CZ" sz="36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>
                <a:highlight>
                  <a:srgbClr val="00FF00"/>
                </a:highlight>
              </a:rPr>
              <a:t>Živé organismy si pamatují </a:t>
            </a:r>
            <a:r>
              <a:rPr lang="cs-CZ" b="1" dirty="0"/>
              <a:t>(tj. vzdorují entropii a zapomnění) ve </a:t>
            </a:r>
            <a:r>
              <a:rPr lang="cs-CZ" b="1" dirty="0">
                <a:highlight>
                  <a:srgbClr val="00FF00"/>
                </a:highlight>
              </a:rPr>
              <a:t>dvojím smyslu</a:t>
            </a:r>
            <a:r>
              <a:rPr lang="cs-CZ" b="1" dirty="0"/>
              <a:t>:</a:t>
            </a:r>
          </a:p>
          <a:p>
            <a:pPr marL="0" indent="0">
              <a:buNone/>
            </a:pPr>
            <a:endParaRPr lang="cs-CZ" dirty="0"/>
          </a:p>
          <a:p>
            <a:pPr marL="514350" indent="-514350">
              <a:buAutoNum type="alphaLcParenR"/>
            </a:pPr>
            <a:r>
              <a:rPr lang="cs-CZ" b="1" dirty="0">
                <a:highlight>
                  <a:srgbClr val="00FF00"/>
                </a:highlight>
              </a:rPr>
              <a:t>GENETICKÁ PAMĚŤ</a:t>
            </a:r>
            <a:r>
              <a:rPr lang="cs-CZ" dirty="0"/>
              <a:t>: Uchování genetické informace druhů.</a:t>
            </a:r>
          </a:p>
          <a:p>
            <a:pPr marL="514350" indent="-514350">
              <a:buAutoNum type="alphaLcParenR"/>
            </a:pPr>
            <a:r>
              <a:rPr lang="cs-CZ" b="1" dirty="0">
                <a:highlight>
                  <a:srgbClr val="00FF00"/>
                </a:highlight>
              </a:rPr>
              <a:t>KULTURNÍ PAMĚŤ</a:t>
            </a:r>
            <a:r>
              <a:rPr lang="cs-CZ" dirty="0"/>
              <a:t>: Uchování informací o dovednostech, znalostech, ke kterým mají přístup další generace. </a:t>
            </a:r>
          </a:p>
          <a:p>
            <a:pPr marL="0" indent="0">
              <a:buNone/>
            </a:pPr>
            <a:endParaRPr lang="cs-CZ" dirty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i="1" dirty="0">
                <a:highlight>
                  <a:srgbClr val="FF00FF"/>
                </a:highlight>
              </a:rPr>
              <a:t>„</a:t>
            </a:r>
            <a:r>
              <a:rPr lang="cs-CZ" b="1" i="1" dirty="0">
                <a:highlight>
                  <a:srgbClr val="FF00FF"/>
                </a:highlight>
              </a:rPr>
              <a:t>Lidská důstojnost</a:t>
            </a:r>
            <a:r>
              <a:rPr lang="cs-CZ" i="1" dirty="0">
                <a:highlight>
                  <a:srgbClr val="FF00FF"/>
                </a:highlight>
              </a:rPr>
              <a:t>, která nás odlišuje od ostatních známých bytostí, může být definována jako skutečnost, že máme jak genetickou tak i </a:t>
            </a:r>
            <a:r>
              <a:rPr lang="cs-CZ" b="1" i="1" dirty="0">
                <a:highlight>
                  <a:srgbClr val="FF00FF"/>
                </a:highlight>
              </a:rPr>
              <a:t>kulturní paměť, že jsme ´historické bytosti´.</a:t>
            </a:r>
            <a:r>
              <a:rPr lang="cs-CZ" i="1" dirty="0">
                <a:highlight>
                  <a:srgbClr val="FF00FF"/>
                </a:highlight>
              </a:rPr>
              <a:t>“ </a:t>
            </a:r>
            <a:r>
              <a:rPr lang="cs-CZ" dirty="0">
                <a:highlight>
                  <a:srgbClr val="FF00FF"/>
                </a:highlight>
              </a:rPr>
              <a:t>(VF, 397)</a:t>
            </a:r>
          </a:p>
          <a:p>
            <a:pPr marL="0" indent="0">
              <a:buNone/>
            </a:pPr>
            <a:endParaRPr lang="cs-CZ" dirty="0"/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4055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41C31-6921-180B-ECF4-D61BBE290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3E88AF-D88F-B172-8BE6-D37ACD9CD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r>
              <a:rPr lang="cs-CZ" b="1" dirty="0">
                <a:highlight>
                  <a:srgbClr val="FFFF00"/>
                </a:highlight>
                <a:latin typeface="+mn-lt"/>
              </a:rPr>
              <a:t>Evoluce médií jako extenzí paměti</a:t>
            </a:r>
            <a:br>
              <a:rPr lang="cs-CZ" i="1" dirty="0"/>
            </a:br>
            <a:endParaRPr lang="cs-CZ" sz="3600" i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1C9356-D0BE-1E46-C730-B6439227D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2000" i="1" dirty="0"/>
              <a:t>„</a:t>
            </a:r>
            <a:r>
              <a:rPr lang="cs-CZ" sz="2000" b="1" i="1" dirty="0"/>
              <a:t>Lidská důstojnost</a:t>
            </a:r>
            <a:r>
              <a:rPr lang="cs-CZ" sz="2000" i="1" dirty="0"/>
              <a:t>, která nás odlišuje od ostatních známých bytostí, může být definována jako skutečnost, že máme jak </a:t>
            </a:r>
            <a:r>
              <a:rPr lang="cs-CZ" sz="2000" b="1" i="1" dirty="0"/>
              <a:t>genetickou tak i kulturní paměť, že jsme ´historické bytosti´.</a:t>
            </a:r>
            <a:r>
              <a:rPr lang="cs-CZ" sz="2000" i="1" dirty="0"/>
              <a:t>“ </a:t>
            </a:r>
            <a:r>
              <a:rPr lang="cs-CZ" sz="2000" dirty="0"/>
              <a:t>(VF, 397)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3600" b="1" dirty="0">
                <a:solidFill>
                  <a:srgbClr val="0000FF"/>
                </a:solidFill>
                <a:highlight>
                  <a:srgbClr val="FFFF00"/>
                </a:highlight>
              </a:rPr>
              <a:t>Jak se promění lidství pod vlivem elektronických (digitálních) pamětí, které radikálně mění naši kulturní paměť?</a:t>
            </a:r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4194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r>
              <a:rPr lang="cs-CZ" b="1" dirty="0">
                <a:highlight>
                  <a:srgbClr val="FFFF00"/>
                </a:highlight>
                <a:latin typeface="+mn-lt"/>
              </a:rPr>
              <a:t>Evoluce médií jako extenzí paměti</a:t>
            </a:r>
            <a:br>
              <a:rPr lang="cs-CZ" i="1" dirty="0"/>
            </a:br>
            <a:endParaRPr lang="cs-CZ" sz="36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>
                <a:highlight>
                  <a:srgbClr val="00FF00"/>
                </a:highlight>
              </a:rPr>
              <a:t>Ad GENETICKÁ PAMĚŤ</a:t>
            </a:r>
          </a:p>
          <a:p>
            <a:pPr lvl="2"/>
            <a:r>
              <a:rPr lang="cs-CZ" dirty="0"/>
              <a:t>Tisíce milionů let.</a:t>
            </a:r>
          </a:p>
          <a:p>
            <a:pPr lvl="2"/>
            <a:r>
              <a:rPr lang="cs-CZ" b="1" dirty="0"/>
              <a:t>Biomasa</a:t>
            </a:r>
            <a:r>
              <a:rPr lang="cs-CZ" dirty="0"/>
              <a:t> = genetická paměť.</a:t>
            </a:r>
          </a:p>
          <a:p>
            <a:pPr lvl="2"/>
            <a:r>
              <a:rPr lang="cs-CZ" dirty="0"/>
              <a:t>Nespolehlivá (viz různé mutace, přizpůsobení prostředí…). </a:t>
            </a:r>
          </a:p>
          <a:p>
            <a:pPr marL="914400" lvl="2" indent="0">
              <a:buNone/>
            </a:pPr>
            <a:r>
              <a:rPr lang="cs-CZ" sz="2400" b="1" i="1" dirty="0">
                <a:highlight>
                  <a:srgbClr val="FF00FF"/>
                </a:highlight>
              </a:rPr>
              <a:t>„Z hlediska paměti se biomasa nejeví jako dost důvěryhodný zdroj, protože místo aby informaci uchovávala, tak ji zpracovává (´</a:t>
            </a:r>
            <a:r>
              <a:rPr lang="cs-CZ" sz="2400" b="1" i="1" dirty="0" err="1">
                <a:highlight>
                  <a:srgbClr val="FF00FF"/>
                </a:highlight>
              </a:rPr>
              <a:t>processes</a:t>
            </a:r>
            <a:r>
              <a:rPr lang="cs-CZ" sz="2400" b="1" i="1" dirty="0">
                <a:highlight>
                  <a:srgbClr val="FF00FF"/>
                </a:highlight>
              </a:rPr>
              <a:t> </a:t>
            </a:r>
            <a:r>
              <a:rPr lang="cs-CZ" sz="2400" b="1" i="1" dirty="0" err="1">
                <a:highlight>
                  <a:srgbClr val="FF00FF"/>
                </a:highlight>
              </a:rPr>
              <a:t>it</a:t>
            </a:r>
            <a:r>
              <a:rPr lang="cs-CZ" sz="2400" b="1" i="1" dirty="0">
                <a:highlight>
                  <a:srgbClr val="FF00FF"/>
                </a:highlight>
              </a:rPr>
              <a:t>´).“VF</a:t>
            </a:r>
          </a:p>
          <a:p>
            <a:pPr marL="914400" lvl="2" indent="0">
              <a:buNone/>
            </a:pPr>
            <a:endParaRPr lang="cs-CZ" i="1" dirty="0">
              <a:highlight>
                <a:srgbClr val="00FFFF"/>
              </a:highlight>
            </a:endParaRPr>
          </a:p>
          <a:p>
            <a:pPr marL="0" indent="0">
              <a:buNone/>
            </a:pPr>
            <a:r>
              <a:rPr lang="cs-CZ" sz="2400" b="1" dirty="0">
                <a:highlight>
                  <a:srgbClr val="00FF00"/>
                </a:highlight>
              </a:rPr>
              <a:t>Ad KULTURNÍ PAMĚŤ</a:t>
            </a:r>
          </a:p>
          <a:p>
            <a:pPr lvl="2"/>
            <a:r>
              <a:rPr lang="cs-CZ" b="1" dirty="0"/>
              <a:t>Vzduch</a:t>
            </a:r>
            <a:r>
              <a:rPr lang="cs-CZ" dirty="0"/>
              <a:t> (</a:t>
            </a:r>
            <a:r>
              <a:rPr lang="cs-CZ" b="1" dirty="0"/>
              <a:t>orální </a:t>
            </a:r>
            <a:r>
              <a:rPr lang="cs-CZ" dirty="0"/>
              <a:t>přenos informací) </a:t>
            </a:r>
          </a:p>
          <a:p>
            <a:pPr lvl="2"/>
            <a:r>
              <a:rPr lang="cs-CZ" b="1" dirty="0"/>
              <a:t>Kámen, kosti </a:t>
            </a:r>
            <a:r>
              <a:rPr lang="cs-CZ" dirty="0"/>
              <a:t>(záznamy dovedností, </a:t>
            </a:r>
            <a:r>
              <a:rPr lang="cs-CZ" b="1" dirty="0"/>
              <a:t>materiální </a:t>
            </a:r>
            <a:r>
              <a:rPr lang="cs-CZ" dirty="0"/>
              <a:t>přenos informací)</a:t>
            </a:r>
          </a:p>
          <a:p>
            <a:pPr marL="914400" lvl="2" indent="0">
              <a:buNone/>
            </a:pP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(gesta)</a:t>
            </a:r>
          </a:p>
          <a:p>
            <a:pPr lvl="2"/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08303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84623-3D81-2FE5-2565-EAEF5E64D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D4BF34-831A-24E8-7B16-FBE705FC0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r>
              <a:rPr lang="cs-CZ" b="1">
                <a:highlight>
                  <a:srgbClr val="FFFF00"/>
                </a:highlight>
                <a:latin typeface="+mn-lt"/>
              </a:rPr>
              <a:t>Evoluce médií jako extenzí paměti</a:t>
            </a:r>
            <a:br>
              <a:rPr lang="cs-CZ" i="1"/>
            </a:br>
            <a:endParaRPr lang="cs-CZ" sz="3600" i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1765D7-D650-D81E-3245-3F2265D7E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>
                <a:highlight>
                  <a:srgbClr val="00FF00"/>
                </a:highlight>
              </a:rPr>
              <a:t>Ad KULTURNÍ PAMĚŤ</a:t>
            </a:r>
          </a:p>
          <a:p>
            <a:pPr lvl="2"/>
            <a:r>
              <a:rPr lang="cs-CZ" b="1" dirty="0"/>
              <a:t>Vzduch</a:t>
            </a:r>
            <a:r>
              <a:rPr lang="cs-CZ" dirty="0"/>
              <a:t> (</a:t>
            </a:r>
            <a:r>
              <a:rPr lang="cs-CZ" b="1" dirty="0"/>
              <a:t>orální</a:t>
            </a:r>
            <a:r>
              <a:rPr lang="cs-CZ" dirty="0"/>
              <a:t> přenos informací) </a:t>
            </a:r>
          </a:p>
          <a:p>
            <a:pPr lvl="2"/>
            <a:r>
              <a:rPr lang="cs-CZ" b="1" dirty="0"/>
              <a:t>Kámen, kosti </a:t>
            </a:r>
            <a:r>
              <a:rPr lang="cs-CZ" dirty="0"/>
              <a:t>(záznamy dovedností, </a:t>
            </a:r>
            <a:r>
              <a:rPr lang="cs-CZ" b="1" dirty="0"/>
              <a:t>materiální</a:t>
            </a:r>
            <a:r>
              <a:rPr lang="cs-CZ" dirty="0"/>
              <a:t> přenos informací)</a:t>
            </a:r>
          </a:p>
          <a:p>
            <a:pPr marL="914400" lvl="2" indent="0">
              <a:buNone/>
            </a:pPr>
            <a:endParaRPr lang="cs-CZ" dirty="0">
              <a:solidFill>
                <a:schemeClr val="bg1">
                  <a:lumMod val="65000"/>
                </a:schemeClr>
              </a:solidFill>
            </a:endParaRPr>
          </a:p>
          <a:p>
            <a:pPr lvl="2"/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53D226-FD63-F980-08E1-822496531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956" y="3215584"/>
            <a:ext cx="3526420" cy="314235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1682DE5-1ACC-E34A-5EA5-327E08A3E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217" y="3151188"/>
            <a:ext cx="3321934" cy="332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37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EFDC9-9DA8-5ECF-4617-078C6D651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E97F7E-C633-E3C8-8686-96636E11D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r>
              <a:rPr lang="cs-CZ" b="1" dirty="0">
                <a:highlight>
                  <a:srgbClr val="FFFF00"/>
                </a:highlight>
                <a:latin typeface="+mn-lt"/>
              </a:rPr>
              <a:t>Evoluce médií jako extenzí paměti</a:t>
            </a:r>
            <a:br>
              <a:rPr lang="cs-CZ" i="1" dirty="0"/>
            </a:br>
            <a:endParaRPr lang="cs-CZ" sz="3600" i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2652012-7E0A-6A91-E0E5-BB27F803E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>
                <a:highlight>
                  <a:srgbClr val="00FF00"/>
                </a:highlight>
              </a:rPr>
              <a:t>Ad KULTURNÍ PAMĚŤ</a:t>
            </a:r>
          </a:p>
          <a:p>
            <a:pPr lvl="2"/>
            <a:r>
              <a:rPr lang="cs-CZ" b="1" dirty="0"/>
              <a:t>Vzduch</a:t>
            </a:r>
            <a:r>
              <a:rPr lang="cs-CZ" dirty="0"/>
              <a:t> (</a:t>
            </a:r>
            <a:r>
              <a:rPr lang="cs-CZ" b="1" dirty="0"/>
              <a:t>orální</a:t>
            </a:r>
            <a:r>
              <a:rPr lang="cs-CZ" dirty="0"/>
              <a:t> přenos informací) </a:t>
            </a:r>
          </a:p>
          <a:p>
            <a:pPr lvl="2"/>
            <a:r>
              <a:rPr lang="cs-CZ" b="1" dirty="0"/>
              <a:t>Kámen, kosti </a:t>
            </a:r>
            <a:r>
              <a:rPr lang="cs-CZ" dirty="0"/>
              <a:t>(záznamy dovedností, </a:t>
            </a:r>
            <a:r>
              <a:rPr lang="cs-CZ" b="1" dirty="0"/>
              <a:t>materiální</a:t>
            </a:r>
            <a:r>
              <a:rPr lang="cs-CZ" dirty="0"/>
              <a:t> přenos informací)</a:t>
            </a:r>
          </a:p>
          <a:p>
            <a:pPr lvl="2"/>
            <a:r>
              <a:rPr lang="cs-CZ" b="1" dirty="0">
                <a:highlight>
                  <a:srgbClr val="00FFFF"/>
                </a:highlight>
              </a:rPr>
              <a:t>Památníky</a:t>
            </a:r>
            <a:r>
              <a:rPr lang="cs-CZ" dirty="0">
                <a:highlight>
                  <a:srgbClr val="00FFFF"/>
                </a:highlight>
              </a:rPr>
              <a:t> (rituální předměty, umělecká díla)</a:t>
            </a:r>
          </a:p>
          <a:p>
            <a:pPr marL="914400" lvl="2" indent="0">
              <a:buNone/>
            </a:pPr>
            <a:endParaRPr lang="cs-CZ" dirty="0">
              <a:solidFill>
                <a:schemeClr val="bg1">
                  <a:lumMod val="65000"/>
                </a:schemeClr>
              </a:solidFill>
            </a:endParaRPr>
          </a:p>
          <a:p>
            <a:pPr lvl="2"/>
            <a:endParaRPr lang="cs-CZ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9FBC5D5-BE0E-48EB-BD33-C088E4154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192" y="3429000"/>
            <a:ext cx="600075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02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kumimoji="0" lang="cs-CZ" sz="4000" b="1" i="0" u="none" strike="noStrike" kern="1200" cap="none" spc="0" normalizeH="0" baseline="0" noProof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j-ea"/>
                <a:cs typeface="+mj-cs"/>
              </a:rPr>
              <a:t>Evoluce médií jako extenzí paměti</a:t>
            </a:r>
            <a:endParaRPr lang="cs-CZ" sz="4000" i="1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>
                <a:highlight>
                  <a:srgbClr val="00FF00"/>
                </a:highlight>
              </a:rPr>
              <a:t>OD ORÁLNÍ K LITERÁRNÍ KULTUŘE</a:t>
            </a:r>
          </a:p>
          <a:p>
            <a:r>
              <a:rPr lang="cs-CZ" sz="2000" b="1" dirty="0">
                <a:highlight>
                  <a:srgbClr val="00FFFF"/>
                </a:highlight>
              </a:rPr>
              <a:t>Abeceda: </a:t>
            </a:r>
            <a:r>
              <a:rPr lang="cs-CZ" sz="2000" b="1" dirty="0"/>
              <a:t>*3 500 l.; spojení výhod orální a materiální kultury.</a:t>
            </a:r>
          </a:p>
          <a:p>
            <a:pPr marL="0" indent="0">
              <a:buNone/>
            </a:pPr>
            <a:r>
              <a:rPr lang="cs-CZ" sz="2400" b="1" i="1" dirty="0">
                <a:highlight>
                  <a:srgbClr val="FF00FF"/>
                </a:highlight>
              </a:rPr>
              <a:t>„Kód přepisující fonémy mluveného jazyka do vizuálních symbolů, které mohou být otištěny na pevné objekty.“ VF </a:t>
            </a:r>
          </a:p>
          <a:p>
            <a:pPr marL="0" indent="0">
              <a:buNone/>
            </a:pPr>
            <a:endParaRPr lang="cs-CZ" sz="2000" b="1" i="1" dirty="0"/>
          </a:p>
          <a:p>
            <a:r>
              <a:rPr lang="cs-CZ" sz="2000" b="1" dirty="0">
                <a:highlight>
                  <a:srgbClr val="00FFFF"/>
                </a:highlight>
              </a:rPr>
              <a:t>Knihovna:</a:t>
            </a:r>
            <a:r>
              <a:rPr lang="cs-CZ" sz="2000" dirty="0">
                <a:highlight>
                  <a:srgbClr val="00FFFF"/>
                </a:highlight>
              </a:rPr>
              <a:t> </a:t>
            </a:r>
            <a:r>
              <a:rPr lang="cs-CZ" sz="2000" dirty="0"/>
              <a:t>symbol/nástroj kumulace informací (literární tradice – uvažování založené na idejích pokroku, lineární kauzality, zrod vědeckého myšlení) </a:t>
            </a:r>
          </a:p>
          <a:p>
            <a:pPr marL="0" indent="0">
              <a:buNone/>
            </a:pPr>
            <a:endParaRPr lang="cs-CZ" sz="2000" dirty="0"/>
          </a:p>
          <a:p>
            <a:pPr marL="914400" lvl="2" indent="0">
              <a:buNone/>
            </a:pPr>
            <a:endParaRPr lang="cs-CZ" i="1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32A42FD-069F-F948-A152-69C575124D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76" r="22594" b="-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5746912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1148</TotalTime>
  <Words>2087</Words>
  <Application>Microsoft Office PowerPoint</Application>
  <PresentationFormat>Širokoúhlá obrazovka</PresentationFormat>
  <Paragraphs>228</Paragraphs>
  <Slides>33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40" baseType="lpstr">
      <vt:lpstr>Aptos</vt:lpstr>
      <vt:lpstr>Arial</vt:lpstr>
      <vt:lpstr>Arial Black</vt:lpstr>
      <vt:lpstr>Calibri</vt:lpstr>
      <vt:lpstr>Calibri Light</vt:lpstr>
      <vt:lpstr>Times New Roman</vt:lpstr>
      <vt:lpstr>Motiv Office</vt:lpstr>
      <vt:lpstr>New Media Art Obsessions_II </vt:lpstr>
      <vt:lpstr>Evoluce médií jako extenzí paměti</vt:lpstr>
      <vt:lpstr>Evoluce médií jako extenzí paměti</vt:lpstr>
      <vt:lpstr>Evoluce médií jako extenzí paměti </vt:lpstr>
      <vt:lpstr>Evoluce médií jako extenzí paměti </vt:lpstr>
      <vt:lpstr>Evoluce médií jako extenzí paměti </vt:lpstr>
      <vt:lpstr>Evoluce médií jako extenzí paměti </vt:lpstr>
      <vt:lpstr>Evoluce médií jako extenzí paměti </vt:lpstr>
      <vt:lpstr>Evoluce médií jako extenzí paměti</vt:lpstr>
      <vt:lpstr>Evoluce médií jako extenzí paměti</vt:lpstr>
      <vt:lpstr>Evoluce médií jako extenzí paměti</vt:lpstr>
      <vt:lpstr>Evoluce médií jako extenzí paměti</vt:lpstr>
      <vt:lpstr>Evoluce médií jako extenzí paměti</vt:lpstr>
      <vt:lpstr>Evoluce médií jako extenzí paměti Elektronické paměti</vt:lpstr>
      <vt:lpstr>Evoluce médií jako extenzí paměti</vt:lpstr>
      <vt:lpstr>Evoluce médií jako extenzí paměti</vt:lpstr>
      <vt:lpstr>Evoluce médií jako extenzí paměti</vt:lpstr>
      <vt:lpstr>Evoluce médií jako extenzí paměti</vt:lpstr>
      <vt:lpstr>Evoluce médií jako extenzí paměti</vt:lpstr>
      <vt:lpstr>Evoluce médií jako extenzí paměti</vt:lpstr>
      <vt:lpstr>Evoluce médií jako extenzí paměti</vt:lpstr>
      <vt:lpstr>Prezentace aplikace PowerPoint</vt:lpstr>
      <vt:lpstr>Média paměti Mnemotechnická tradice a divadlo paměti</vt:lpstr>
      <vt:lpstr>Média paměti Mnemotechnická tradice a divadlo paměti</vt:lpstr>
      <vt:lpstr>Média paměti Mnemotechnická tradice a divadlo paměti</vt:lpstr>
      <vt:lpstr>Média paměti Mnemotechnická tradice a divadlo paměti</vt:lpstr>
      <vt:lpstr>Média paměti Mnemotechnická tradice a divadlo paměti</vt:lpstr>
      <vt:lpstr>Nová historie_krize dokumentu_reenactment</vt:lpstr>
      <vt:lpstr>Nová historie_krize dokumentu_reenactment</vt:lpstr>
      <vt:lpstr>Nová historie_krize dokumentu_reenactment</vt:lpstr>
      <vt:lpstr>Nová historie_krize dokumentu_reenactment</vt:lpstr>
      <vt:lpstr>Nová historie_krize dokumentu_reenactment</vt:lpstr>
      <vt:lpstr>Nová historie_krize dokumentu_reenactment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Nástroje interpretace novomediálního díla II</dc:title>
  <dc:creator>Horakova</dc:creator>
  <cp:lastModifiedBy>Jana Horáková</cp:lastModifiedBy>
  <cp:revision>62</cp:revision>
  <dcterms:created xsi:type="dcterms:W3CDTF">2015-02-24T16:16:11Z</dcterms:created>
  <dcterms:modified xsi:type="dcterms:W3CDTF">2024-02-29T11:38:25Z</dcterms:modified>
</cp:coreProperties>
</file>