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HRUNpWzAY" TargetMode="External"/><Relationship Id="rId2" Type="http://schemas.openxmlformats.org/officeDocument/2006/relationships/hyperlink" Target="https://www.youtube.com/watch?v=X9RYuvPCQ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ulka.org/Catalogues/PDFs/Cat_Videoworks.pdf" TargetMode="External"/><Relationship Id="rId2" Type="http://schemas.openxmlformats.org/officeDocument/2006/relationships/hyperlink" Target="http://www.fondation-langlois.org/html/e/page.php?NumPage=4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52" y="505767"/>
            <a:ext cx="5161189" cy="63522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810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FF"/>
                </a:solidFill>
                <a:latin typeface="+mn-lt"/>
              </a:rPr>
              <a:t>New Media Art </a:t>
            </a:r>
            <a:br>
              <a:rPr lang="cs-CZ" b="1" dirty="0">
                <a:solidFill>
                  <a:srgbClr val="0000FF"/>
                </a:solidFill>
                <a:latin typeface="+mn-lt"/>
              </a:rPr>
            </a:br>
            <a:r>
              <a:rPr lang="cs-CZ" b="1" dirty="0" err="1">
                <a:solidFill>
                  <a:srgbClr val="0000FF"/>
                </a:solidFill>
                <a:latin typeface="+mn-lt"/>
              </a:rPr>
              <a:t>Obsessions</a:t>
            </a:r>
            <a:br>
              <a:rPr lang="cs-CZ" b="1" dirty="0">
                <a:solidFill>
                  <a:srgbClr val="0000FF"/>
                </a:solidFill>
                <a:latin typeface="+mn-lt"/>
              </a:rPr>
            </a:br>
            <a:r>
              <a:rPr lang="cs-CZ" b="1" dirty="0">
                <a:solidFill>
                  <a:srgbClr val="0000FF"/>
                </a:solidFill>
                <a:latin typeface="+mn-lt"/>
              </a:rPr>
              <a:t>02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2387600"/>
          </a:xfrm>
        </p:spPr>
        <p:txBody>
          <a:bodyPr/>
          <a:lstStyle/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Anotace:</a:t>
            </a:r>
          </a:p>
          <a:p>
            <a:r>
              <a:rPr lang="cs-CZ" b="1" dirty="0"/>
              <a:t>O postmodernismu</a:t>
            </a:r>
          </a:p>
          <a:p>
            <a:r>
              <a:rPr lang="cs-CZ" dirty="0"/>
              <a:t>Nová média (</a:t>
            </a:r>
            <a:r>
              <a:rPr lang="cs-CZ" dirty="0" err="1"/>
              <a:t>ICT</a:t>
            </a:r>
            <a:r>
              <a:rPr lang="cs-CZ" dirty="0"/>
              <a:t>) jako ´</a:t>
            </a:r>
            <a:r>
              <a:rPr lang="cs-CZ" b="1" dirty="0"/>
              <a:t>postmoderní stroj´</a:t>
            </a:r>
            <a:r>
              <a:rPr lang="cs-CZ" dirty="0"/>
              <a:t>.</a:t>
            </a:r>
          </a:p>
          <a:p>
            <a:r>
              <a:rPr lang="cs-CZ" dirty="0"/>
              <a:t>Nová média a </a:t>
            </a:r>
            <a:r>
              <a:rPr lang="cs-CZ" b="1" dirty="0"/>
              <a:t>metafory paměti</a:t>
            </a:r>
            <a:r>
              <a:rPr lang="cs-CZ" dirty="0"/>
              <a:t>. Média budeme chápat jako mnemotechnické pomůcky, jako extenze lidské paměti, jako modely lidské mysli.</a:t>
            </a:r>
          </a:p>
          <a:p>
            <a:r>
              <a:rPr lang="cs-CZ" dirty="0"/>
              <a:t>Nová média a postmoderní kulturní </a:t>
            </a:r>
            <a:r>
              <a:rPr lang="cs-CZ" b="1" dirty="0"/>
              <a:t>praxe</a:t>
            </a:r>
            <a:r>
              <a:rPr lang="cs-CZ" dirty="0"/>
              <a:t> (</a:t>
            </a:r>
            <a:r>
              <a:rPr lang="cs-CZ" dirty="0" err="1"/>
              <a:t>produsage</a:t>
            </a:r>
            <a:r>
              <a:rPr lang="cs-CZ" dirty="0"/>
              <a:t>) a kreativní </a:t>
            </a:r>
            <a:r>
              <a:rPr lang="cs-CZ" b="1" dirty="0"/>
              <a:t>strategie</a:t>
            </a:r>
            <a:r>
              <a:rPr lang="cs-CZ" dirty="0"/>
              <a:t> typu </a:t>
            </a:r>
            <a:r>
              <a:rPr lang="cs-CZ" b="1" dirty="0"/>
              <a:t>postprodukce, </a:t>
            </a:r>
            <a:r>
              <a:rPr lang="cs-CZ" b="1" dirty="0" err="1"/>
              <a:t>remake</a:t>
            </a:r>
            <a:r>
              <a:rPr lang="cs-CZ" b="1" dirty="0"/>
              <a:t>, remix, </a:t>
            </a:r>
            <a:r>
              <a:rPr lang="cs-CZ" b="1" dirty="0" err="1"/>
              <a:t>reenactment</a:t>
            </a:r>
            <a:r>
              <a:rPr lang="cs-CZ" b="1" dirty="0"/>
              <a:t>, apropriace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>
                <a:highlight>
                  <a:srgbClr val="FFFF00"/>
                </a:highlight>
              </a:rPr>
              <a:t>„Co plnilo funkci fotografie před vynálezem fotoaparátu? Standardní odpověď zní: rytina, kresba, malba. Ovšem poučenější odpověď: paměť. Úkol, který dnes fotografie plní ve vnějším světě, byl dříve vykonáván myšlenkově.“ </a:t>
            </a:r>
            <a:r>
              <a:rPr lang="cs-CZ" sz="2000" dirty="0">
                <a:highlight>
                  <a:srgbClr val="FFFF00"/>
                </a:highlight>
              </a:rPr>
              <a:t>John Berger: </a:t>
            </a:r>
            <a:r>
              <a:rPr lang="cs-CZ" sz="2000" i="1" dirty="0">
                <a:highlight>
                  <a:srgbClr val="FFFF00"/>
                </a:highlight>
              </a:rPr>
              <a:t>O pohledu</a:t>
            </a:r>
            <a:r>
              <a:rPr lang="cs-CZ" sz="2000" dirty="0">
                <a:highlight>
                  <a:srgbClr val="FFFF00"/>
                </a:highlight>
              </a:rPr>
              <a:t>, 2009, s. 66. (Kapitola: K funkcím fotografie. Věnovaná Susan </a:t>
            </a:r>
            <a:r>
              <a:rPr lang="cs-CZ" sz="2000" dirty="0" err="1">
                <a:highlight>
                  <a:srgbClr val="FFFF00"/>
                </a:highlight>
              </a:rPr>
              <a:t>Sontag</a:t>
            </a:r>
            <a:r>
              <a:rPr lang="cs-CZ" sz="2000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cs-CZ" sz="2000" b="1" i="1" dirty="0"/>
          </a:p>
          <a:p>
            <a:r>
              <a:rPr lang="cs-CZ" sz="2000" b="1" i="1" dirty="0">
                <a:highlight>
                  <a:srgbClr val="FFFF00"/>
                </a:highlight>
              </a:rPr>
              <a:t>„Nyní bychom se měli ptát na obsah paměti v situaci, kdy již nemůžeme rozlišit simulované události a ´skutečné´ zkušenosti. Možná je to směs ´reálných´ a ´virtuálních´ zkušeností? Možná, že splývání ´reálného´ a ´virtuálního´ v umění, stejně jako v životě, bude v budoucnosti tím, čím ve 20. století bylo splývání ´umění´ a ´každodenního života´.“  </a:t>
            </a:r>
            <a:r>
              <a:rPr lang="cs-CZ" sz="2000" dirty="0">
                <a:highlight>
                  <a:srgbClr val="FFFF00"/>
                </a:highlight>
              </a:rPr>
              <a:t>(M. </a:t>
            </a:r>
            <a:r>
              <a:rPr lang="cs-CZ" sz="2000" dirty="0" err="1">
                <a:highlight>
                  <a:srgbClr val="FFFF00"/>
                </a:highlight>
              </a:rPr>
              <a:t>Rush</a:t>
            </a:r>
            <a:r>
              <a:rPr lang="cs-CZ" sz="2000" dirty="0">
                <a:highlight>
                  <a:srgbClr val="FFFF00"/>
                </a:highlight>
              </a:rPr>
              <a:t>, 2002, s. 217)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Počítač jako </a:t>
            </a:r>
            <a:r>
              <a:rPr lang="cs-CZ" b="1" u="sng" dirty="0"/>
              <a:t>model</a:t>
            </a:r>
            <a:r>
              <a:rPr lang="cs-CZ" b="1" dirty="0"/>
              <a:t> lidské mysli</a:t>
            </a:r>
          </a:p>
          <a:p>
            <a:r>
              <a:rPr lang="cs-CZ" sz="2000" b="1" dirty="0"/>
              <a:t>Model </a:t>
            </a:r>
            <a:r>
              <a:rPr lang="cs-CZ" sz="2000" dirty="0"/>
              <a:t>= z lat. modus – způsob, </a:t>
            </a:r>
            <a:r>
              <a:rPr lang="cs-CZ" sz="2000" dirty="0" err="1"/>
              <a:t>mod</a:t>
            </a:r>
            <a:r>
              <a:rPr lang="cs-CZ" sz="2000" dirty="0"/>
              <a:t>, móda. </a:t>
            </a:r>
            <a:r>
              <a:rPr lang="cs-CZ" sz="2000" i="1" dirty="0"/>
              <a:t>Jak vidět, podle čeho pozorovat…</a:t>
            </a:r>
          </a:p>
          <a:p>
            <a:r>
              <a:rPr lang="cs-CZ" sz="2000" b="1" dirty="0"/>
              <a:t>Analogie </a:t>
            </a:r>
            <a:r>
              <a:rPr lang="cs-CZ" sz="2000" dirty="0"/>
              <a:t>= z </a:t>
            </a:r>
            <a:r>
              <a:rPr lang="cs-CZ" sz="2000" dirty="0" err="1"/>
              <a:t>řec</a:t>
            </a:r>
            <a:r>
              <a:rPr lang="cs-CZ" sz="2000" dirty="0"/>
              <a:t>. </a:t>
            </a:r>
            <a:r>
              <a:rPr lang="cs-CZ" sz="2000" dirty="0" err="1"/>
              <a:t>ana</a:t>
            </a:r>
            <a:r>
              <a:rPr lang="cs-CZ" sz="2000" dirty="0"/>
              <a:t> + logos (</a:t>
            </a:r>
            <a:r>
              <a:rPr lang="cs-CZ" sz="2000" dirty="0" err="1"/>
              <a:t>ana</a:t>
            </a:r>
            <a:r>
              <a:rPr lang="cs-CZ" sz="2000" dirty="0"/>
              <a:t> – opět, zpět) (</a:t>
            </a:r>
            <a:r>
              <a:rPr lang="cs-CZ" sz="2000" dirty="0" err="1"/>
              <a:t>legó</a:t>
            </a:r>
            <a:r>
              <a:rPr lang="cs-CZ" sz="2000" dirty="0"/>
              <a:t> – vybírám, mluvím, myslím). </a:t>
            </a:r>
            <a:r>
              <a:rPr lang="cs-CZ" sz="2000" dirty="0" err="1"/>
              <a:t>Analogía</a:t>
            </a:r>
            <a:r>
              <a:rPr lang="cs-CZ" sz="2000" dirty="0"/>
              <a:t> – </a:t>
            </a:r>
            <a:r>
              <a:rPr lang="cs-CZ" sz="2000" i="1" dirty="0"/>
              <a:t>obdoba, poměrnost, naznačuje identitu proporcí mezi různým… (dle: A. Kosík: Pospojovaný svět, s. 22)</a:t>
            </a:r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7A948-1A60-E97F-1994-17685F148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78A3FB-BC25-5324-C74A-4DD69532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b="1" dirty="0"/>
              <a:t>New Media Art </a:t>
            </a:r>
            <a:r>
              <a:rPr lang="cs-CZ" sz="4000" b="1" dirty="0" err="1"/>
              <a:t>Obsessions</a:t>
            </a:r>
            <a:r>
              <a:rPr lang="cs-CZ" sz="4000" b="1"/>
              <a:t>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2512C6-D5A6-C40A-BDC0-A7D4D2B8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cs-CZ" sz="2000" u="sng" dirty="0">
                <a:hlinkClick r:id="rId2"/>
              </a:rPr>
              <a:t>https://www.youtube.com/watch?v=X9RYuvPCQUA</a:t>
            </a:r>
            <a:endParaRPr lang="cs-CZ" sz="2000" dirty="0"/>
          </a:p>
          <a:p>
            <a:r>
              <a:rPr lang="cs-CZ" sz="2000" b="1" dirty="0"/>
              <a:t>FERGUSON, </a:t>
            </a:r>
            <a:r>
              <a:rPr lang="cs-CZ" sz="2000" b="1" dirty="0" err="1"/>
              <a:t>Kirby</a:t>
            </a:r>
            <a:r>
              <a:rPr lang="cs-CZ" sz="2000" b="1" dirty="0"/>
              <a:t>: </a:t>
            </a:r>
            <a:r>
              <a:rPr lang="cs-CZ" sz="2000" b="1" i="1" dirty="0"/>
              <a:t>EVERYTHING IS A REMIX – UPDATE 2023</a:t>
            </a:r>
          </a:p>
          <a:p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FERGUSON, </a:t>
            </a:r>
            <a:r>
              <a:rPr lang="cs-CZ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Kirby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cs-CZ" sz="20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00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remix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TEDs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talks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2012. Online: </a:t>
            </a:r>
            <a:r>
              <a:rPr lang="cs-CZ" sz="2000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https://www.youtube.com/watch?v=xRHRUNpWzAY</a:t>
            </a:r>
            <a:endParaRPr lang="cs-CZ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90C6C1-7B63-6DC9-69EF-28647AED38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" r="2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New Media Art </a:t>
            </a:r>
            <a:r>
              <a:rPr lang="cs-CZ" b="1" dirty="0" err="1"/>
              <a:t>Obsessions</a:t>
            </a:r>
            <a:r>
              <a:rPr lang="cs-CZ" b="1" dirty="0"/>
              <a:t>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Woody</a:t>
            </a:r>
            <a:r>
              <a:rPr lang="cs-CZ" dirty="0"/>
              <a:t> </a:t>
            </a:r>
            <a:r>
              <a:rPr lang="cs-CZ" dirty="0" err="1"/>
              <a:t>Vasulka</a:t>
            </a:r>
            <a:r>
              <a:rPr lang="cs-CZ" dirty="0"/>
              <a:t>: </a:t>
            </a:r>
            <a:r>
              <a:rPr lang="cs-CZ" b="1" dirty="0"/>
              <a:t>Reminiscence</a:t>
            </a:r>
            <a:r>
              <a:rPr lang="cs-CZ" dirty="0"/>
              <a:t>, 1974 (excerpt)</a:t>
            </a:r>
          </a:p>
          <a:p>
            <a:pPr marL="0" indent="0"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err="1">
                <a:hlinkClick r:id="rId2"/>
              </a:rPr>
              <a:t>www.fondation-langlois.org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html</a:t>
            </a:r>
            <a:r>
              <a:rPr lang="cs-CZ" sz="1400" dirty="0">
                <a:hlinkClick r:id="rId2"/>
              </a:rPr>
              <a:t>/e/</a:t>
            </a:r>
            <a:r>
              <a:rPr lang="cs-CZ" sz="1400" dirty="0" err="1">
                <a:hlinkClick r:id="rId2"/>
              </a:rPr>
              <a:t>page.php?NumPage</a:t>
            </a:r>
            <a:r>
              <a:rPr lang="cs-CZ" sz="1400" dirty="0">
                <a:hlinkClick r:id="rId2"/>
              </a:rPr>
              <a:t>=420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dirty="0" err="1"/>
              <a:t>Woody</a:t>
            </a:r>
            <a:r>
              <a:rPr lang="cs-CZ" dirty="0"/>
              <a:t> </a:t>
            </a:r>
            <a:r>
              <a:rPr lang="cs-CZ" dirty="0" err="1"/>
              <a:t>Vasulka</a:t>
            </a:r>
            <a:r>
              <a:rPr lang="cs-CZ" dirty="0"/>
              <a:t>: </a:t>
            </a:r>
            <a:r>
              <a:rPr lang="cs-CZ" i="1" dirty="0"/>
              <a:t>Art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Memory</a:t>
            </a:r>
            <a:r>
              <a:rPr lang="cs-CZ" i="1" dirty="0"/>
              <a:t> </a:t>
            </a:r>
            <a:r>
              <a:rPr lang="cs-CZ" dirty="0"/>
              <a:t>(1987, 36 min., barva, zvuk)</a:t>
            </a:r>
          </a:p>
          <a:p>
            <a:r>
              <a:rPr lang="cs-CZ" sz="1400" dirty="0">
                <a:hlinkClick r:id="rId3"/>
              </a:rPr>
              <a:t>http://</a:t>
            </a:r>
            <a:r>
              <a:rPr lang="cs-CZ" sz="1400" dirty="0" err="1">
                <a:hlinkClick r:id="rId3"/>
              </a:rPr>
              <a:t>www.vasulka.org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Catalogues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PDFs</a:t>
            </a:r>
            <a:r>
              <a:rPr lang="cs-CZ" sz="1400" dirty="0">
                <a:hlinkClick r:id="rId3"/>
              </a:rPr>
              <a:t>/</a:t>
            </a:r>
            <a:r>
              <a:rPr lang="cs-CZ" sz="1400" dirty="0" err="1">
                <a:hlinkClick r:id="rId3"/>
              </a:rPr>
              <a:t>Cat_Videoworks.pdf</a:t>
            </a:r>
            <a:endParaRPr lang="cs-CZ" sz="1400" dirty="0"/>
          </a:p>
          <a:p>
            <a:r>
              <a:rPr lang="cs-CZ" sz="1000" dirty="0">
                <a:hlinkClick r:id="rId4"/>
              </a:rPr>
              <a:t>https://</a:t>
            </a:r>
            <a:r>
              <a:rPr lang="cs-CZ" sz="1000" dirty="0" err="1">
                <a:hlinkClick r:id="rId4"/>
              </a:rPr>
              <a:t>www.google.cz</a:t>
            </a:r>
            <a:r>
              <a:rPr lang="cs-CZ" sz="1000" dirty="0">
                <a:hlinkClick r:id="rId4"/>
              </a:rPr>
              <a:t>/</a:t>
            </a:r>
            <a:r>
              <a:rPr lang="cs-CZ" sz="1000" dirty="0" err="1">
                <a:hlinkClick r:id="rId4"/>
              </a:rPr>
              <a:t>search?q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woody+vasulka+art+of+memory&amp;source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lnms&amp;tbm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isch&amp;sa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X&amp;ei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bfoNU4fLEMHAtQaFi4DADA&amp;ved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0CAcQ_AUoAQ&amp;biw</a:t>
            </a:r>
            <a:r>
              <a:rPr lang="cs-CZ" sz="1000" dirty="0">
                <a:hlinkClick r:id="rId4"/>
              </a:rPr>
              <a:t>=</a:t>
            </a:r>
            <a:r>
              <a:rPr lang="cs-CZ" sz="1000" dirty="0" err="1">
                <a:hlinkClick r:id="rId4"/>
              </a:rPr>
              <a:t>1920&amp;bih</a:t>
            </a:r>
            <a:r>
              <a:rPr lang="cs-CZ" sz="1000" dirty="0">
                <a:hlinkClick r:id="rId4"/>
              </a:rPr>
              <a:t>=985</a:t>
            </a:r>
            <a:endParaRPr lang="cs-CZ" sz="1000" dirty="0"/>
          </a:p>
          <a:p>
            <a:endParaRPr lang="cs-CZ" sz="1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022" y="4086615"/>
            <a:ext cx="3015645" cy="23933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488" y="4001294"/>
            <a:ext cx="2025948" cy="2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481</Words>
  <Application>Microsoft Office PowerPoint</Application>
  <PresentationFormat>Širokoúhlá obrazovka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New Media Art  Obsessions 02</vt:lpstr>
      <vt:lpstr>New Media Art Obsessions II</vt:lpstr>
      <vt:lpstr>New Media Art Obsessions II</vt:lpstr>
      <vt:lpstr>New Media Art Obsessions II</vt:lpstr>
      <vt:lpstr>New Media Art Obsessions II</vt:lpstr>
      <vt:lpstr>New Media Art Obsessions II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Jana Horáková</cp:lastModifiedBy>
  <cp:revision>24</cp:revision>
  <dcterms:created xsi:type="dcterms:W3CDTF">2014-02-26T13:59:41Z</dcterms:created>
  <dcterms:modified xsi:type="dcterms:W3CDTF">2024-02-21T22:07:20Z</dcterms:modified>
</cp:coreProperties>
</file>