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1" r:id="rId9"/>
    <p:sldId id="264" r:id="rId10"/>
    <p:sldId id="260" r:id="rId11"/>
    <p:sldId id="263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687AF8-B953-49F6-856C-AC68B2BD1191}" v="8" dt="2024-04-03T10:33:05.1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FFBCAA8-462D-4C69-8267-58146B132172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04974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CAA8-462D-4C69-8267-58146B132172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73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CAA8-462D-4C69-8267-58146B132172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34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CAA8-462D-4C69-8267-58146B132172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530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FBCAA8-462D-4C69-8267-58146B132172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003836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CAA8-462D-4C69-8267-58146B132172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72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CAA8-462D-4C69-8267-58146B132172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65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CAA8-462D-4C69-8267-58146B132172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75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CAA8-462D-4C69-8267-58146B132172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78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FBCAA8-462D-4C69-8267-58146B132172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6928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FBCAA8-462D-4C69-8267-58146B132172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053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FFBCAA8-462D-4C69-8267-58146B132172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6883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60.cz/clanek/detail/29452/literarni-koutek-c-5-jak-napsat-recenzi" TargetMode="External"/><Relationship Id="rId3" Type="http://schemas.openxmlformats.org/officeDocument/2006/relationships/hyperlink" Target="https://www.alzbetapise.cz/2020/03/04/jak-napsat-recenzi/" TargetMode="External"/><Relationship Id="rId7" Type="http://schemas.openxmlformats.org/officeDocument/2006/relationships/hyperlink" Target="https://blog.martinus.cz/2013/03/o-recenzi" TargetMode="External"/><Relationship Id="rId2" Type="http://schemas.openxmlformats.org/officeDocument/2006/relationships/hyperlink" Target="https://www.gorgona.eu/7-kroku-k-dobre-recenz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eviditelnypes.lidovky.cz/scifi/literatura-jak-ne-psat-recenze.A071128_223651_p_scifi_pag" TargetMode="External"/><Relationship Id="rId5" Type="http://schemas.openxmlformats.org/officeDocument/2006/relationships/hyperlink" Target="https://www.ctenarska-gramotnost.cz/medialni-vychova/mv-casopisy/recenze-1" TargetMode="External"/><Relationship Id="rId4" Type="http://schemas.openxmlformats.org/officeDocument/2006/relationships/hyperlink" Target="https://www.youtube.com/watch?v=c57wrOFjwbM" TargetMode="External"/><Relationship Id="rId9" Type="http://schemas.openxmlformats.org/officeDocument/2006/relationships/hyperlink" Target="https://www.pilulka.cz/jak-spravne-napsat-recenz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501862-5488-CE36-6439-542DD4AFD8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NÁZOROVÁ PUBLICISTIKA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6FA80B5-5544-8ACE-4ACE-0BEA05597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Modul 6: Recenze</a:t>
            </a:r>
          </a:p>
          <a:p>
            <a:pPr algn="r"/>
            <a:endParaRPr lang="cs-CZ" sz="1400" i="1" dirty="0"/>
          </a:p>
          <a:p>
            <a:pPr algn="r"/>
            <a:r>
              <a:rPr lang="cs-CZ" sz="1400" i="1" dirty="0"/>
              <a:t>Tomáš Herman, březen/duben 2024</a:t>
            </a:r>
          </a:p>
        </p:txBody>
      </p:sp>
    </p:spTree>
    <p:extLst>
      <p:ext uri="{BB962C8B-B14F-4D97-AF65-F5344CB8AC3E}">
        <p14:creationId xmlns:p14="http://schemas.microsoft.com/office/powerpoint/2010/main" val="218135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03DEB3-EDDD-8A63-EB81-DBDB54A0D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a není recenze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45AD91-0CFE-3156-0089-3B5182692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pokusy od dětství</a:t>
            </a:r>
          </a:p>
          <a:p>
            <a:r>
              <a:rPr lang="cs-CZ" dirty="0"/>
              <a:t>Uživatelská recenze</a:t>
            </a:r>
          </a:p>
          <a:p>
            <a:r>
              <a:rPr lang="cs-CZ" dirty="0"/>
              <a:t>Kritická recenze</a:t>
            </a:r>
          </a:p>
          <a:p>
            <a:r>
              <a:rPr lang="cs-CZ" dirty="0"/>
              <a:t>Rozdíly v recenzích</a:t>
            </a:r>
          </a:p>
        </p:txBody>
      </p:sp>
    </p:spTree>
    <p:extLst>
      <p:ext uri="{BB962C8B-B14F-4D97-AF65-F5344CB8AC3E}">
        <p14:creationId xmlns:p14="http://schemas.microsoft.com/office/powerpoint/2010/main" val="1996856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5D3455-53C9-90AA-B7CE-9991AC43A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a formáty recenze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C18A0-42C9-C8A8-E082-ED06E5A41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je zhodnocení určitého prvku, tj. jeho obsahu, kvality, zpracování a celkové významnosti v rámci příslušného oboru</a:t>
            </a:r>
          </a:p>
          <a:p>
            <a:r>
              <a:rPr lang="cs-CZ" dirty="0"/>
              <a:t>Přístup: osobní x oborový x zákaznický/divácký</a:t>
            </a:r>
          </a:p>
          <a:p>
            <a:r>
              <a:rPr lang="cs-CZ" dirty="0"/>
              <a:t>Kvalitativní a kvantitativní složka</a:t>
            </a:r>
          </a:p>
          <a:p>
            <a:r>
              <a:rPr lang="cs-CZ" dirty="0"/>
              <a:t>Vždy je konkrétní, osobní a věcná</a:t>
            </a:r>
          </a:p>
          <a:p>
            <a:r>
              <a:rPr lang="cs-CZ" dirty="0"/>
              <a:t>Textová recenze s multimediálními formáty</a:t>
            </a:r>
          </a:p>
          <a:p>
            <a:r>
              <a:rPr lang="cs-CZ" dirty="0"/>
              <a:t>Videorecenze</a:t>
            </a:r>
          </a:p>
          <a:p>
            <a:r>
              <a:rPr lang="cs-CZ" dirty="0" err="1"/>
              <a:t>Podcast</a:t>
            </a:r>
            <a:r>
              <a:rPr lang="cs-CZ" dirty="0"/>
              <a:t> - recenze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166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34BAF5-F61E-FB55-32FD-A3E8B7B4A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Recenze: struktura</a:t>
            </a:r>
            <a:br>
              <a:rPr lang="cs-CZ" dirty="0">
                <a:effectLst/>
                <a:latin typeface="Arial" panose="020B0604020202020204" pitchFamily="34" charset="0"/>
              </a:rPr>
            </a:br>
            <a:r>
              <a:rPr lang="cs-CZ" dirty="0">
                <a:effectLst/>
                <a:latin typeface="Arial" panose="020B0604020202020204" pitchFamily="34" charset="0"/>
              </a:rPr>
              <a:t>		</a:t>
            </a:r>
            <a:r>
              <a:rPr lang="cs-CZ" sz="3100" i="1" dirty="0">
                <a:effectLst/>
                <a:latin typeface="Arial" panose="020B0604020202020204" pitchFamily="34" charset="0"/>
              </a:rPr>
              <a:t>„Pokud chcete psát, musíte číst a dívat se.“</a:t>
            </a:r>
            <a:endParaRPr lang="cs-CZ" sz="3100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7A52D6-719C-6113-C19E-90E3AE1B9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Titulek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Úvod: představení a zarámování (někdy se zaměňuje za shrnutí, tzv. </a:t>
            </a:r>
            <a:r>
              <a:rPr lang="cs-CZ" dirty="0" err="1">
                <a:effectLst/>
                <a:latin typeface="Arial" panose="020B0604020202020204" pitchFamily="34" charset="0"/>
              </a:rPr>
              <a:t>perex</a:t>
            </a:r>
            <a:r>
              <a:rPr lang="cs-CZ" dirty="0">
                <a:effectLst/>
                <a:latin typeface="Arial" panose="020B0604020202020204" pitchFamily="34" charset="0"/>
              </a:rPr>
              <a:t>)</a:t>
            </a:r>
            <a:endParaRPr lang="cs-CZ" dirty="0">
              <a:latin typeface="Arial" panose="020B0604020202020204" pitchFamily="34" charset="0"/>
            </a:endParaRPr>
          </a:p>
          <a:p>
            <a:r>
              <a:rPr lang="cs-CZ" dirty="0" err="1">
                <a:effectLst/>
                <a:latin typeface="Arial" panose="020B0604020202020204" pitchFamily="34" charset="0"/>
              </a:rPr>
              <a:t>Info</a:t>
            </a:r>
            <a:r>
              <a:rPr lang="cs-CZ" dirty="0">
                <a:effectLst/>
                <a:latin typeface="Arial" panose="020B0604020202020204" pitchFamily="34" charset="0"/>
              </a:rPr>
              <a:t> o autorovi a díle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Hlavn</a:t>
            </a:r>
            <a:r>
              <a:rPr lang="cs-CZ" dirty="0">
                <a:latin typeface="Arial" panose="020B0604020202020204" pitchFamily="34" charset="0"/>
              </a:rPr>
              <a:t>í text</a:t>
            </a:r>
            <a:r>
              <a:rPr lang="cs-CZ" dirty="0">
                <a:effectLst/>
                <a:latin typeface="Arial" panose="020B0604020202020204" pitchFamily="34" charset="0"/>
              </a:rPr>
              <a:t>: hlavní teze textu, téma, perspektiva, pro koho kniha je</a:t>
            </a:r>
          </a:p>
          <a:p>
            <a:pPr lvl="1"/>
            <a:r>
              <a:rPr lang="cs-CZ" dirty="0">
                <a:effectLst/>
                <a:latin typeface="Arial" panose="020B0604020202020204" pitchFamily="34" charset="0"/>
              </a:rPr>
              <a:t>Kontext: východiska, aktuální stav zkoumané problematiky/tématu</a:t>
            </a:r>
          </a:p>
          <a:p>
            <a:pPr lvl="1"/>
            <a:r>
              <a:rPr lang="cs-CZ" dirty="0">
                <a:effectLst/>
              </a:rPr>
              <a:t>Jádro textu: </a:t>
            </a:r>
            <a:r>
              <a:rPr lang="cs-CZ" dirty="0">
                <a:effectLst/>
                <a:latin typeface="Arial" panose="020B0604020202020204" pitchFamily="34" charset="0"/>
              </a:rPr>
              <a:t>obsah a struktura textu</a:t>
            </a:r>
          </a:p>
          <a:p>
            <a:pPr lvl="1"/>
            <a:r>
              <a:rPr lang="cs-CZ" dirty="0">
                <a:effectLst/>
                <a:latin typeface="Arial" panose="020B0604020202020204" pitchFamily="34" charset="0"/>
              </a:rPr>
              <a:t>Diskuze základních konceptů a argumentů</a:t>
            </a:r>
          </a:p>
          <a:p>
            <a:pPr lvl="1"/>
            <a:r>
              <a:rPr lang="cs-CZ" dirty="0">
                <a:effectLst/>
                <a:latin typeface="Arial" panose="020B0604020202020204" pitchFamily="34" charset="0"/>
              </a:rPr>
              <a:t>Kritika a dokazování (důležité je citovat)</a:t>
            </a:r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</a:rPr>
              <a:t>Závěr, ideálně s pointou, jasný, bez kličkování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10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2CE7B-D2CE-2560-0264-06D838A0A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Recenze: doporučený postup při psaní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6E8608-9E41-0121-9C70-644CEF318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Příprava: studium o autorovi, předchozích jeho dílech, tématu</a:t>
            </a:r>
          </a:p>
          <a:p>
            <a:r>
              <a:rPr lang="cs-CZ" dirty="0"/>
              <a:t>Poznámky o díle při čtení/sledování/návštěvě</a:t>
            </a:r>
          </a:p>
          <a:p>
            <a:r>
              <a:rPr lang="cs-CZ" dirty="0"/>
              <a:t>Promyšlení struktury a argumentace</a:t>
            </a:r>
          </a:p>
          <a:p>
            <a:r>
              <a:rPr lang="cs-CZ" dirty="0"/>
              <a:t>Vytvoření základní osnovy – tzv. draft</a:t>
            </a:r>
          </a:p>
          <a:p>
            <a:r>
              <a:rPr lang="cs-CZ" dirty="0"/>
              <a:t>Psaní na podkladě draftu</a:t>
            </a:r>
          </a:p>
          <a:p>
            <a:r>
              <a:rPr lang="cs-CZ" dirty="0"/>
              <a:t>Chvíle odstupu – „fáze ticha“</a:t>
            </a:r>
          </a:p>
          <a:p>
            <a:r>
              <a:rPr lang="cs-CZ" dirty="0"/>
              <a:t>Verdikt – pointa (možnosti, formáty textové a grafické)</a:t>
            </a:r>
          </a:p>
          <a:p>
            <a:r>
              <a:rPr lang="cs-CZ" dirty="0"/>
              <a:t>Čtení, škrtání, opravy </a:t>
            </a:r>
          </a:p>
          <a:p>
            <a:pPr lvl="1"/>
            <a:r>
              <a:rPr lang="cs-CZ" sz="1700" dirty="0"/>
              <a:t>„</a:t>
            </a:r>
            <a:r>
              <a:rPr lang="cs-CZ" sz="1700" dirty="0">
                <a:effectLst/>
                <a:latin typeface="Arial" panose="020B0604020202020204" pitchFamily="34" charset="0"/>
              </a:rPr>
              <a:t> Buďte kritičtí sami k sobě, sledujte vetchá místa vlastní argumentace, rozporujte svá tvrzení, vylučte nedůležité poznámky, postavte  argumenty znovu a silněji“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02172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E857EE-C26C-E122-F84F-CC4C497AA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Recenze: na co si dát pozor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EF1280-BEF0-231A-F7C1-37235A10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Ozvláštňující prvky</a:t>
            </a:r>
          </a:p>
          <a:p>
            <a:r>
              <a:rPr lang="cs-CZ" dirty="0"/>
              <a:t>Metafory </a:t>
            </a:r>
          </a:p>
          <a:p>
            <a:r>
              <a:rPr lang="cs-CZ" dirty="0"/>
              <a:t>Klišé (souvisí s metaforami): </a:t>
            </a:r>
            <a:r>
              <a:rPr lang="pl-PL" dirty="0"/>
              <a:t>na bodě mrazu, ale ruku na srdce...</a:t>
            </a:r>
            <a:endParaRPr lang="cs-CZ" dirty="0"/>
          </a:p>
          <a:p>
            <a:r>
              <a:rPr lang="cs-CZ" dirty="0" err="1"/>
              <a:t>Ich</a:t>
            </a:r>
            <a:r>
              <a:rPr lang="cs-CZ" dirty="0"/>
              <a:t> forma vs. autorský plurál</a:t>
            </a:r>
          </a:p>
          <a:p>
            <a:r>
              <a:rPr lang="cs-CZ" dirty="0"/>
              <a:t>Nadužívání odborných výrazů a cizích slov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3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BA9EA-44CF-20D0-B7C3-7075271A5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Recenze: nejčastější chyby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F3E4E6-4DF2-4023-EE96-57DBC0A8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Předsudky k tématu, autorovi</a:t>
            </a:r>
          </a:p>
          <a:p>
            <a:r>
              <a:rPr lang="cs-CZ" dirty="0"/>
              <a:t>Píšeme bez přípravy</a:t>
            </a:r>
          </a:p>
          <a:p>
            <a:r>
              <a:rPr lang="cs-CZ" dirty="0"/>
              <a:t>Závěr nesouhlasí s argumenty</a:t>
            </a:r>
          </a:p>
          <a:p>
            <a:r>
              <a:rPr lang="cs-CZ" dirty="0"/>
              <a:t>Pocitová složka převládá nad argumentační</a:t>
            </a:r>
          </a:p>
          <a:p>
            <a:r>
              <a:rPr lang="cs-CZ" dirty="0"/>
              <a:t>Obecné odsudky </a:t>
            </a:r>
            <a:r>
              <a:rPr lang="cs-CZ" dirty="0" err="1"/>
              <a:t>bezkonkrétních</a:t>
            </a:r>
            <a:r>
              <a:rPr lang="cs-CZ" dirty="0"/>
              <a:t> důkazů (dobrá kamera, špatný výkon, neuchopitelné téma)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Tzv. fauly („je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obecně známo“, „všichni víme“, „politologové dokázali“, „je jen logické“, „je samozřejmě správné“) a především „já si myslím“</a:t>
            </a:r>
            <a:endParaRPr lang="cs-CZ" dirty="0">
              <a:latin typeface="Arial" panose="020B0604020202020204" pitchFamily="34" charset="0"/>
            </a:endParaRPr>
          </a:p>
          <a:p>
            <a:r>
              <a:rPr lang="cs-CZ" dirty="0"/>
              <a:t>Opakování slov a opakování argumentů a poznatků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513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3392A-4AD6-F08A-2F46-11AC901D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Recenze – obory (praktický test)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FED83C-5170-E97F-A087-8F2272755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Recenze filmová/knižní/hudební</a:t>
            </a:r>
          </a:p>
          <a:p>
            <a:r>
              <a:rPr lang="cs-CZ" dirty="0"/>
              <a:t>Recenze výtvarného díla/výstavy/galerie</a:t>
            </a:r>
          </a:p>
          <a:p>
            <a:r>
              <a:rPr lang="cs-CZ" dirty="0"/>
              <a:t>Na co se zaměřit u každé z nich – praktický test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559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F39600-52F4-D0BC-5211-09AB04227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Zajímavé odkazy na články o recenzích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8B5A69-5DB3-D93C-2B14-76487C23A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https://www.gorgona.eu/7-kroku-k-dobre-recenzi/</a:t>
            </a:r>
            <a:endParaRPr lang="cs-CZ" dirty="0"/>
          </a:p>
          <a:p>
            <a:r>
              <a:rPr lang="cs-CZ" dirty="0">
                <a:hlinkClick r:id="rId3"/>
              </a:rPr>
              <a:t>https://www.alzbetapise.cz/2020/03/04/jak-napsat-recenzi/</a:t>
            </a:r>
            <a:endParaRPr lang="cs-CZ" dirty="0"/>
          </a:p>
          <a:p>
            <a:r>
              <a:rPr lang="cs-CZ" dirty="0">
                <a:hlinkClick r:id="rId4"/>
              </a:rPr>
              <a:t>https://www.youtube.com/watch?v=c57wrOFjwbM</a:t>
            </a:r>
            <a:endParaRPr lang="cs-CZ" dirty="0"/>
          </a:p>
          <a:p>
            <a:r>
              <a:rPr lang="cs-CZ" dirty="0">
                <a:hlinkClick r:id="rId5"/>
              </a:rPr>
              <a:t>https://www.ctenarska-gramotnost.cz/medialni-vychova/mv-casopisy/recenze-1</a:t>
            </a:r>
            <a:endParaRPr lang="cs-CZ" dirty="0"/>
          </a:p>
          <a:p>
            <a:r>
              <a:rPr lang="cs-CZ" dirty="0">
                <a:hlinkClick r:id="rId6"/>
              </a:rPr>
              <a:t>https://neviditelnypes.lidovky.cz/scifi/literatura-jak-ne-psat-recenze.A071128_223651_p_scifi_pag</a:t>
            </a:r>
            <a:endParaRPr lang="cs-CZ" dirty="0"/>
          </a:p>
          <a:p>
            <a:r>
              <a:rPr lang="cs-CZ" dirty="0">
                <a:hlinkClick r:id="rId7"/>
              </a:rPr>
              <a:t>https://blog.martinus.cz/2013/03/o-recenzi</a:t>
            </a:r>
            <a:endParaRPr lang="cs-CZ" dirty="0"/>
          </a:p>
          <a:p>
            <a:r>
              <a:rPr lang="cs-CZ" dirty="0">
                <a:hlinkClick r:id="rId8"/>
              </a:rPr>
              <a:t>https://www.i60.cz/clanek/detail/29452/literarni-koutek-c-5-jak-napsat-recenzi</a:t>
            </a:r>
            <a:endParaRPr lang="cs-CZ" dirty="0"/>
          </a:p>
          <a:p>
            <a:r>
              <a:rPr lang="cs-CZ">
                <a:hlinkClick r:id="rId9"/>
              </a:rPr>
              <a:t>https://www.pilulka.cz/jak-spravne-napsat-recenzi</a:t>
            </a:r>
            <a:endParaRPr lang="cs-CZ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46307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AE4FC8F0181DE4B987717FFFE704ADA" ma:contentTypeVersion="18" ma:contentTypeDescription="Vytvoří nový dokument" ma:contentTypeScope="" ma:versionID="b150fa98474a5ecae30e5df745775dc2">
  <xsd:schema xmlns:xsd="http://www.w3.org/2001/XMLSchema" xmlns:xs="http://www.w3.org/2001/XMLSchema" xmlns:p="http://schemas.microsoft.com/office/2006/metadata/properties" xmlns:ns3="22b58a9d-194f-41e2-a038-4ec162510e9d" xmlns:ns4="c60e011f-aa09-4417-99b5-79cf1aee7274" targetNamespace="http://schemas.microsoft.com/office/2006/metadata/properties" ma:root="true" ma:fieldsID="cc988e741fa5f3683283ebd28cc6e6b2" ns3:_="" ns4:_="">
    <xsd:import namespace="22b58a9d-194f-41e2-a038-4ec162510e9d"/>
    <xsd:import namespace="c60e011f-aa09-4417-99b5-79cf1aee72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b58a9d-194f-41e2-a038-4ec162510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e011f-aa09-4417-99b5-79cf1aee727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2b58a9d-194f-41e2-a038-4ec162510e9d" xsi:nil="true"/>
  </documentManagement>
</p:properties>
</file>

<file path=customXml/itemProps1.xml><?xml version="1.0" encoding="utf-8"?>
<ds:datastoreItem xmlns:ds="http://schemas.openxmlformats.org/officeDocument/2006/customXml" ds:itemID="{A029CDE8-F46D-4265-B7AA-BD2A622A4A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b58a9d-194f-41e2-a038-4ec162510e9d"/>
    <ds:schemaRef ds:uri="c60e011f-aa09-4417-99b5-79cf1aee72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A93520-AA0A-4A08-90A1-A88BBE85F3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F42133-06C7-41E0-9574-D9D77BF11D95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c60e011f-aa09-4417-99b5-79cf1aee7274"/>
    <ds:schemaRef ds:uri="22b58a9d-194f-41e2-a038-4ec162510e9d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188</TotalTime>
  <Words>519</Words>
  <Application>Microsoft Office PowerPoint</Application>
  <PresentationFormat>Širokoúhlá obrazovka</PresentationFormat>
  <Paragraphs>64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Franklin Gothic Book</vt:lpstr>
      <vt:lpstr>Oříznutí</vt:lpstr>
      <vt:lpstr>NÁZOROVÁ PUBLICISTIKA</vt:lpstr>
      <vt:lpstr>Co je a není recenze</vt:lpstr>
      <vt:lpstr>Cíle a formáty recenze</vt:lpstr>
      <vt:lpstr>Recenze: struktura   „Pokud chcete psát, musíte číst a dívat se.“</vt:lpstr>
      <vt:lpstr>Recenze: doporučený postup při psaní</vt:lpstr>
      <vt:lpstr>Recenze: na co si dát pozor</vt:lpstr>
      <vt:lpstr>Recenze: nejčastější chyby</vt:lpstr>
      <vt:lpstr>Recenze – obory (praktický test)</vt:lpstr>
      <vt:lpstr>Zajímavé odkazy na články o recenzích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NÁZOROVÁ PUBLICISTIKA</dc:title>
  <dc:creator>Herman Tomáš</dc:creator>
  <cp:lastModifiedBy>Herman Tomáš</cp:lastModifiedBy>
  <cp:revision>2</cp:revision>
  <dcterms:created xsi:type="dcterms:W3CDTF">2024-03-19T16:09:03Z</dcterms:created>
  <dcterms:modified xsi:type="dcterms:W3CDTF">2024-04-03T10:41:32Z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0x0101009AE4FC8F0181DE4B987717FFFE704ADA</vt:lpwstr>
  </property>
</Properties>
</file>