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1" r:id="rId9"/>
    <p:sldId id="266" r:id="rId10"/>
    <p:sldId id="264" r:id="rId11"/>
    <p:sldId id="260" r:id="rId12"/>
    <p:sldId id="263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4974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34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53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003836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72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658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75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787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692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0530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FFBCAA8-462D-4C69-8267-58146B132172}" type="datetimeFigureOut">
              <a:rPr lang="cs-CZ" smtClean="0"/>
              <a:t>22. 5. 2024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1DB8A482-DB65-4C6A-84F7-8E1962EC3D3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8830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60.cz/clanek/detail/29452/literarni-koutek-c-5-jak-napsat-recenzi" TargetMode="External"/><Relationship Id="rId3" Type="http://schemas.openxmlformats.org/officeDocument/2006/relationships/hyperlink" Target="https://www.alzbetapise.cz/2020/03/04/jak-napsat-recenzi/" TargetMode="External"/><Relationship Id="rId7" Type="http://schemas.openxmlformats.org/officeDocument/2006/relationships/hyperlink" Target="https://blog.martinus.cz/2013/03/o-recenzi" TargetMode="External"/><Relationship Id="rId2" Type="http://schemas.openxmlformats.org/officeDocument/2006/relationships/hyperlink" Target="https://www.gorgona.eu/7-kroku-k-dobre-recenz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eviditelnypes.lidovky.cz/scifi/literatura-jak-ne-psat-recenze.A071128_223651_p_scifi_pag" TargetMode="External"/><Relationship Id="rId5" Type="http://schemas.openxmlformats.org/officeDocument/2006/relationships/hyperlink" Target="https://www.ctenarska-gramotnost.cz/medialni-vychova/mv-casopisy/recenze-1" TargetMode="External"/><Relationship Id="rId4" Type="http://schemas.openxmlformats.org/officeDocument/2006/relationships/hyperlink" Target="https://www.youtube.com/watch?v=c57wrOFjwbM" TargetMode="External"/><Relationship Id="rId9" Type="http://schemas.openxmlformats.org/officeDocument/2006/relationships/hyperlink" Target="https://www.pilulka.cz/jak-spravne-napsat-recenz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501862-5488-CE36-6439-542DD4AFD8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NÁZOROVÁ PUBLICISTIKA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6FA80B5-5544-8ACE-4ACE-0BEA05597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Modul 7: Komentář</a:t>
            </a:r>
          </a:p>
          <a:p>
            <a:pPr algn="r"/>
            <a:endParaRPr lang="cs-CZ" sz="1400" i="1" dirty="0"/>
          </a:p>
          <a:p>
            <a:pPr algn="r"/>
            <a:r>
              <a:rPr lang="cs-CZ" sz="1400" i="1" dirty="0"/>
              <a:t>Tomáš Herman, duben 2024</a:t>
            </a:r>
          </a:p>
        </p:txBody>
      </p:sp>
    </p:spTree>
    <p:extLst>
      <p:ext uri="{BB962C8B-B14F-4D97-AF65-F5344CB8AC3E}">
        <p14:creationId xmlns:p14="http://schemas.microsoft.com/office/powerpoint/2010/main" val="2181350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F39600-52F4-D0BC-5211-09AB04227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odkazy na články o recenzích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B5A69-5DB3-D93C-2B14-76487C23A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https://www.gorgona.eu/7-kroku-k-dobre-recenzi/</a:t>
            </a:r>
            <a:endParaRPr lang="cs-CZ" dirty="0"/>
          </a:p>
          <a:p>
            <a:r>
              <a:rPr lang="cs-CZ" dirty="0">
                <a:hlinkClick r:id="rId3"/>
              </a:rPr>
              <a:t>https://www.alzbetapise.cz/2020/03/04/jak-napsat-recenzi/</a:t>
            </a:r>
            <a:endParaRPr lang="cs-CZ" dirty="0"/>
          </a:p>
          <a:p>
            <a:r>
              <a:rPr lang="cs-CZ" dirty="0">
                <a:hlinkClick r:id="rId4"/>
              </a:rPr>
              <a:t>https://www.youtube.com/watch?v=c57wrOFjwbM</a:t>
            </a:r>
            <a:endParaRPr lang="cs-CZ" dirty="0"/>
          </a:p>
          <a:p>
            <a:r>
              <a:rPr lang="cs-CZ" dirty="0">
                <a:hlinkClick r:id="rId5"/>
              </a:rPr>
              <a:t>https://www.ctenarska-gramotnost.cz/medialni-vychova/mv-casopisy/recenze-1</a:t>
            </a:r>
            <a:endParaRPr lang="cs-CZ" dirty="0"/>
          </a:p>
          <a:p>
            <a:r>
              <a:rPr lang="cs-CZ" dirty="0">
                <a:hlinkClick r:id="rId6"/>
              </a:rPr>
              <a:t>https://neviditelnypes.lidovky.cz/scifi/literatura-jak-ne-psat-recenze.A071128_223651_p_scifi_pag</a:t>
            </a:r>
            <a:endParaRPr lang="cs-CZ" dirty="0"/>
          </a:p>
          <a:p>
            <a:r>
              <a:rPr lang="cs-CZ" dirty="0">
                <a:hlinkClick r:id="rId7"/>
              </a:rPr>
              <a:t>https://blog.martinus.cz/2013/03/o-recenzi</a:t>
            </a:r>
            <a:endParaRPr lang="cs-CZ" dirty="0"/>
          </a:p>
          <a:p>
            <a:r>
              <a:rPr lang="cs-CZ" dirty="0">
                <a:hlinkClick r:id="rId8"/>
              </a:rPr>
              <a:t>https://www.i60.cz/clanek/detail/29452/literarni-koutek-c-5-jak-napsat-recenzi</a:t>
            </a:r>
            <a:endParaRPr lang="cs-CZ" dirty="0"/>
          </a:p>
          <a:p>
            <a:r>
              <a:rPr lang="cs-CZ">
                <a:hlinkClick r:id="rId9"/>
              </a:rPr>
              <a:t>https://www.pilulka.cz/jak-spravne-napsat-recenzi</a:t>
            </a:r>
            <a:endParaRPr lang="cs-CZ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4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03DEB3-EDDD-8A63-EB81-DBDB54A0D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a není komentář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45AD91-0CFE-3156-0089-3B5182692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Publicistický žánr </a:t>
            </a:r>
          </a:p>
          <a:p>
            <a:r>
              <a:rPr lang="cs-CZ" dirty="0"/>
              <a:t>Významy slova komentář</a:t>
            </a:r>
          </a:p>
          <a:p>
            <a:r>
              <a:rPr lang="cs-CZ" dirty="0"/>
              <a:t>Komentovaná zpráva – předchůdce komentáře - geneze</a:t>
            </a:r>
          </a:p>
          <a:p>
            <a:r>
              <a:rPr lang="cs-CZ" dirty="0"/>
              <a:t>Fakta x názory</a:t>
            </a:r>
          </a:p>
          <a:p>
            <a:r>
              <a:rPr lang="cs-CZ" dirty="0"/>
              <a:t>Přístup – co hodnotíme? Bodový x komplexní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5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5D3455-53C9-90AA-B7CE-9991AC43A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formáty komentáře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C18A0-42C9-C8A8-E082-ED06E5A41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 podobně jako u recenze hodnocení </a:t>
            </a:r>
          </a:p>
          <a:p>
            <a:r>
              <a:rPr lang="cs-CZ" dirty="0"/>
              <a:t>Přístup: vždy objektivně-subjektivní (recenze má víc přístupů</a:t>
            </a:r>
          </a:p>
          <a:p>
            <a:r>
              <a:rPr lang="cs-CZ" dirty="0"/>
              <a:t>Komentáře typy </a:t>
            </a:r>
          </a:p>
          <a:p>
            <a:pPr lvl="1"/>
            <a:r>
              <a:rPr lang="cs-CZ" dirty="0"/>
              <a:t>Publicistický útvar</a:t>
            </a:r>
          </a:p>
          <a:p>
            <a:pPr lvl="1"/>
            <a:r>
              <a:rPr lang="cs-CZ" dirty="0"/>
              <a:t>Uživatelský komentář</a:t>
            </a:r>
          </a:p>
          <a:p>
            <a:pPr lvl="1"/>
            <a:r>
              <a:rPr lang="cs-CZ" dirty="0"/>
              <a:t>Laický komentář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166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34BAF5-F61E-FB55-32FD-A3E8B7B4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</a:t>
            </a:r>
            <a:r>
              <a:rPr lang="cs-CZ" dirty="0">
                <a:latin typeface="Arial" panose="020B0604020202020204" pitchFamily="34" charset="0"/>
              </a:rPr>
              <a:t>mentář</a:t>
            </a:r>
            <a:r>
              <a:rPr lang="cs-CZ" dirty="0">
                <a:effectLst/>
                <a:latin typeface="Arial" panose="020B0604020202020204" pitchFamily="34" charset="0"/>
              </a:rPr>
              <a:t>: struktura</a:t>
            </a:r>
            <a:br>
              <a:rPr lang="cs-CZ" dirty="0">
                <a:effectLst/>
                <a:latin typeface="Arial" panose="020B0604020202020204" pitchFamily="34" charset="0"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		</a:t>
            </a:r>
            <a:endParaRPr lang="cs-CZ" sz="3100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7A52D6-719C-6113-C19E-90E3AE1B9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cs-CZ" dirty="0">
                <a:effectLst/>
                <a:latin typeface="Arial" panose="020B0604020202020204" pitchFamily="34" charset="0"/>
              </a:rPr>
              <a:t>Titulek</a:t>
            </a:r>
            <a:endParaRPr lang="en-US" dirty="0"/>
          </a:p>
          <a:p>
            <a:pPr marL="383540" indent="-383540"/>
            <a:r>
              <a:rPr lang="cs-CZ" dirty="0">
                <a:effectLst/>
                <a:latin typeface="Arial" panose="020B0604020202020204" pitchFamily="34" charset="0"/>
              </a:rPr>
              <a:t>Úvod: představení problému a východiska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540" indent="-383540"/>
            <a:r>
              <a:rPr lang="cs-CZ" dirty="0">
                <a:effectLst/>
                <a:latin typeface="Arial" panose="020B0604020202020204" pitchFamily="34" charset="0"/>
              </a:rPr>
              <a:t>Kontext</a:t>
            </a:r>
            <a:endParaRPr lang="cs-CZ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540" indent="-383540"/>
            <a:r>
              <a:rPr lang="cs-CZ" dirty="0">
                <a:effectLst/>
                <a:latin typeface="Arial" panose="020B0604020202020204" pitchFamily="34" charset="0"/>
              </a:rPr>
              <a:t>Jádro textu</a:t>
            </a:r>
          </a:p>
          <a:p>
            <a:pPr marL="383540" indent="-383540"/>
            <a:r>
              <a:rPr lang="cs-CZ" dirty="0">
                <a:latin typeface="Arial" panose="020B0604020202020204" pitchFamily="34" charset="0"/>
              </a:rPr>
              <a:t>Argumenty pro jednotlivé názory</a:t>
            </a:r>
          </a:p>
          <a:p>
            <a:pPr marL="383540" indent="-383540"/>
            <a:r>
              <a:rPr lang="cs-CZ" dirty="0">
                <a:latin typeface="Arial" panose="020B0604020202020204" pitchFamily="34" charset="0"/>
              </a:rPr>
              <a:t>Závěr s jasným verdiktem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10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2CE7B-D2CE-2560-0264-06D838A0A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Komentář: doporučený postup při psaní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6E8608-9E41-0121-9C70-644CEF318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Příprava: hlubší znalost je podmínkou, je třeba prostudovat kontext</a:t>
            </a:r>
          </a:p>
          <a:p>
            <a:r>
              <a:rPr lang="cs-CZ" dirty="0"/>
              <a:t>Promyšlení struktury a argumentace</a:t>
            </a:r>
          </a:p>
          <a:p>
            <a:r>
              <a:rPr lang="cs-CZ" dirty="0"/>
              <a:t>Vytvoření základní osnovy – tzv. draft</a:t>
            </a:r>
          </a:p>
          <a:p>
            <a:r>
              <a:rPr lang="cs-CZ" dirty="0"/>
              <a:t>Psaní na podkladě draftu</a:t>
            </a:r>
          </a:p>
          <a:p>
            <a:r>
              <a:rPr lang="cs-CZ" dirty="0"/>
              <a:t>Verdikt – pointa</a:t>
            </a:r>
          </a:p>
          <a:p>
            <a:r>
              <a:rPr lang="cs-CZ" dirty="0"/>
              <a:t>Čtení, škrtání, opravy </a:t>
            </a:r>
          </a:p>
          <a:p>
            <a:pPr lvl="1"/>
            <a:r>
              <a:rPr lang="cs-CZ" sz="1700" dirty="0"/>
              <a:t>„</a:t>
            </a:r>
            <a:r>
              <a:rPr lang="cs-CZ" sz="1700" dirty="0">
                <a:effectLst/>
                <a:latin typeface="Arial" panose="020B0604020202020204" pitchFamily="34" charset="0"/>
              </a:rPr>
              <a:t> Hledejte subjektivní </a:t>
            </a:r>
            <a:r>
              <a:rPr lang="cs-CZ" sz="1700" dirty="0" err="1">
                <a:effectLst/>
                <a:latin typeface="Arial" panose="020B0604020202020204" pitchFamily="34" charset="0"/>
              </a:rPr>
              <a:t>východika</a:t>
            </a:r>
            <a:r>
              <a:rPr lang="cs-CZ" sz="1700" dirty="0">
                <a:effectLst/>
                <a:latin typeface="Arial" panose="020B0604020202020204" pitchFamily="34" charset="0"/>
              </a:rPr>
              <a:t> a protichůdné argumenty“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402172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22036-2A2C-8F4C-44A9-6EDCF90E0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 – rozdíly od názorových útvarů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CCDBBB-8542-F858-55EF-A424E1790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Zpráva</a:t>
            </a:r>
          </a:p>
          <a:p>
            <a:r>
              <a:rPr lang="cs-CZ" dirty="0"/>
              <a:t>Poznámka, glosa</a:t>
            </a:r>
          </a:p>
          <a:p>
            <a:r>
              <a:rPr lang="cs-CZ" dirty="0"/>
              <a:t>Fejeton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793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857EE-C26C-E122-F84F-CC4C497A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Komentář: na co si dát pozor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EF1280-BEF0-231A-F7C1-37235A10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Předsudky – verdikt znám už od začátku</a:t>
            </a:r>
          </a:p>
          <a:p>
            <a:r>
              <a:rPr lang="cs-CZ" dirty="0"/>
              <a:t>Výběr argumentů </a:t>
            </a:r>
          </a:p>
          <a:p>
            <a:r>
              <a:rPr lang="cs-CZ" dirty="0"/>
              <a:t>Detaily</a:t>
            </a:r>
          </a:p>
          <a:p>
            <a:r>
              <a:rPr lang="cs-CZ" dirty="0"/>
              <a:t>Nadužívání hodnotících přídavných jmen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3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BA9EA-44CF-20D0-B7C3-7075271A5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Komentář: nejčastější chyby (stejné jako u recenze)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3E4E6-4DF2-4023-EE96-57DBC0A8E0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Předsudky k tématu, autorovi</a:t>
            </a:r>
          </a:p>
          <a:p>
            <a:r>
              <a:rPr lang="cs-CZ" dirty="0"/>
              <a:t>Píšeme bez přípravy</a:t>
            </a:r>
          </a:p>
          <a:p>
            <a:r>
              <a:rPr lang="cs-CZ" dirty="0"/>
              <a:t>Závěr nesouhlasí s argumenty</a:t>
            </a:r>
          </a:p>
          <a:p>
            <a:r>
              <a:rPr lang="cs-CZ" dirty="0"/>
              <a:t>Pocitová složka převládá nad argumentační</a:t>
            </a:r>
          </a:p>
          <a:p>
            <a:r>
              <a:rPr lang="cs-CZ" dirty="0"/>
              <a:t>Obecné odsudky bez konkrétních důkazů (vzdělaní Češi v Americe volí převážně středové liberály)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Tzv. fauly („je</a:t>
            </a:r>
            <a:r>
              <a:rPr lang="cs-CZ" dirty="0"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obecně známo“, „všichni víme“, „politologové dokázali“, „je jen logické“, „je samozřejmě správné“) a především „já si myslím“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/>
              <a:t>Opakování slov a opakování argumentů a poznatků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51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3392A-4AD6-F08A-2F46-11AC901D8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Komentáře – nejčastější témata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FED83C-5170-E97F-A087-8F2272755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Politický komentář </a:t>
            </a:r>
          </a:p>
          <a:p>
            <a:r>
              <a:rPr lang="cs-CZ" dirty="0"/>
              <a:t>Ekonomický komentář</a:t>
            </a:r>
          </a:p>
          <a:p>
            <a:r>
              <a:rPr lang="cs-CZ" dirty="0"/>
              <a:t>Právní komentář</a:t>
            </a:r>
          </a:p>
          <a:p>
            <a:r>
              <a:rPr lang="cs-CZ" dirty="0"/>
              <a:t>„</a:t>
            </a:r>
            <a:r>
              <a:rPr lang="cs-CZ" dirty="0" err="1"/>
              <a:t>Wide</a:t>
            </a:r>
            <a:r>
              <a:rPr lang="cs-CZ" dirty="0"/>
              <a:t>-society“ komentář</a:t>
            </a:r>
          </a:p>
          <a:p>
            <a:r>
              <a:rPr lang="cs-CZ" dirty="0"/>
              <a:t>Sportovní komentář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559519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AE4FC8F0181DE4B987717FFFE704ADA" ma:contentTypeVersion="18" ma:contentTypeDescription="Vytvoří nový dokument" ma:contentTypeScope="" ma:versionID="b150fa98474a5ecae30e5df745775dc2">
  <xsd:schema xmlns:xsd="http://www.w3.org/2001/XMLSchema" xmlns:xs="http://www.w3.org/2001/XMLSchema" xmlns:p="http://schemas.microsoft.com/office/2006/metadata/properties" xmlns:ns3="22b58a9d-194f-41e2-a038-4ec162510e9d" xmlns:ns4="c60e011f-aa09-4417-99b5-79cf1aee7274" targetNamespace="http://schemas.microsoft.com/office/2006/metadata/properties" ma:root="true" ma:fieldsID="cc988e741fa5f3683283ebd28cc6e6b2" ns3:_="" ns4:_="">
    <xsd:import namespace="22b58a9d-194f-41e2-a038-4ec162510e9d"/>
    <xsd:import namespace="c60e011f-aa09-4417-99b5-79cf1aee727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b58a9d-194f-41e2-a038-4ec162510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e011f-aa09-4417-99b5-79cf1aee727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2b58a9d-194f-41e2-a038-4ec162510e9d" xsi:nil="true"/>
  </documentManagement>
</p:properties>
</file>

<file path=customXml/itemProps1.xml><?xml version="1.0" encoding="utf-8"?>
<ds:datastoreItem xmlns:ds="http://schemas.openxmlformats.org/officeDocument/2006/customXml" ds:itemID="{A029CDE8-F46D-4265-B7AA-BD2A622A4A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2b58a9d-194f-41e2-a038-4ec162510e9d"/>
    <ds:schemaRef ds:uri="c60e011f-aa09-4417-99b5-79cf1aee72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A93520-AA0A-4A08-90A1-A88BBE85F3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F42133-06C7-41E0-9574-D9D77BF11D95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22b58a9d-194f-41e2-a038-4ec162510e9d"/>
    <ds:schemaRef ds:uri="http://purl.org/dc/elements/1.1/"/>
    <ds:schemaRef ds:uri="http://purl.org/dc/terms/"/>
    <ds:schemaRef ds:uri="http://schemas.openxmlformats.org/package/2006/metadata/core-properties"/>
    <ds:schemaRef ds:uri="c60e011f-aa09-4417-99b5-79cf1aee727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238</TotalTime>
  <Words>377</Words>
  <Application>Microsoft Office PowerPoint</Application>
  <PresentationFormat>Širokoúhlá obrazovka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Franklin Gothic Book</vt:lpstr>
      <vt:lpstr>Oříznutí</vt:lpstr>
      <vt:lpstr>NÁZOROVÁ PUBLICISTIKA</vt:lpstr>
      <vt:lpstr>Co je a není komentář</vt:lpstr>
      <vt:lpstr>Cíle a formáty komentáře</vt:lpstr>
      <vt:lpstr>Komentář: struktura   </vt:lpstr>
      <vt:lpstr>Komentář: doporučený postup při psaní</vt:lpstr>
      <vt:lpstr>Komentář – rozdíly od názorových útvarů</vt:lpstr>
      <vt:lpstr>Komentář: na co si dát pozor</vt:lpstr>
      <vt:lpstr>Komentář: nejčastější chyby (stejné jako u recenze)</vt:lpstr>
      <vt:lpstr>Komentáře – nejčastější témata</vt:lpstr>
      <vt:lpstr>Zajímavé odkazy na články o recenzích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NÁZOROVÁ PUBLICISTIKA</dc:title>
  <dc:creator>Herman Tomáš</dc:creator>
  <cp:lastModifiedBy>Herman Tomáš</cp:lastModifiedBy>
  <cp:revision>6</cp:revision>
  <dcterms:created xsi:type="dcterms:W3CDTF">2024-03-19T16:09:03Z</dcterms:created>
  <dcterms:modified xsi:type="dcterms:W3CDTF">2024-05-22T10:50:12Z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0x0101009AE4FC8F0181DE4B987717FFFE704ADA</vt:lpwstr>
  </property>
</Properties>
</file>