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98" r:id="rId5"/>
    <p:sldId id="299" r:id="rId6"/>
    <p:sldId id="300" r:id="rId7"/>
    <p:sldId id="301" r:id="rId8"/>
    <p:sldId id="302" r:id="rId9"/>
    <p:sldId id="294" r:id="rId10"/>
    <p:sldId id="289" r:id="rId11"/>
    <p:sldId id="260" r:id="rId12"/>
    <p:sldId id="262" r:id="rId13"/>
    <p:sldId id="303" r:id="rId14"/>
    <p:sldId id="304" r:id="rId15"/>
    <p:sldId id="263" r:id="rId16"/>
    <p:sldId id="297" r:id="rId17"/>
    <p:sldId id="280" r:id="rId18"/>
    <p:sldId id="283" r:id="rId19"/>
    <p:sldId id="293" r:id="rId20"/>
    <p:sldId id="284" r:id="rId21"/>
    <p:sldId id="286" r:id="rId2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667D0D-F118-4883-9D37-9FD5A38C92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A81B5EB-83C2-4CE2-9DDA-F8BE661025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3AFE95F-8CBC-44AA-881B-CD56B0355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6FD2C-2529-4619-80AE-9F261F1ED2C8}" type="datetimeFigureOut">
              <a:rPr lang="cs-CZ" smtClean="0"/>
              <a:t>09.03.2021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918A300-407E-4B96-9F4E-35333F68B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A694BAF-56E4-4FB2-A8C2-27AF7CEB3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00D4B-A3AD-4D8C-B389-8C60AB32B1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8919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BCA399-C53B-4FBE-8A23-2D2E1A212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ADE8BE6-3DAB-49EB-8AE5-D22A3E54A2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AAE58CF-96A0-4233-8CF3-04EE93349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6FD2C-2529-4619-80AE-9F261F1ED2C8}" type="datetimeFigureOut">
              <a:rPr lang="cs-CZ" smtClean="0"/>
              <a:t>09.03.2021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5B32004-4490-44A2-B011-902125DC7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A37F3CC-3D08-404B-809A-700B3FE15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00D4B-A3AD-4D8C-B389-8C60AB32B1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6919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A895DB0-1081-4637-8B1D-8BD07F150B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1983386-0103-4073-BADA-74E10A9ED5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8F25027-44D7-4649-9A7D-440999D5D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6FD2C-2529-4619-80AE-9F261F1ED2C8}" type="datetimeFigureOut">
              <a:rPr lang="cs-CZ" smtClean="0"/>
              <a:t>09.03.2021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B1E13B2-28D3-4491-995F-E4441DA7B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346D7A3-3651-42B0-B052-5165AEFA6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00D4B-A3AD-4D8C-B389-8C60AB32B1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0756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EA2C34-447C-477B-B3BD-0A1D16BF6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D0270E-2A0A-4C67-ADB2-8DD60CC6C2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65108E2-4C2D-47BF-A1D3-007E144DE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6FD2C-2529-4619-80AE-9F261F1ED2C8}" type="datetimeFigureOut">
              <a:rPr lang="cs-CZ" smtClean="0"/>
              <a:t>09.03.2021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E8E5B12-A486-4F1E-A334-6828CC3C4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65BC8E8-9A14-4E36-9E1E-F052ED760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00D4B-A3AD-4D8C-B389-8C60AB32B1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5899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129D16-929B-44CA-B6EC-A0DABBB49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1AFB670-79AC-48FD-A541-AFCAF4BE2F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C0BE466-B85E-47D8-AF7D-4C1970445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6FD2C-2529-4619-80AE-9F261F1ED2C8}" type="datetimeFigureOut">
              <a:rPr lang="cs-CZ" smtClean="0"/>
              <a:t>09.03.2021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70DD5EA-C7BC-4B7E-9B2C-DE427561A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7B09F85-00F0-4324-86C7-703EB4C84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00D4B-A3AD-4D8C-B389-8C60AB32B1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613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97F479-469D-4135-BFEF-DCAF460FE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333A92-9C48-4929-B388-AC514129F0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923A26A-131A-4742-8574-18BBE2F8B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61C80B8-E0D7-4CC8-86BD-745EBFCAE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6FD2C-2529-4619-80AE-9F261F1ED2C8}" type="datetimeFigureOut">
              <a:rPr lang="cs-CZ" smtClean="0"/>
              <a:t>09.03.2021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AB77404-8FF4-483C-B487-BEA61B8C7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DD23219-B313-4B8D-9B7B-74012CB9E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00D4B-A3AD-4D8C-B389-8C60AB32B1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5176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AEC45B-E19D-4DF0-9CDD-6671FF562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FA94F59-0170-4502-A016-6ED2AB9EA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1FFE067-DC3B-4BFD-BF20-ED610BC733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32C3DBD-AFAD-4AA4-B66F-F1338103AF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556C90D-6E94-4129-BB00-8B678F569B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D539E59-6157-4681-BDC9-D6CBF46D8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6FD2C-2529-4619-80AE-9F261F1ED2C8}" type="datetimeFigureOut">
              <a:rPr lang="cs-CZ" smtClean="0"/>
              <a:t>09.03.2021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E5321B5-87F8-4041-AA50-7A8D63E81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AD77994-C5D7-473D-A5C0-0F42777CA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00D4B-A3AD-4D8C-B389-8C60AB32B1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1290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814C81-EE17-40C5-879F-C5E444AF1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3416375-8185-4D05-ADF1-5D5D2C3E6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6FD2C-2529-4619-80AE-9F261F1ED2C8}" type="datetimeFigureOut">
              <a:rPr lang="cs-CZ" smtClean="0"/>
              <a:t>09.03.2021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A048E9D-E9EB-4C8E-B107-2983939A4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711E96F-B0E7-4A34-94E9-6FDE96B22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00D4B-A3AD-4D8C-B389-8C60AB32B1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0638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4D9F33D-8EC3-4190-90C4-A3248ADAC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6FD2C-2529-4619-80AE-9F261F1ED2C8}" type="datetimeFigureOut">
              <a:rPr lang="cs-CZ" smtClean="0"/>
              <a:t>09.03.2021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066CE29-11FC-48A3-94C9-E529B6F07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88C9344-ADBE-47B5-8B62-206DE9A43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00D4B-A3AD-4D8C-B389-8C60AB32B1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1325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2179BC-2C0F-4404-837A-97A6E4B83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CE3996-BF23-4E45-976F-022399129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100A4E0-690A-4E4D-9C9B-405A60D8B3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2F117E4-947D-45A4-91C0-B8CDF92A2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6FD2C-2529-4619-80AE-9F261F1ED2C8}" type="datetimeFigureOut">
              <a:rPr lang="cs-CZ" smtClean="0"/>
              <a:t>09.03.2021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5C96B21-FA99-4A22-AB36-8E23E9098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CF5E783-C0E4-446D-9BCC-BE67B0383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00D4B-A3AD-4D8C-B389-8C60AB32B1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4163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333746-0E1B-4018-B789-8551EB0DF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80D9C05-045C-4C55-B902-9C2AF6919D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A13C085-2DD4-4A85-9B29-9541631528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934ECD6-118B-4EC2-AF73-A8ECD0076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6FD2C-2529-4619-80AE-9F261F1ED2C8}" type="datetimeFigureOut">
              <a:rPr lang="cs-CZ" smtClean="0"/>
              <a:t>09.03.2021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235CAB0-2B66-4756-8F9B-FCDC5F4C6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83785E2-DD6C-4DC2-B933-962AB0E83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00D4B-A3AD-4D8C-B389-8C60AB32B1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8734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A639BC1-BB82-4C22-84C6-C400AFFB2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27C1E4D-E9C7-44E2-857B-73A685E60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E854C01-3B58-4C14-9CC5-78764D6CAD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6FD2C-2529-4619-80AE-9F261F1ED2C8}" type="datetimeFigureOut">
              <a:rPr lang="cs-CZ" smtClean="0"/>
              <a:t>09.03.2021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2D940A5-B1EF-4799-8C24-BA71BD28A7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FA3B56D-642A-4ACB-A5E8-FAE3F7520D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00D4B-A3AD-4D8C-B389-8C60AB32B1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0211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25000">
                <a:schemeClr val="accent1"/>
              </a:gs>
              <a:gs pos="94000">
                <a:schemeClr val="accent5"/>
              </a:gs>
              <a:gs pos="100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9807A40-90BE-49AE-B8DE-DBA613D923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5882" y="4267832"/>
            <a:ext cx="4805996" cy="1401448"/>
          </a:xfrm>
        </p:spPr>
        <p:txBody>
          <a:bodyPr anchor="t">
            <a:normAutofit fontScale="90000"/>
          </a:bodyPr>
          <a:lstStyle/>
          <a:p>
            <a:pPr algn="l"/>
            <a:r>
              <a:rPr lang="uk-UA" sz="4400" b="1" dirty="0">
                <a:solidFill>
                  <a:srgbClr val="000000"/>
                </a:solidFill>
              </a:rPr>
              <a:t>Житло</a:t>
            </a:r>
            <a:r>
              <a:rPr lang="cs-CZ" sz="4400" b="1" dirty="0">
                <a:solidFill>
                  <a:srgbClr val="000000"/>
                </a:solidFill>
              </a:rPr>
              <a:t> </a:t>
            </a:r>
            <a:r>
              <a:rPr lang="uk-UA" sz="4400" b="1" dirty="0">
                <a:solidFill>
                  <a:srgbClr val="000000"/>
                </a:solidFill>
              </a:rPr>
              <a:t>та архітектура</a:t>
            </a:r>
            <a:br>
              <a:rPr lang="cs-CZ" sz="4400" dirty="0">
                <a:solidFill>
                  <a:srgbClr val="000000"/>
                </a:solidFill>
              </a:rPr>
            </a:br>
            <a:endParaRPr lang="cs-CZ" sz="4400" dirty="0">
              <a:solidFill>
                <a:srgbClr val="000000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B008E68-B6E7-419E-9DD2-2377DB733B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6186" y="3428999"/>
            <a:ext cx="4805691" cy="838831"/>
          </a:xfrm>
        </p:spPr>
        <p:txBody>
          <a:bodyPr anchor="b">
            <a:normAutofit/>
          </a:bodyPr>
          <a:lstStyle/>
          <a:p>
            <a:pPr algn="l"/>
            <a:r>
              <a:rPr lang="cs-CZ" sz="1800" b="1" dirty="0">
                <a:solidFill>
                  <a:srgbClr val="000000"/>
                </a:solidFill>
              </a:rPr>
              <a:t>Konverzační cvičení II</a:t>
            </a:r>
            <a:r>
              <a:rPr lang="uk-UA" sz="1800" b="1" dirty="0">
                <a:solidFill>
                  <a:srgbClr val="000000"/>
                </a:solidFill>
              </a:rPr>
              <a:t>	</a:t>
            </a:r>
            <a:r>
              <a:rPr lang="cs-CZ" sz="1800" b="1" dirty="0">
                <a:solidFill>
                  <a:srgbClr val="000000"/>
                </a:solidFill>
              </a:rPr>
              <a:t>Lekce 2</a:t>
            </a:r>
          </a:p>
        </p:txBody>
      </p:sp>
      <p:sp>
        <p:nvSpPr>
          <p:cNvPr id="75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/>
                </a:gs>
                <a:gs pos="23000">
                  <a:schemeClr val="accent1"/>
                </a:gs>
                <a:gs pos="83000">
                  <a:schemeClr val="accent5"/>
                </a:gs>
                <a:gs pos="100000">
                  <a:schemeClr val="accent5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Česká architektura – Wikipedie">
            <a:extLst>
              <a:ext uri="{FF2B5EF4-FFF2-40B4-BE49-F238E27FC236}">
                <a16:creationId xmlns:a16="http://schemas.microsoft.com/office/drawing/2014/main" id="{2AE34D39-D586-4A75-92D0-CF824DCCD9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0"/>
          <a:stretch/>
        </p:blipFill>
        <p:spPr bwMode="auto"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410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3DEB498-3F10-41D7-A02A-D3C1A24FF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uk-UA" sz="3700" b="1"/>
              <a:t>Де би вони хотіли жити? Чому?</a:t>
            </a:r>
            <a:endParaRPr lang="cs-CZ" sz="3700" b="1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7EC89E-732C-4D41-8F33-8B9969EBAA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uk-UA" sz="1900"/>
              <a:t>Як ви думаєте</a:t>
            </a:r>
            <a:r>
              <a:rPr lang="cs-CZ" sz="1900"/>
              <a:t>, </a:t>
            </a:r>
            <a:r>
              <a:rPr lang="uk-UA" sz="1900"/>
              <a:t>де би хотіла жити молода сім'я з однією дитиною</a:t>
            </a:r>
            <a:r>
              <a:rPr lang="cs-CZ" sz="1900"/>
              <a:t>?</a:t>
            </a:r>
          </a:p>
          <a:p>
            <a:r>
              <a:rPr lang="uk-UA" sz="1900"/>
              <a:t>Як ви думаєте</a:t>
            </a:r>
            <a:r>
              <a:rPr lang="cs-CZ" sz="1900"/>
              <a:t>, </a:t>
            </a:r>
            <a:r>
              <a:rPr lang="uk-UA" sz="1900"/>
              <a:t>де би хотів жити студент археології</a:t>
            </a:r>
            <a:r>
              <a:rPr lang="cs-CZ" sz="1900"/>
              <a:t>?</a:t>
            </a:r>
          </a:p>
          <a:p>
            <a:r>
              <a:rPr lang="uk-UA" sz="1900"/>
              <a:t>Як ви думаєте</a:t>
            </a:r>
            <a:r>
              <a:rPr lang="cs-CZ" sz="1900"/>
              <a:t>, </a:t>
            </a:r>
            <a:r>
              <a:rPr lang="uk-UA" sz="1900"/>
              <a:t>де би хотіла жити бабуся з кішкою</a:t>
            </a:r>
            <a:r>
              <a:rPr lang="cs-CZ" sz="1900"/>
              <a:t>?</a:t>
            </a:r>
          </a:p>
          <a:p>
            <a:r>
              <a:rPr lang="uk-UA" sz="1900"/>
              <a:t>Як ви думаєте</a:t>
            </a:r>
            <a:r>
              <a:rPr lang="cs-CZ" sz="1900"/>
              <a:t>, </a:t>
            </a:r>
            <a:r>
              <a:rPr lang="uk-UA" sz="1900"/>
              <a:t>де би хотів жити старший чоловік</a:t>
            </a:r>
            <a:r>
              <a:rPr lang="cs-CZ" sz="1900"/>
              <a:t>?</a:t>
            </a:r>
          </a:p>
          <a:p>
            <a:r>
              <a:rPr lang="uk-UA" sz="1900"/>
              <a:t>Як ви думаєте</a:t>
            </a:r>
            <a:r>
              <a:rPr lang="cs-CZ" sz="1900"/>
              <a:t>, </a:t>
            </a:r>
            <a:r>
              <a:rPr lang="uk-UA" sz="1900"/>
              <a:t>де би хотіла жити молода бездітна пара</a:t>
            </a:r>
            <a:r>
              <a:rPr lang="cs-CZ" sz="1900"/>
              <a:t>?</a:t>
            </a:r>
          </a:p>
          <a:p>
            <a:r>
              <a:rPr lang="uk-UA" sz="1900"/>
              <a:t>Як ви думаєте</a:t>
            </a:r>
            <a:r>
              <a:rPr lang="cs-CZ" sz="1900"/>
              <a:t>, </a:t>
            </a:r>
            <a:r>
              <a:rPr lang="uk-UA" sz="1900"/>
              <a:t>де би хотіли жити ваші батьки</a:t>
            </a:r>
            <a:r>
              <a:rPr lang="cs-CZ" sz="1900"/>
              <a:t>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Vila nad městem má vše, včetně pstruhového jezírka a atomového krytu -  iDNES.cz">
            <a:extLst>
              <a:ext uri="{FF2B5EF4-FFF2-40B4-BE49-F238E27FC236}">
                <a16:creationId xmlns:a16="http://schemas.microsoft.com/office/drawing/2014/main" id="{A2C400CB-8E26-49BD-B83F-B294F93123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2" r="16935" b="2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367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DCCED50-EEC0-49CC-8DCE-B50E8E5AE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uk-UA" sz="4000" b="1" dirty="0"/>
              <a:t>Меблі</a:t>
            </a:r>
            <a:endParaRPr lang="cs-CZ" sz="4000" b="1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81B03B-E63F-42D6-B6F1-214098122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uk-UA" sz="2000" dirty="0"/>
              <a:t>Як ви думаєте, краще купувати старі чи нові меблі? Чому?</a:t>
            </a: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uk-UA" sz="2000" dirty="0"/>
              <a:t>А у вас вдома є якісь цікаві меблі</a:t>
            </a:r>
            <a:r>
              <a:rPr lang="cs-CZ" sz="2000" dirty="0"/>
              <a:t>?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uk-UA" sz="2000" dirty="0"/>
              <a:t>Що ви би хотіли мати вдома, щоб почувати себе </a:t>
            </a:r>
            <a:r>
              <a:rPr lang="uk-UA" sz="2000" dirty="0" err="1"/>
              <a:t>комфортно</a:t>
            </a:r>
            <a:r>
              <a:rPr lang="uk-UA" sz="2000" dirty="0"/>
              <a:t>?</a:t>
            </a:r>
            <a:endParaRPr lang="cs-CZ" sz="2000" dirty="0"/>
          </a:p>
          <a:p>
            <a:pPr>
              <a:buFontTx/>
              <a:buChar char="-"/>
            </a:pPr>
            <a:endParaRPr lang="cs-CZ" sz="2000" dirty="0"/>
          </a:p>
          <a:p>
            <a:pPr>
              <a:buFontTx/>
              <a:buChar char="-"/>
            </a:pPr>
            <a:endParaRPr lang="cs-CZ" sz="2000" dirty="0"/>
          </a:p>
          <a:p>
            <a:pPr>
              <a:buFontTx/>
              <a:buChar char="-"/>
            </a:pPr>
            <a:endParaRPr lang="cs-CZ" sz="20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sedadlo, barevné, nábytek, židle&#10;&#10;Popis byl vytvořen automaticky">
            <a:extLst>
              <a:ext uri="{FF2B5EF4-FFF2-40B4-BE49-F238E27FC236}">
                <a16:creationId xmlns:a16="http://schemas.microsoft.com/office/drawing/2014/main" id="{DE5238C2-F59D-794A-87C0-B4710EA400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3065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781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8D97095-015B-48A3-9ADF-F284BFC06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>
            <a:normAutofit/>
          </a:bodyPr>
          <a:lstStyle/>
          <a:p>
            <a:r>
              <a:rPr lang="uk-UA" sz="4000" b="1" dirty="0"/>
              <a:t>Життя в Чехії</a:t>
            </a:r>
            <a:endParaRPr lang="cs-CZ" sz="4000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14B61B-1A07-41AF-BAEF-E9497D24A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799" y="2313295"/>
            <a:ext cx="4545169" cy="3536236"/>
          </a:xfrm>
        </p:spPr>
        <p:txBody>
          <a:bodyPr>
            <a:normAutofit/>
          </a:bodyPr>
          <a:lstStyle/>
          <a:p>
            <a:r>
              <a:rPr lang="uk-UA" sz="2000" dirty="0"/>
              <a:t>Як ви думаєте, яке класичне житло чехів? Що для чехів важливо?</a:t>
            </a:r>
          </a:p>
          <a:p>
            <a:r>
              <a:rPr lang="uk-UA" sz="2000" dirty="0"/>
              <a:t>А яке житло українців? Що для них важливо?</a:t>
            </a:r>
          </a:p>
          <a:p>
            <a:r>
              <a:rPr lang="uk-UA" sz="2000" dirty="0"/>
              <a:t>Чи були ви у гостях в українців? Вам сподобалось чи ні?</a:t>
            </a:r>
          </a:p>
          <a:p>
            <a:r>
              <a:rPr lang="uk-UA" sz="2000" dirty="0"/>
              <a:t>Як ви думаєте, чим відрізняється життя в Чехії від життя в Україні?</a:t>
            </a:r>
            <a:endParaRPr lang="cs-CZ" sz="2000" dirty="0"/>
          </a:p>
          <a:p>
            <a:endParaRPr lang="cs-CZ" sz="2000" dirty="0"/>
          </a:p>
        </p:txBody>
      </p:sp>
      <p:pic>
        <p:nvPicPr>
          <p:cNvPr id="19458" name="Picture 2" descr="Načančané a megalomanské vily z 90. let nikdo nechce. Zejí prázdnotou -  iDNES.cz">
            <a:extLst>
              <a:ext uri="{FF2B5EF4-FFF2-40B4-BE49-F238E27FC236}">
                <a16:creationId xmlns:a16="http://schemas.microsoft.com/office/drawing/2014/main" id="{9B7CBF44-9B0E-4250-9D33-543300C847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4" r="21002" b="-1"/>
          <a:stretch/>
        </p:blipFill>
        <p:spPr bwMode="auto">
          <a:xfrm>
            <a:off x="5510369" y="851517"/>
            <a:ext cx="6184807" cy="5154967"/>
          </a:xfrm>
          <a:custGeom>
            <a:avLst/>
            <a:gdLst/>
            <a:ahLst/>
            <a:cxnLst/>
            <a:rect l="l" t="t" r="r" b="b"/>
            <a:pathLst>
              <a:path w="5846002" h="4872577">
                <a:moveTo>
                  <a:pt x="343285" y="2953992"/>
                </a:moveTo>
                <a:cubicBezTo>
                  <a:pt x="343285" y="2953992"/>
                  <a:pt x="343285" y="2953992"/>
                  <a:pt x="849063" y="2953992"/>
                </a:cubicBezTo>
                <a:cubicBezTo>
                  <a:pt x="880743" y="2953992"/>
                  <a:pt x="911330" y="2971406"/>
                  <a:pt x="926624" y="2999703"/>
                </a:cubicBezTo>
                <a:cubicBezTo>
                  <a:pt x="926624" y="2999703"/>
                  <a:pt x="926624" y="2999703"/>
                  <a:pt x="1180059" y="3436136"/>
                </a:cubicBezTo>
                <a:cubicBezTo>
                  <a:pt x="1196445" y="3463345"/>
                  <a:pt x="1196445" y="3498172"/>
                  <a:pt x="1180059" y="3525382"/>
                </a:cubicBezTo>
                <a:cubicBezTo>
                  <a:pt x="1180059" y="3525382"/>
                  <a:pt x="1180059" y="3525382"/>
                  <a:pt x="926624" y="3961814"/>
                </a:cubicBezTo>
                <a:cubicBezTo>
                  <a:pt x="911330" y="3990111"/>
                  <a:pt x="880743" y="4007525"/>
                  <a:pt x="849063" y="4007525"/>
                </a:cubicBezTo>
                <a:cubicBezTo>
                  <a:pt x="849063" y="4007525"/>
                  <a:pt x="849063" y="4007525"/>
                  <a:pt x="343285" y="4007525"/>
                </a:cubicBezTo>
                <a:cubicBezTo>
                  <a:pt x="310513" y="4007525"/>
                  <a:pt x="281019" y="3990111"/>
                  <a:pt x="264633" y="3961814"/>
                </a:cubicBezTo>
                <a:cubicBezTo>
                  <a:pt x="264633" y="3961814"/>
                  <a:pt x="264633" y="3961814"/>
                  <a:pt x="12290" y="3525382"/>
                </a:cubicBezTo>
                <a:cubicBezTo>
                  <a:pt x="-4096" y="3498172"/>
                  <a:pt x="-4096" y="3463345"/>
                  <a:pt x="12290" y="3436136"/>
                </a:cubicBezTo>
                <a:cubicBezTo>
                  <a:pt x="12290" y="3436136"/>
                  <a:pt x="12290" y="3436136"/>
                  <a:pt x="264633" y="2999703"/>
                </a:cubicBezTo>
                <a:cubicBezTo>
                  <a:pt x="281019" y="2971406"/>
                  <a:pt x="310513" y="2953992"/>
                  <a:pt x="343285" y="2953992"/>
                </a:cubicBezTo>
                <a:close/>
                <a:moveTo>
                  <a:pt x="2353334" y="538808"/>
                </a:moveTo>
                <a:cubicBezTo>
                  <a:pt x="2353334" y="538808"/>
                  <a:pt x="2353334" y="538808"/>
                  <a:pt x="2613403" y="538808"/>
                </a:cubicBezTo>
                <a:lnTo>
                  <a:pt x="2643742" y="538808"/>
                </a:lnTo>
                <a:lnTo>
                  <a:pt x="2672692" y="588661"/>
                </a:lnTo>
                <a:cubicBezTo>
                  <a:pt x="2713002" y="658078"/>
                  <a:pt x="2759909" y="738855"/>
                  <a:pt x="2814491" y="832849"/>
                </a:cubicBezTo>
                <a:cubicBezTo>
                  <a:pt x="2839586" y="874521"/>
                  <a:pt x="2839586" y="927860"/>
                  <a:pt x="2814491" y="969531"/>
                </a:cubicBezTo>
                <a:cubicBezTo>
                  <a:pt x="2814491" y="969531"/>
                  <a:pt x="2814491" y="969531"/>
                  <a:pt x="2426350" y="1637936"/>
                </a:cubicBezTo>
                <a:cubicBezTo>
                  <a:pt x="2402927" y="1681274"/>
                  <a:pt x="2356083" y="1707943"/>
                  <a:pt x="2307565" y="1707943"/>
                </a:cubicBezTo>
                <a:cubicBezTo>
                  <a:pt x="2307565" y="1707943"/>
                  <a:pt x="2307565" y="1707943"/>
                  <a:pt x="1532956" y="1707943"/>
                </a:cubicBezTo>
                <a:cubicBezTo>
                  <a:pt x="1520409" y="1707943"/>
                  <a:pt x="1508175" y="1706276"/>
                  <a:pt x="1496490" y="1703099"/>
                </a:cubicBezTo>
                <a:lnTo>
                  <a:pt x="1471408" y="1692583"/>
                </a:lnTo>
                <a:lnTo>
                  <a:pt x="1486736" y="1666073"/>
                </a:lnTo>
                <a:cubicBezTo>
                  <a:pt x="1625328" y="1426376"/>
                  <a:pt x="1802725" y="1119564"/>
                  <a:pt x="2029793" y="726844"/>
                </a:cubicBezTo>
                <a:cubicBezTo>
                  <a:pt x="2097197" y="610441"/>
                  <a:pt x="2218525" y="538808"/>
                  <a:pt x="2353334" y="538808"/>
                </a:cubicBezTo>
                <a:close/>
                <a:moveTo>
                  <a:pt x="1487085" y="0"/>
                </a:moveTo>
                <a:cubicBezTo>
                  <a:pt x="1487085" y="0"/>
                  <a:pt x="1487085" y="0"/>
                  <a:pt x="2360840" y="0"/>
                </a:cubicBezTo>
                <a:cubicBezTo>
                  <a:pt x="2415568" y="0"/>
                  <a:pt x="2468407" y="30084"/>
                  <a:pt x="2494828" y="78969"/>
                </a:cubicBezTo>
                <a:cubicBezTo>
                  <a:pt x="2494828" y="78969"/>
                  <a:pt x="2494828" y="78969"/>
                  <a:pt x="2729665" y="483373"/>
                </a:cubicBezTo>
                <a:lnTo>
                  <a:pt x="2756194" y="529058"/>
                </a:lnTo>
                <a:lnTo>
                  <a:pt x="2735320" y="529058"/>
                </a:lnTo>
                <a:lnTo>
                  <a:pt x="2636659" y="529058"/>
                </a:lnTo>
                <a:lnTo>
                  <a:pt x="2593799" y="455250"/>
                </a:lnTo>
                <a:cubicBezTo>
                  <a:pt x="2430052" y="173267"/>
                  <a:pt x="2430052" y="173267"/>
                  <a:pt x="2430052" y="173267"/>
                </a:cubicBezTo>
                <a:cubicBezTo>
                  <a:pt x="2406629" y="129929"/>
                  <a:pt x="2359785" y="103259"/>
                  <a:pt x="2311267" y="103259"/>
                </a:cubicBezTo>
                <a:cubicBezTo>
                  <a:pt x="1536658" y="103259"/>
                  <a:pt x="1536658" y="103259"/>
                  <a:pt x="1536658" y="103259"/>
                </a:cubicBezTo>
                <a:cubicBezTo>
                  <a:pt x="1486468" y="103259"/>
                  <a:pt x="1441296" y="129929"/>
                  <a:pt x="1416201" y="173267"/>
                </a:cubicBezTo>
                <a:cubicBezTo>
                  <a:pt x="1029733" y="841671"/>
                  <a:pt x="1029733" y="841671"/>
                  <a:pt x="1029733" y="841671"/>
                </a:cubicBezTo>
                <a:cubicBezTo>
                  <a:pt x="1004637" y="883343"/>
                  <a:pt x="1004637" y="936682"/>
                  <a:pt x="1029733" y="978353"/>
                </a:cubicBezTo>
                <a:cubicBezTo>
                  <a:pt x="1416201" y="1646758"/>
                  <a:pt x="1416201" y="1646758"/>
                  <a:pt x="1416201" y="1646758"/>
                </a:cubicBezTo>
                <a:cubicBezTo>
                  <a:pt x="1428749" y="1668427"/>
                  <a:pt x="1446315" y="1685929"/>
                  <a:pt x="1467019" y="1698013"/>
                </a:cubicBezTo>
                <a:lnTo>
                  <a:pt x="1472899" y="1700478"/>
                </a:lnTo>
                <a:lnTo>
                  <a:pt x="1441377" y="1754996"/>
                </a:lnTo>
                <a:lnTo>
                  <a:pt x="1417933" y="1795543"/>
                </a:lnTo>
                <a:lnTo>
                  <a:pt x="1442249" y="1805738"/>
                </a:lnTo>
                <a:cubicBezTo>
                  <a:pt x="1455430" y="1809322"/>
                  <a:pt x="1469230" y="1811202"/>
                  <a:pt x="1483383" y="1811202"/>
                </a:cubicBezTo>
                <a:cubicBezTo>
                  <a:pt x="2357138" y="1811202"/>
                  <a:pt x="2357138" y="1811202"/>
                  <a:pt x="2357138" y="1811202"/>
                </a:cubicBezTo>
                <a:cubicBezTo>
                  <a:pt x="2411866" y="1811202"/>
                  <a:pt x="2464705" y="1781120"/>
                  <a:pt x="2491126" y="1732235"/>
                </a:cubicBezTo>
                <a:cubicBezTo>
                  <a:pt x="2928947" y="978278"/>
                  <a:pt x="2928947" y="978278"/>
                  <a:pt x="2928947" y="978278"/>
                </a:cubicBezTo>
                <a:cubicBezTo>
                  <a:pt x="2957254" y="931274"/>
                  <a:pt x="2957254" y="871108"/>
                  <a:pt x="2928947" y="824102"/>
                </a:cubicBezTo>
                <a:cubicBezTo>
                  <a:pt x="2874220" y="729858"/>
                  <a:pt x="2826333" y="647394"/>
                  <a:pt x="2784432" y="575238"/>
                </a:cubicBezTo>
                <a:lnTo>
                  <a:pt x="2763277" y="538808"/>
                </a:lnTo>
                <a:lnTo>
                  <a:pt x="2861280" y="538808"/>
                </a:lnTo>
                <a:cubicBezTo>
                  <a:pt x="3166048" y="538808"/>
                  <a:pt x="3653676" y="538808"/>
                  <a:pt x="4433881" y="538808"/>
                </a:cubicBezTo>
                <a:cubicBezTo>
                  <a:pt x="4564197" y="538808"/>
                  <a:pt x="4690018" y="610441"/>
                  <a:pt x="4752929" y="726844"/>
                </a:cubicBezTo>
                <a:cubicBezTo>
                  <a:pt x="4752929" y="726844"/>
                  <a:pt x="4752929" y="726844"/>
                  <a:pt x="5795449" y="2522134"/>
                </a:cubicBezTo>
                <a:cubicBezTo>
                  <a:pt x="5862854" y="2634060"/>
                  <a:pt x="5862854" y="2777325"/>
                  <a:pt x="5795449" y="2889251"/>
                </a:cubicBezTo>
                <a:cubicBezTo>
                  <a:pt x="5795449" y="2889251"/>
                  <a:pt x="5795449" y="2889251"/>
                  <a:pt x="4752929" y="4684542"/>
                </a:cubicBezTo>
                <a:cubicBezTo>
                  <a:pt x="4690018" y="4800945"/>
                  <a:pt x="4564197" y="4872577"/>
                  <a:pt x="4433881" y="4872577"/>
                </a:cubicBezTo>
                <a:cubicBezTo>
                  <a:pt x="4433881" y="4872577"/>
                  <a:pt x="4433881" y="4872577"/>
                  <a:pt x="2353334" y="4872577"/>
                </a:cubicBezTo>
                <a:cubicBezTo>
                  <a:pt x="2218525" y="4872577"/>
                  <a:pt x="2097197" y="4800945"/>
                  <a:pt x="2029793" y="4684542"/>
                </a:cubicBezTo>
                <a:cubicBezTo>
                  <a:pt x="2029793" y="4684542"/>
                  <a:pt x="2029793" y="4684542"/>
                  <a:pt x="991766" y="2889251"/>
                </a:cubicBezTo>
                <a:cubicBezTo>
                  <a:pt x="924361" y="2777325"/>
                  <a:pt x="924361" y="2634060"/>
                  <a:pt x="991766" y="2522134"/>
                </a:cubicBezTo>
                <a:cubicBezTo>
                  <a:pt x="991766" y="2522134"/>
                  <a:pt x="991766" y="2522134"/>
                  <a:pt x="1377193" y="1855530"/>
                </a:cubicBezTo>
                <a:lnTo>
                  <a:pt x="1409676" y="1799352"/>
                </a:lnTo>
                <a:lnTo>
                  <a:pt x="1408533" y="1798873"/>
                </a:lnTo>
                <a:cubicBezTo>
                  <a:pt x="1385179" y="1785241"/>
                  <a:pt x="1365364" y="1765500"/>
                  <a:pt x="1351210" y="1741057"/>
                </a:cubicBezTo>
                <a:cubicBezTo>
                  <a:pt x="1351210" y="1741057"/>
                  <a:pt x="1351210" y="1741057"/>
                  <a:pt x="915276" y="987100"/>
                </a:cubicBezTo>
                <a:cubicBezTo>
                  <a:pt x="886968" y="940096"/>
                  <a:pt x="886968" y="879930"/>
                  <a:pt x="915276" y="832924"/>
                </a:cubicBezTo>
                <a:cubicBezTo>
                  <a:pt x="915276" y="832924"/>
                  <a:pt x="915276" y="832924"/>
                  <a:pt x="1351210" y="78969"/>
                </a:cubicBezTo>
                <a:cubicBezTo>
                  <a:pt x="1379517" y="30084"/>
                  <a:pt x="1430471" y="0"/>
                  <a:pt x="1487085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745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10B7E7-63EE-4417-92A3-EA8D6280F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32" y="0"/>
            <a:ext cx="10515600" cy="1325563"/>
          </a:xfrm>
        </p:spPr>
        <p:txBody>
          <a:bodyPr/>
          <a:lstStyle/>
          <a:p>
            <a:pPr algn="ctr"/>
            <a:r>
              <a:rPr lang="uk-UA" b="1" dirty="0"/>
              <a:t>Чехословацький слід в Україні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633A17-416B-450A-8F5D-3770553CD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643" y="1102659"/>
            <a:ext cx="10663989" cy="6288505"/>
          </a:xfrm>
        </p:spPr>
        <p:txBody>
          <a:bodyPr/>
          <a:lstStyle/>
          <a:p>
            <a:pPr marL="0" indent="0">
              <a:buNone/>
            </a:pPr>
            <a:r>
              <a:rPr lang="uk-UA" dirty="0">
                <a:solidFill>
                  <a:srgbClr val="191919"/>
                </a:solidFill>
              </a:rPr>
              <a:t>Між війнами український Ужгород був столицею Чехословацької Підкарпатської Русі, згодом Закарпатської України. Чехи на той час побудували тут цілком нове місто. Школа </a:t>
            </a:r>
            <a:r>
              <a:rPr lang="uk-UA" dirty="0" err="1">
                <a:solidFill>
                  <a:srgbClr val="191919"/>
                </a:solidFill>
              </a:rPr>
              <a:t>Масарика</a:t>
            </a:r>
            <a:r>
              <a:rPr lang="uk-UA" dirty="0">
                <a:solidFill>
                  <a:srgbClr val="191919"/>
                </a:solidFill>
              </a:rPr>
              <a:t> вражаюче схожа на школу, побудовану в </a:t>
            </a:r>
            <a:r>
              <a:rPr lang="uk-UA" dirty="0" err="1">
                <a:solidFill>
                  <a:srgbClr val="191919"/>
                </a:solidFill>
              </a:rPr>
              <a:t>Клановицях</a:t>
            </a:r>
            <a:r>
              <a:rPr lang="uk-UA" dirty="0">
                <a:solidFill>
                  <a:srgbClr val="191919"/>
                </a:solidFill>
              </a:rPr>
              <a:t> у 30-х роках минулого століття, сьогоднішньому районі на східній околиці Праги. На вулицях навколо панує атмосфера празьких </a:t>
            </a:r>
            <a:r>
              <a:rPr lang="uk-UA" dirty="0" err="1">
                <a:solidFill>
                  <a:srgbClr val="191919"/>
                </a:solidFill>
              </a:rPr>
              <a:t>Дейвиць</a:t>
            </a:r>
            <a:r>
              <a:rPr lang="uk-UA" dirty="0">
                <a:solidFill>
                  <a:srgbClr val="191919"/>
                </a:solidFill>
              </a:rPr>
              <a:t>. А модерністський урядовий палац нагадує штаб-квартиру ООН у Женеві і не має аналогів на всій території колишньої Чехословаччини.</a:t>
            </a:r>
            <a:endParaRPr lang="cs-CZ" dirty="0">
              <a:solidFill>
                <a:srgbClr val="191919"/>
              </a:solidFill>
            </a:endParaRP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338A18A2-AA5A-4A77-85D9-204D9224A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645" y="4246911"/>
            <a:ext cx="3831808" cy="254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id="{92E8806A-DB74-44F3-B81D-40AFD1EBB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4003" y="4293506"/>
            <a:ext cx="1621476" cy="243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>
            <a:extLst>
              <a:ext uri="{FF2B5EF4-FFF2-40B4-BE49-F238E27FC236}">
                <a16:creationId xmlns:a16="http://schemas.microsoft.com/office/drawing/2014/main" id="{35937147-A999-4353-8812-AB1798A41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120" y="4645025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Zájezd 2004 - Podkarpatská Rus - den 2">
            <a:extLst>
              <a:ext uri="{FF2B5EF4-FFF2-40B4-BE49-F238E27FC236}">
                <a16:creationId xmlns:a16="http://schemas.microsoft.com/office/drawing/2014/main" id="{3EADEF7B-7DCB-420D-830D-F70B09DE7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91" y="4645025"/>
            <a:ext cx="3546379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985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AB8EEE-5663-44DC-ADC3-DC49CEDDC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381" y="735853"/>
            <a:ext cx="3099901" cy="1325563"/>
          </a:xfrm>
        </p:spPr>
        <p:txBody>
          <a:bodyPr/>
          <a:lstStyle/>
          <a:p>
            <a:pPr algn="ctr"/>
            <a:r>
              <a:rPr lang="uk-UA" b="1" dirty="0"/>
              <a:t>Український слід в Чехії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A256E7-CAD9-47DF-B825-D51EF0D0F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7047" y="599422"/>
            <a:ext cx="8008082" cy="6052390"/>
          </a:xfrm>
        </p:spPr>
        <p:txBody>
          <a:bodyPr>
            <a:noAutofit/>
          </a:bodyPr>
          <a:lstStyle/>
          <a:p>
            <a:pPr algn="just"/>
            <a:r>
              <a:rPr lang="uk-UA" sz="2000" dirty="0"/>
              <a:t>Храм Святого Архангела Михаїла належав до найцікавіших пам’яток української народної дерев’яної архітектури в Празі. У 1929 році церква була встановлена в Саду Кінських, парку на пагорбі </a:t>
            </a:r>
            <a:r>
              <a:rPr lang="uk-UA" sz="2000" dirty="0" err="1"/>
              <a:t>Петршін</a:t>
            </a:r>
            <a:r>
              <a:rPr lang="uk-UA" sz="2000" dirty="0"/>
              <a:t> – одному з найгарніших осередків чеської столиці. Мабуть, це місце вибрали невипадково, адже своєю природою </a:t>
            </a:r>
            <a:r>
              <a:rPr lang="uk-UA" sz="2000" dirty="0" err="1"/>
              <a:t>Петршін</a:t>
            </a:r>
            <a:r>
              <a:rPr lang="uk-UA" sz="2000" dirty="0"/>
              <a:t> нагадував унікальне природне багатство Карпат – батьківщину храму Святого Михаїла (у 1919–1939 роках Закарпаття входило до складу Чехословаччини під назвою Підкарпатська Русь). Напевно, мало знайдеться у світі архітектурних пам’яток із такою незвичайною долею, яку у своїй історії пережив цей український храм.</a:t>
            </a:r>
          </a:p>
          <a:p>
            <a:pPr algn="just"/>
            <a:r>
              <a:rPr lang="uk-UA" sz="2000" dirty="0"/>
              <a:t>Батьківщиною церкви Святого Михаїла, яка була зведена в другій половині 17-го століття, є українські Карпати, село Великі Лучки, що неподалік Мукачева. Архітектурою храм наближався до так званого бойківського стилю.</a:t>
            </a:r>
          </a:p>
          <a:p>
            <a:pPr algn="just"/>
            <a:r>
              <a:rPr lang="ru-RU" sz="2000" dirty="0" err="1"/>
              <a:t>Місцеві</a:t>
            </a:r>
            <a:r>
              <a:rPr lang="ru-RU" sz="2000" dirty="0"/>
              <a:t> </a:t>
            </a:r>
            <a:r>
              <a:rPr lang="ru-RU" sz="2000" dirty="0" err="1"/>
              <a:t>селяни</a:t>
            </a:r>
            <a:r>
              <a:rPr lang="ru-RU" sz="2000" dirty="0"/>
              <a:t> не належали до </a:t>
            </a:r>
            <a:r>
              <a:rPr lang="ru-RU" sz="2000" dirty="0" err="1"/>
              <a:t>маєтних</a:t>
            </a:r>
            <a:r>
              <a:rPr lang="ru-RU" sz="2000" dirty="0"/>
              <a:t>, брак </a:t>
            </a:r>
            <a:r>
              <a:rPr lang="ru-RU" sz="2000" dirty="0" err="1"/>
              <a:t>коштів</a:t>
            </a:r>
            <a:r>
              <a:rPr lang="ru-RU" sz="2000" dirty="0"/>
              <a:t> на </a:t>
            </a:r>
            <a:r>
              <a:rPr lang="ru-RU" sz="2000" dirty="0" err="1"/>
              <a:t>утримання</a:t>
            </a:r>
            <a:r>
              <a:rPr lang="ru-RU" sz="2000" dirty="0"/>
              <a:t> храму </a:t>
            </a:r>
            <a:r>
              <a:rPr lang="ru-RU" sz="2000" dirty="0" err="1"/>
              <a:t>змусив</a:t>
            </a:r>
            <a:r>
              <a:rPr lang="ru-RU" sz="2000" dirty="0"/>
              <a:t>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продати</a:t>
            </a:r>
            <a:r>
              <a:rPr lang="ru-RU" sz="2000" dirty="0"/>
              <a:t> </a:t>
            </a:r>
            <a:r>
              <a:rPr lang="ru-RU" sz="2000" dirty="0" err="1"/>
              <a:t>церкву</a:t>
            </a:r>
            <a:r>
              <a:rPr lang="ru-RU" sz="2000" dirty="0"/>
              <a:t> </a:t>
            </a:r>
            <a:r>
              <a:rPr lang="ru-RU" sz="2000" dirty="0" err="1"/>
              <a:t>багатшому</a:t>
            </a:r>
            <a:r>
              <a:rPr lang="ru-RU" sz="2000" dirty="0"/>
              <a:t> селу </a:t>
            </a:r>
            <a:r>
              <a:rPr lang="ru-RU" sz="2000" dirty="0" err="1"/>
              <a:t>Медведівці</a:t>
            </a:r>
            <a:r>
              <a:rPr lang="ru-RU" sz="2000" dirty="0"/>
              <a:t>. Так у 1793 </a:t>
            </a:r>
            <a:r>
              <a:rPr lang="ru-RU" sz="2000" dirty="0" err="1"/>
              <a:t>році</a:t>
            </a:r>
            <a:r>
              <a:rPr lang="ru-RU" sz="2000" dirty="0"/>
              <a:t> </a:t>
            </a:r>
            <a:r>
              <a:rPr lang="ru-RU" sz="2000" dirty="0" err="1"/>
              <a:t>відбулась</a:t>
            </a:r>
            <a:r>
              <a:rPr lang="ru-RU" sz="2000" dirty="0"/>
              <a:t> перша </a:t>
            </a:r>
            <a:r>
              <a:rPr lang="ru-RU" sz="2000" dirty="0" err="1"/>
              <a:t>незвичайна</a:t>
            </a:r>
            <a:r>
              <a:rPr lang="ru-RU" sz="2000" dirty="0"/>
              <a:t> </a:t>
            </a:r>
            <a:r>
              <a:rPr lang="ru-RU" sz="2000" dirty="0" err="1"/>
              <a:t>подорож</a:t>
            </a:r>
            <a:r>
              <a:rPr lang="ru-RU" sz="2000" dirty="0"/>
              <a:t> храму. </a:t>
            </a:r>
          </a:p>
          <a:p>
            <a:pPr algn="just"/>
            <a:r>
              <a:rPr lang="ru-RU" sz="2000" dirty="0"/>
              <a:t>В 1929 </a:t>
            </a:r>
            <a:r>
              <a:rPr lang="ru-RU" sz="2000" dirty="0" err="1"/>
              <a:t>році</a:t>
            </a:r>
            <a:r>
              <a:rPr lang="ru-RU" sz="2000" dirty="0"/>
              <a:t> храм Святого </a:t>
            </a:r>
            <a:r>
              <a:rPr lang="ru-RU" sz="2000" dirty="0" err="1"/>
              <a:t>Михаїла</a:t>
            </a:r>
            <a:r>
              <a:rPr lang="ru-RU" sz="2000" dirty="0"/>
              <a:t> </a:t>
            </a:r>
            <a:r>
              <a:rPr lang="ru-RU" sz="2000" dirty="0" err="1"/>
              <a:t>вирушив</a:t>
            </a:r>
            <a:r>
              <a:rPr lang="ru-RU" sz="2000" dirty="0"/>
              <a:t> у свою другу </a:t>
            </a:r>
            <a:r>
              <a:rPr lang="ru-RU" sz="2000" dirty="0" err="1"/>
              <a:t>подорож</a:t>
            </a:r>
            <a:r>
              <a:rPr lang="ru-RU" sz="2000" dirty="0"/>
              <a:t>, </a:t>
            </a:r>
            <a:r>
              <a:rPr lang="ru-RU" sz="2000" dirty="0" err="1"/>
              <a:t>цього</a:t>
            </a:r>
            <a:r>
              <a:rPr lang="ru-RU" sz="2000" dirty="0"/>
              <a:t> разу </a:t>
            </a:r>
            <a:r>
              <a:rPr lang="ru-RU" sz="2000" dirty="0" err="1"/>
              <a:t>поїздом</a:t>
            </a:r>
            <a:r>
              <a:rPr lang="ru-RU" sz="2000" dirty="0"/>
              <a:t> до Праги. </a:t>
            </a:r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73"/>
          <a:stretch/>
        </p:blipFill>
        <p:spPr>
          <a:xfrm>
            <a:off x="354110" y="2161802"/>
            <a:ext cx="3542937" cy="354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826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85C67EB-5DEA-4A56-B2F9-E3CD51492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uk-UA" sz="3700" b="1" dirty="0"/>
              <a:t>Архітектонічні пам'ятки Чехії</a:t>
            </a:r>
            <a:endParaRPr lang="cs-CZ" sz="3700" b="1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1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Rectangle 33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6495B1-BFA0-46BA-97AD-F887353F3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1730507"/>
          </a:xfrm>
        </p:spPr>
        <p:txBody>
          <a:bodyPr anchor="ctr">
            <a:normAutofit/>
          </a:bodyPr>
          <a:lstStyle/>
          <a:p>
            <a:r>
              <a:rPr lang="uk-UA" sz="2000" dirty="0"/>
              <a:t>Які цікаві пам'ятки архітектури ви знаєте в Чехії</a:t>
            </a:r>
            <a:r>
              <a:rPr lang="cs-CZ" sz="2000" dirty="0"/>
              <a:t>?</a:t>
            </a:r>
          </a:p>
          <a:p>
            <a:r>
              <a:rPr lang="uk-UA" sz="2000" dirty="0"/>
              <a:t>А у вас є улюблена пам'ятка архітектури</a:t>
            </a:r>
            <a:r>
              <a:rPr lang="cs-CZ" sz="2000" dirty="0"/>
              <a:t>?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obloha, exteriér&#10;&#10;Popis byl vytvořen automaticky">
            <a:extLst>
              <a:ext uri="{FF2B5EF4-FFF2-40B4-BE49-F238E27FC236}">
                <a16:creationId xmlns:a16="http://schemas.microsoft.com/office/drawing/2014/main" id="{EC63B5B5-2C94-0742-BFE0-0A41D62C77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64" r="8779" b="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pic>
        <p:nvPicPr>
          <p:cNvPr id="12" name="Picture 4" descr="Lednice: Tento překrásný zámek vlastnili Lichtenštejnové několik století.  Znáte pověst o zakladateli rodu? – Novinykraje.cz">
            <a:extLst>
              <a:ext uri="{FF2B5EF4-FFF2-40B4-BE49-F238E27FC236}">
                <a16:creationId xmlns:a16="http://schemas.microsoft.com/office/drawing/2014/main" id="{FF9EC439-9BF7-174F-BED3-D38BD4917A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0" r="1" b="1"/>
          <a:stretch/>
        </p:blipFill>
        <p:spPr bwMode="auto">
          <a:xfrm>
            <a:off x="793418" y="3917577"/>
            <a:ext cx="4395569" cy="251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662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6ECA6DCB-B7E1-40A9-9524-540C6DA40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DC3EAC1-2826-43B6-A51D-A18D14C72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5279408" cy="1128068"/>
          </a:xfrm>
        </p:spPr>
        <p:txBody>
          <a:bodyPr anchor="ctr">
            <a:normAutofit fontScale="90000"/>
          </a:bodyPr>
          <a:lstStyle/>
          <a:p>
            <a:r>
              <a:rPr lang="uk-UA" sz="4000" b="1" dirty="0"/>
              <a:t>Пам'ятки архітектури в Україні</a:t>
            </a:r>
            <a:endParaRPr lang="cs-CZ" sz="4000" b="1" dirty="0"/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7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244FAD-A0E1-47C0-A4FE-033C2EAB9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813" y="2331140"/>
            <a:ext cx="6027563" cy="4526860"/>
          </a:xfrm>
        </p:spPr>
        <p:txBody>
          <a:bodyPr anchor="ctr">
            <a:normAutofit fontScale="92500" lnSpcReduction="10000"/>
          </a:bodyPr>
          <a:lstStyle/>
          <a:p>
            <a:pPr marL="0" indent="0" algn="just">
              <a:buNone/>
            </a:pPr>
            <a:r>
              <a:rPr lang="uk-UA" sz="1800" b="1" dirty="0" err="1"/>
              <a:t>Буди́нок</a:t>
            </a:r>
            <a:r>
              <a:rPr lang="uk-UA" sz="1800" b="1" dirty="0"/>
              <a:t> із </a:t>
            </a:r>
            <a:r>
              <a:rPr lang="uk-UA" sz="1800" b="1" dirty="0" err="1"/>
              <a:t>химе́рами</a:t>
            </a:r>
            <a:r>
              <a:rPr lang="uk-UA" sz="1800" dirty="0"/>
              <a:t> (1901–1902) — цегляна споруда з прикрасами міфологічних та мисливських сюжетів, є головною архітектурною спорудою раннього неоготичного стилю Києва, столиці України. Свою назву отримала завдяки скульптурним прикрасам, тематика яких — тваринний наземний та підводний світи, атрибути полювання, міфічні істоти.</a:t>
            </a:r>
          </a:p>
          <a:p>
            <a:pPr marL="0" indent="0" algn="just">
              <a:buNone/>
            </a:pPr>
            <a:r>
              <a:rPr lang="uk-UA" sz="1800" b="1" dirty="0"/>
              <a:t>Палац графів Потоцьких </a:t>
            </a:r>
            <a:r>
              <a:rPr lang="uk-UA" sz="1800" dirty="0"/>
              <a:t>– яскравий зразок архітектури зрілого історизму, одна з найцікавіших архітектурних пам’яток Львова. Палац є прототипом так званих резиденцій «</a:t>
            </a:r>
            <a:r>
              <a:rPr lang="cs-CZ" sz="1800" dirty="0" err="1"/>
              <a:t>Entire</a:t>
            </a:r>
            <a:r>
              <a:rPr lang="cs-CZ" sz="1800" dirty="0"/>
              <a:t> cour et </a:t>
            </a:r>
            <a:r>
              <a:rPr lang="cs-CZ" sz="1800" dirty="0" err="1"/>
              <a:t>jardin</a:t>
            </a:r>
            <a:r>
              <a:rPr lang="cs-CZ" sz="1800" dirty="0"/>
              <a:t>» </a:t>
            </a:r>
            <a:r>
              <a:rPr lang="uk-UA" sz="1800" dirty="0"/>
              <a:t>короля Людовіка </a:t>
            </a:r>
            <a:r>
              <a:rPr lang="cs-CZ" sz="1800" dirty="0"/>
              <a:t>XIV, </a:t>
            </a:r>
            <a:r>
              <a:rPr lang="uk-UA" sz="1800" dirty="0"/>
              <a:t>що його визначають як «бароковий класицизм», коли чітке планування поєднується із багатим зовнішнім оформленням. </a:t>
            </a:r>
            <a:r>
              <a:rPr lang="ru-RU" sz="1800" dirty="0"/>
              <a:t>Палац </a:t>
            </a:r>
            <a:r>
              <a:rPr lang="ru-RU" sz="1800" dirty="0" err="1"/>
              <a:t>запроектував</a:t>
            </a:r>
            <a:r>
              <a:rPr lang="ru-RU" sz="1800" dirty="0"/>
              <a:t> </a:t>
            </a:r>
            <a:r>
              <a:rPr lang="ru-RU" sz="1800" dirty="0" err="1"/>
              <a:t>паризький</a:t>
            </a:r>
            <a:r>
              <a:rPr lang="ru-RU" sz="1800" dirty="0"/>
              <a:t> </a:t>
            </a:r>
            <a:r>
              <a:rPr lang="ru-RU" sz="1800" dirty="0" err="1"/>
              <a:t>архітектор</a:t>
            </a:r>
            <a:r>
              <a:rPr lang="ru-RU" sz="1800" dirty="0"/>
              <a:t> </a:t>
            </a:r>
            <a:r>
              <a:rPr lang="ru-RU" sz="1800" dirty="0" err="1"/>
              <a:t>Луї</a:t>
            </a:r>
            <a:r>
              <a:rPr lang="ru-RU" sz="1800" dirty="0"/>
              <a:t> </a:t>
            </a:r>
            <a:r>
              <a:rPr lang="ru-RU" sz="1800" dirty="0" err="1"/>
              <a:t>Довернь</a:t>
            </a:r>
            <a:r>
              <a:rPr lang="ru-RU" sz="1800" dirty="0"/>
              <a:t> на </a:t>
            </a:r>
            <a:r>
              <a:rPr lang="ru-RU" sz="1800" dirty="0" err="1"/>
              <a:t>замовлення</a:t>
            </a:r>
            <a:r>
              <a:rPr lang="ru-RU" sz="1800" dirty="0"/>
              <a:t> графа Альфреда ІІ </a:t>
            </a:r>
            <a:r>
              <a:rPr lang="ru-RU" sz="1800" dirty="0" err="1"/>
              <a:t>Потоцького</a:t>
            </a:r>
            <a:r>
              <a:rPr lang="ru-RU" sz="1800" dirty="0"/>
              <a:t>, великого </a:t>
            </a:r>
            <a:r>
              <a:rPr lang="ru-RU" sz="1800" dirty="0" err="1"/>
              <a:t>поціновувача</a:t>
            </a:r>
            <a:r>
              <a:rPr lang="ru-RU" sz="1800" dirty="0"/>
              <a:t> </a:t>
            </a:r>
            <a:r>
              <a:rPr lang="ru-RU" sz="1800" dirty="0" err="1"/>
              <a:t>французької</a:t>
            </a:r>
            <a:r>
              <a:rPr lang="ru-RU" sz="1800" dirty="0"/>
              <a:t> </a:t>
            </a:r>
            <a:r>
              <a:rPr lang="ru-RU" sz="1800" dirty="0" err="1"/>
              <a:t>архітектури</a:t>
            </a:r>
            <a:r>
              <a:rPr lang="ru-RU" sz="1800" dirty="0"/>
              <a:t>. Альфред ІІ не дожив до </a:t>
            </a:r>
            <a:r>
              <a:rPr lang="ru-RU" sz="1800" dirty="0" err="1"/>
              <a:t>завершення</a:t>
            </a:r>
            <a:r>
              <a:rPr lang="ru-RU" sz="1800" dirty="0"/>
              <a:t> </a:t>
            </a:r>
            <a:r>
              <a:rPr lang="ru-RU" sz="1800" dirty="0" err="1"/>
              <a:t>робіт</a:t>
            </a:r>
            <a:r>
              <a:rPr lang="ru-RU" sz="1800" dirty="0"/>
              <a:t>, </a:t>
            </a:r>
            <a:r>
              <a:rPr lang="ru-RU" sz="1800" dirty="0" err="1"/>
              <a:t>його</a:t>
            </a:r>
            <a:r>
              <a:rPr lang="ru-RU" sz="1800" dirty="0"/>
              <a:t> </a:t>
            </a:r>
            <a:r>
              <a:rPr lang="ru-RU" sz="1800" dirty="0" err="1"/>
              <a:t>син</a:t>
            </a:r>
            <a:r>
              <a:rPr lang="ru-RU" sz="1800" dirty="0"/>
              <a:t> Роман </a:t>
            </a:r>
            <a:r>
              <a:rPr lang="ru-RU" sz="1800" dirty="0" err="1"/>
              <a:t>Потоцький</a:t>
            </a:r>
            <a:r>
              <a:rPr lang="ru-RU" sz="1800" dirty="0"/>
              <a:t> завершив </a:t>
            </a:r>
            <a:r>
              <a:rPr lang="ru-RU" sz="1800" dirty="0" err="1"/>
              <a:t>будівництво</a:t>
            </a:r>
            <a:r>
              <a:rPr lang="ru-RU" sz="1800" dirty="0"/>
              <a:t> палацу в 1890 </a:t>
            </a:r>
            <a:r>
              <a:rPr lang="ru-RU" sz="1800" dirty="0" err="1"/>
              <a:t>році</a:t>
            </a:r>
            <a:r>
              <a:rPr lang="ru-RU" sz="1800" dirty="0"/>
              <a:t>. </a:t>
            </a:r>
            <a:r>
              <a:rPr lang="ru-RU" sz="1800" dirty="0" err="1"/>
              <a:t>Останній</a:t>
            </a:r>
            <a:r>
              <a:rPr lang="ru-RU" sz="1800" dirty="0"/>
              <a:t> </a:t>
            </a:r>
            <a:r>
              <a:rPr lang="ru-RU" sz="1800" dirty="0" err="1"/>
              <a:t>власник</a:t>
            </a:r>
            <a:r>
              <a:rPr lang="ru-RU" sz="1800" dirty="0"/>
              <a:t> Альфред III (1886–1958) покинув палац </a:t>
            </a:r>
            <a:r>
              <a:rPr lang="ru-RU" sz="1800" dirty="0" err="1"/>
              <a:t>після</a:t>
            </a:r>
            <a:r>
              <a:rPr lang="ru-RU" sz="1800" dirty="0"/>
              <a:t> </a:t>
            </a:r>
            <a:r>
              <a:rPr lang="ru-RU" sz="1800" dirty="0" err="1"/>
              <a:t>радянської</a:t>
            </a:r>
            <a:r>
              <a:rPr lang="ru-RU" sz="1800" dirty="0"/>
              <a:t> </a:t>
            </a:r>
            <a:r>
              <a:rPr lang="ru-RU" sz="1800" dirty="0" err="1"/>
              <a:t>окупації</a:t>
            </a:r>
            <a:r>
              <a:rPr lang="ru-RU" sz="1800" dirty="0"/>
              <a:t> Львова в 1939 р. і </a:t>
            </a:r>
            <a:r>
              <a:rPr lang="ru-RU" sz="1800" dirty="0" err="1"/>
              <a:t>більше</a:t>
            </a:r>
            <a:r>
              <a:rPr lang="ru-RU" sz="1800" dirty="0"/>
              <a:t> не </a:t>
            </a:r>
            <a:r>
              <a:rPr lang="ru-RU" sz="1800" dirty="0" err="1"/>
              <a:t>повертався</a:t>
            </a:r>
            <a:r>
              <a:rPr lang="ru-RU" sz="1800" dirty="0"/>
              <a:t>.</a:t>
            </a:r>
            <a:endParaRPr lang="uk-UA" sz="1800" dirty="0"/>
          </a:p>
          <a:p>
            <a:pPr marL="0" indent="0">
              <a:buNone/>
            </a:pPr>
            <a:endParaRPr lang="cs-CZ" sz="1800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757" y="429822"/>
            <a:ext cx="4501915" cy="285121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2" r="1451" b="9981"/>
          <a:stretch/>
        </p:blipFill>
        <p:spPr>
          <a:xfrm>
            <a:off x="7031757" y="3560088"/>
            <a:ext cx="4501915" cy="286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073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D971B94-CBD8-4C54-929A-2EA7BEDD4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chemeClr val="bg1"/>
                </a:solidFill>
              </a:rPr>
              <a:t>Нетрадиційне житло</a:t>
            </a: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5" name="Obrázek 4" descr="Obsah obrázku tráva, strom, exteriér&#10;&#10;Popis byl vytvořen automaticky">
            <a:extLst>
              <a:ext uri="{FF2B5EF4-FFF2-40B4-BE49-F238E27FC236}">
                <a16:creationId xmlns:a16="http://schemas.microsoft.com/office/drawing/2014/main" id="{62688CF2-0A12-0347-92EA-938E1FACB5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" r="7173"/>
          <a:stretch/>
        </p:blipFill>
        <p:spPr>
          <a:xfrm>
            <a:off x="841248" y="2516777"/>
            <a:ext cx="6236208" cy="3660185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8BBE4A-27A2-4702-96DD-4E062BEF1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848" y="2516777"/>
            <a:ext cx="3803904" cy="3660185"/>
          </a:xfrm>
        </p:spPr>
        <p:txBody>
          <a:bodyPr anchor="ctr">
            <a:normAutofit/>
          </a:bodyPr>
          <a:lstStyle/>
          <a:p>
            <a:r>
              <a:rPr lang="uk-UA" sz="2200" dirty="0"/>
              <a:t>Що для вас означає нетрадиційне житло?</a:t>
            </a:r>
            <a:endParaRPr lang="cs-CZ" sz="2200" dirty="0"/>
          </a:p>
          <a:p>
            <a:endParaRPr lang="cs-CZ" sz="2200" dirty="0"/>
          </a:p>
          <a:p>
            <a:r>
              <a:rPr lang="uk-UA" sz="2200" dirty="0"/>
              <a:t>Ви знаєте когось, хто живе нетрадиційно</a:t>
            </a:r>
            <a:r>
              <a:rPr lang="cs-CZ" sz="2200" dirty="0"/>
              <a:t>?</a:t>
            </a:r>
          </a:p>
          <a:p>
            <a:endParaRPr lang="cs-CZ" sz="2200" dirty="0"/>
          </a:p>
          <a:p>
            <a:r>
              <a:rPr lang="uk-UA" sz="2200" dirty="0"/>
              <a:t>А ви би хотіли жити на якомусь цікавому місці</a:t>
            </a:r>
            <a:r>
              <a:rPr lang="cs-CZ" sz="2200" dirty="0"/>
              <a:t>? </a:t>
            </a:r>
            <a:r>
              <a:rPr lang="uk-UA" sz="2200" dirty="0"/>
              <a:t>Де б це було?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193533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AB4F017-F3F8-4311-908E-F666AE37E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uk-UA" sz="5400" b="1" dirty="0"/>
              <a:t>Проблеми з житлом</a:t>
            </a:r>
            <a:endParaRPr lang="cs-CZ" sz="5400" b="1" dirty="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724F23-8A69-4658-9962-46DA075EF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074" y="2904565"/>
            <a:ext cx="4796118" cy="3953435"/>
          </a:xfrm>
        </p:spPr>
        <p:txBody>
          <a:bodyPr>
            <a:normAutofit fontScale="77500" lnSpcReduction="20000"/>
          </a:bodyPr>
          <a:lstStyle/>
          <a:p>
            <a:r>
              <a:rPr lang="uk-UA" sz="2200" dirty="0"/>
              <a:t>Які ми можемо мати проблеми з житлом?</a:t>
            </a:r>
            <a:endParaRPr lang="cs-CZ" sz="2200" dirty="0"/>
          </a:p>
          <a:p>
            <a:r>
              <a:rPr lang="uk-UA" sz="2200" dirty="0"/>
              <a:t>У вас траплялись якісь проблеми з житлом</a:t>
            </a:r>
            <a:r>
              <a:rPr lang="cs-CZ" sz="2200" dirty="0"/>
              <a:t>?</a:t>
            </a:r>
          </a:p>
          <a:p>
            <a:r>
              <a:rPr lang="uk-UA" sz="2200" dirty="0"/>
              <a:t>Які найчастіші проблеми з житлом в Чехії</a:t>
            </a:r>
            <a:r>
              <a:rPr lang="cs-CZ" sz="2200" dirty="0"/>
              <a:t>?</a:t>
            </a:r>
          </a:p>
          <a:p>
            <a:r>
              <a:rPr lang="uk-UA" sz="2200" dirty="0"/>
              <a:t>Як ви думаєте, як вирішити ці проблеми</a:t>
            </a:r>
            <a:r>
              <a:rPr lang="cs-CZ" sz="2200" dirty="0"/>
              <a:t>?</a:t>
            </a:r>
            <a:endParaRPr lang="uk-UA" sz="2200" dirty="0"/>
          </a:p>
          <a:p>
            <a:r>
              <a:rPr lang="uk-UA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Порадьте:</a:t>
            </a:r>
          </a:p>
          <a:p>
            <a:r>
              <a:rPr lang="uk-UA" sz="2200" dirty="0"/>
              <a:t>Я живу в гуртожитку. Мої співмешканці ходять до пабу щодня, повертаються пізно вранці і галасують. Але у мене немає грошей на власну квартиру.</a:t>
            </a:r>
          </a:p>
          <a:p>
            <a:r>
              <a:rPr lang="uk-UA" sz="2200" dirty="0"/>
              <a:t>Ми живемо з родиною в будинку з садом. По сусідству живе злий сусід, який щотижня викидає сміття через паркан.</a:t>
            </a:r>
          </a:p>
          <a:p>
            <a:r>
              <a:rPr lang="uk-UA" sz="2200" dirty="0"/>
              <a:t>Ми з сім'єю проживаємо в двокімнатній квартирі, ми з чоловіком маємо дорослу дочку та сина. Вони все ще не хочуть переїхати від нас.</a:t>
            </a:r>
          </a:p>
        </p:txBody>
      </p:sp>
      <p:pic>
        <p:nvPicPr>
          <p:cNvPr id="5" name="Obrázek 4" descr="Obsah obrázku text, osoba, podepsat&#10;&#10;Popis byl vytvořen automaticky">
            <a:extLst>
              <a:ext uri="{FF2B5EF4-FFF2-40B4-BE49-F238E27FC236}">
                <a16:creationId xmlns:a16="http://schemas.microsoft.com/office/drawing/2014/main" id="{F706C16A-98E7-A549-8552-78E8C26ED7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69778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2" name="Picture 6" descr="Maringotka místo chaty? Pro někoho sen, pro jiné noční můra | iReceptář.cz">
            <a:extLst>
              <a:ext uri="{FF2B5EF4-FFF2-40B4-BE49-F238E27FC236}">
                <a16:creationId xmlns:a16="http://schemas.microsoft.com/office/drawing/2014/main" id="{91C3F693-1646-4771-9FAF-5245B12902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66" r="1" b="15099"/>
          <a:stretch/>
        </p:blipFill>
        <p:spPr bwMode="auto"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haty a chalupy 2019: Zdražují jak ty k pronájmu tak k prodeji | E15.cz">
            <a:extLst>
              <a:ext uri="{FF2B5EF4-FFF2-40B4-BE49-F238E27FC236}">
                <a16:creationId xmlns:a16="http://schemas.microsoft.com/office/drawing/2014/main" id="{347BE3D5-7155-4A36-AE54-9875FC984E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8" r="1" b="11075"/>
          <a:stretch/>
        </p:blipFill>
        <p:spPr bwMode="auto"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7" name="Freeform: Shape 76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9" name="Freeform: Shape 78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281294D-4F4F-47D0-A3A5-F22206C1C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859536"/>
            <a:ext cx="4832802" cy="1243584"/>
          </a:xfrm>
        </p:spPr>
        <p:txBody>
          <a:bodyPr>
            <a:normAutofit/>
          </a:bodyPr>
          <a:lstStyle/>
          <a:p>
            <a:r>
              <a:rPr lang="uk-UA" sz="3400" b="1" dirty="0"/>
              <a:t>Дача</a:t>
            </a:r>
            <a:endParaRPr lang="cs-CZ" sz="3400" b="1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F045AE-7493-4A53-B2FC-439FAB742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512611"/>
            <a:ext cx="4832803" cy="3664351"/>
          </a:xfrm>
        </p:spPr>
        <p:txBody>
          <a:bodyPr>
            <a:normAutofit/>
          </a:bodyPr>
          <a:lstStyle/>
          <a:p>
            <a:r>
              <a:rPr lang="uk-UA" sz="2000" dirty="0"/>
              <a:t>Як ви думаєте в Україні популярно мати дачу</a:t>
            </a:r>
            <a:r>
              <a:rPr lang="cs-CZ" sz="2000" dirty="0"/>
              <a:t>?</a:t>
            </a:r>
            <a:endParaRPr lang="uk-UA" sz="2000" dirty="0"/>
          </a:p>
          <a:p>
            <a:r>
              <a:rPr lang="uk-UA" sz="2000" dirty="0"/>
              <a:t>А в Чехії?</a:t>
            </a:r>
            <a:endParaRPr lang="cs-CZ" sz="2000" dirty="0"/>
          </a:p>
          <a:p>
            <a:r>
              <a:rPr lang="uk-UA" sz="2000" dirty="0"/>
              <a:t>Що ми можемо робити на дачі</a:t>
            </a:r>
            <a:r>
              <a:rPr lang="cs-CZ" sz="2000" dirty="0"/>
              <a:t>?</a:t>
            </a:r>
          </a:p>
          <a:p>
            <a:r>
              <a:rPr lang="uk-UA" sz="2000" dirty="0"/>
              <a:t>Що чехи найчастіше роблять на дачі</a:t>
            </a:r>
            <a:r>
              <a:rPr lang="cs-CZ" sz="2000" dirty="0"/>
              <a:t>?</a:t>
            </a:r>
          </a:p>
          <a:p>
            <a:r>
              <a:rPr lang="uk-UA" sz="2000" dirty="0"/>
              <a:t>А ви би хотіли мати житло на вихідні</a:t>
            </a:r>
            <a:r>
              <a:rPr lang="cs-CZ" sz="2000" dirty="0"/>
              <a:t>?</a:t>
            </a:r>
            <a:r>
              <a:rPr lang="uk-UA" sz="2000" dirty="0"/>
              <a:t> Куди б ви їздили?</a:t>
            </a:r>
            <a:endParaRPr lang="cs-CZ" sz="2000" dirty="0"/>
          </a:p>
          <a:p>
            <a:r>
              <a:rPr lang="uk-UA" sz="2000" dirty="0"/>
              <a:t>Як би ви проводили свій час на дачі</a:t>
            </a:r>
            <a:r>
              <a:rPr lang="cs-CZ" sz="2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21861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A08042-F9DF-4014-AFAB-658E22B18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uk-UA" sz="3100" b="1" dirty="0"/>
              <a:t>Коли ми чуємо слово «архітектура»</a:t>
            </a:r>
            <a:endParaRPr lang="cs-CZ" sz="3100" b="1" dirty="0"/>
          </a:p>
        </p:txBody>
      </p:sp>
      <p:pic>
        <p:nvPicPr>
          <p:cNvPr id="13314" name="Picture 2" descr="Socilistické stavby terčem kritiky i obdivu. Pražská architektura, která  rozděluje společnost | ČtiDoma.cz">
            <a:extLst>
              <a:ext uri="{FF2B5EF4-FFF2-40B4-BE49-F238E27FC236}">
                <a16:creationId xmlns:a16="http://schemas.microsoft.com/office/drawing/2014/main" id="{6AEDDD52-49AD-4F08-8DE2-275995E3D6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67" b="20321"/>
          <a:stretch/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47AF01-4EF2-4114-A86E-173E81B98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r>
              <a:rPr lang="uk-UA" sz="1800" dirty="0"/>
              <a:t>Що вам спаде на думку, коли ви чуєте слово «архітектура»</a:t>
            </a:r>
            <a:r>
              <a:rPr lang="cs-CZ" sz="1800" dirty="0"/>
              <a:t>?</a:t>
            </a:r>
          </a:p>
          <a:p>
            <a:endParaRPr lang="cs-CZ" sz="1800" dirty="0"/>
          </a:p>
          <a:p>
            <a:r>
              <a:rPr lang="uk-UA" sz="1800" dirty="0"/>
              <a:t>Що таке архітектура</a:t>
            </a:r>
            <a:r>
              <a:rPr lang="cs-CZ" sz="1800" dirty="0"/>
              <a:t>?</a:t>
            </a:r>
          </a:p>
          <a:p>
            <a:r>
              <a:rPr lang="uk-UA" sz="1800" dirty="0"/>
              <a:t>Яка архітектура вам подобається – стара чи сучасна</a:t>
            </a:r>
            <a:r>
              <a:rPr lang="cs-CZ" sz="1800" dirty="0"/>
              <a:t>? </a:t>
            </a:r>
            <a:r>
              <a:rPr lang="uk-UA" sz="1800"/>
              <a:t>Чому</a:t>
            </a:r>
            <a:r>
              <a:rPr lang="cs-CZ" sz="1800"/>
              <a:t>?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9102737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C93213-49E5-4E8E-9309-DB96191D9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12" y="484095"/>
            <a:ext cx="9549615" cy="887506"/>
          </a:xfrm>
        </p:spPr>
        <p:txBody>
          <a:bodyPr anchor="ctr">
            <a:normAutofit/>
          </a:bodyPr>
          <a:lstStyle/>
          <a:p>
            <a:r>
              <a:rPr lang="uk-UA" sz="3600" b="1" dirty="0"/>
              <a:t>Місто чи село?</a:t>
            </a:r>
            <a:endParaRPr lang="cs-CZ" sz="3600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AADD69-9357-454C-8A70-880542C25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229" y="1371601"/>
            <a:ext cx="7188089" cy="5414681"/>
          </a:xfrm>
        </p:spPr>
        <p:txBody>
          <a:bodyPr anchor="ctr">
            <a:normAutofit lnSpcReduction="10000"/>
          </a:bodyPr>
          <a:lstStyle/>
          <a:p>
            <a:r>
              <a:rPr lang="uk-UA" sz="1800" dirty="0"/>
              <a:t>Як виглядає чеське село</a:t>
            </a:r>
            <a:r>
              <a:rPr lang="cs-CZ" sz="1800" dirty="0"/>
              <a:t>? </a:t>
            </a:r>
            <a:endParaRPr lang="uk-UA" sz="1800" dirty="0"/>
          </a:p>
          <a:p>
            <a:r>
              <a:rPr lang="uk-UA" sz="1800" dirty="0"/>
              <a:t>Чому сьогодні люди часто надають перевагу життю в селі</a:t>
            </a:r>
            <a:r>
              <a:rPr lang="cs-CZ" sz="1800" dirty="0"/>
              <a:t>?</a:t>
            </a:r>
          </a:p>
          <a:p>
            <a:r>
              <a:rPr lang="uk-UA" sz="1800" dirty="0"/>
              <a:t>Які вигоди життя у селі</a:t>
            </a:r>
            <a:r>
              <a:rPr lang="cs-CZ" sz="1800" dirty="0"/>
              <a:t>?</a:t>
            </a:r>
          </a:p>
          <a:p>
            <a:r>
              <a:rPr lang="uk-UA" sz="1800" dirty="0"/>
              <a:t>А які невигоди</a:t>
            </a:r>
            <a:r>
              <a:rPr lang="cs-CZ" sz="1800" dirty="0"/>
              <a:t>?</a:t>
            </a:r>
            <a:endParaRPr lang="uk-UA" sz="1800" dirty="0"/>
          </a:p>
          <a:p>
            <a:r>
              <a:rPr lang="uk-UA" sz="1800" dirty="0"/>
              <a:t>Хто з ваших знайомих / рідних живе у селі? Йому подобається? Чому?</a:t>
            </a:r>
          </a:p>
          <a:p>
            <a:r>
              <a:rPr lang="uk-UA" sz="1800" dirty="0"/>
              <a:t>Чому деяким людям подобається життя у місті?</a:t>
            </a:r>
          </a:p>
          <a:p>
            <a:r>
              <a:rPr lang="uk-UA" sz="1800" dirty="0"/>
              <a:t>Які вигоди життя у місті?</a:t>
            </a:r>
          </a:p>
          <a:p>
            <a:r>
              <a:rPr lang="uk-UA" sz="1800" dirty="0"/>
              <a:t>А які невигоди</a:t>
            </a:r>
            <a:r>
              <a:rPr lang="cs-CZ" sz="1800" dirty="0"/>
              <a:t>?</a:t>
            </a:r>
            <a:endParaRPr lang="uk-UA" sz="1800" dirty="0"/>
          </a:p>
          <a:p>
            <a:r>
              <a:rPr lang="uk-UA" sz="1800" dirty="0"/>
              <a:t>Хто з ваших знайомих / рідних живе у місті? </a:t>
            </a:r>
          </a:p>
          <a:p>
            <a:pPr marL="0" indent="0">
              <a:buNone/>
            </a:pPr>
            <a:r>
              <a:rPr lang="uk-UA" sz="1800" dirty="0"/>
              <a:t>    Йому подобається? Чому?</a:t>
            </a:r>
          </a:p>
          <a:p>
            <a:r>
              <a:rPr lang="uk-UA" sz="1800" dirty="0"/>
              <a:t>Як ви думаєте чим відрізняється українське село </a:t>
            </a:r>
          </a:p>
          <a:p>
            <a:pPr marL="0" indent="0">
              <a:buNone/>
            </a:pPr>
            <a:r>
              <a:rPr lang="uk-UA" sz="1800" dirty="0"/>
              <a:t>    від чеського?</a:t>
            </a:r>
          </a:p>
          <a:p>
            <a:r>
              <a:rPr lang="uk-UA" sz="1800" dirty="0"/>
              <a:t>А чеське місто від українського?</a:t>
            </a:r>
          </a:p>
          <a:p>
            <a:r>
              <a:rPr lang="uk-UA" sz="1800" dirty="0"/>
              <a:t>Як ви думаєте, яке майбутнє села і міста?</a:t>
            </a:r>
          </a:p>
          <a:p>
            <a:endParaRPr lang="cs-CZ" sz="1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361" y="4741354"/>
            <a:ext cx="3048000" cy="203301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354" y="4753266"/>
            <a:ext cx="3270646" cy="200919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354" y="0"/>
            <a:ext cx="3270646" cy="218149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008" y="2294539"/>
            <a:ext cx="3277819" cy="238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4626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83B28D9-9207-487E-BB6A-6CD9AE733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rgbClr val="000000"/>
                </a:solidFill>
              </a:rPr>
              <a:t>ДИСКУСІЯ</a:t>
            </a:r>
            <a:endParaRPr lang="cs-CZ" b="1" dirty="0">
              <a:solidFill>
                <a:srgbClr val="000000"/>
              </a:solidFill>
            </a:endParaRP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Dům">
            <a:extLst>
              <a:ext uri="{FF2B5EF4-FFF2-40B4-BE49-F238E27FC236}">
                <a16:creationId xmlns:a16="http://schemas.microsoft.com/office/drawing/2014/main" id="{F3D5B9E4-6BE6-4209-B880-F0D46BC95F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79ECF2-5DA4-4D37-8030-49A36D65C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uk-UA" sz="2000" dirty="0">
                <a:solidFill>
                  <a:srgbClr val="000000"/>
                </a:solidFill>
              </a:rPr>
              <a:t>Ведіть дискусію</a:t>
            </a:r>
            <a:r>
              <a:rPr lang="cs-CZ" sz="2000" dirty="0">
                <a:solidFill>
                  <a:srgbClr val="000000"/>
                </a:solidFill>
              </a:rPr>
              <a:t>:</a:t>
            </a:r>
          </a:p>
          <a:p>
            <a:endParaRPr lang="cs-CZ" sz="2000" dirty="0">
              <a:solidFill>
                <a:srgbClr val="000000"/>
              </a:solidFill>
            </a:endParaRPr>
          </a:p>
          <a:p>
            <a:r>
              <a:rPr lang="uk-UA" sz="2000" dirty="0">
                <a:solidFill>
                  <a:srgbClr val="000000"/>
                </a:solidFill>
              </a:rPr>
              <a:t>Жити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uk-UA" sz="2000" dirty="0">
                <a:solidFill>
                  <a:srgbClr val="000000"/>
                </a:solidFill>
              </a:rPr>
              <a:t>самому – це найкраще</a:t>
            </a:r>
            <a:endParaRPr lang="cs-CZ" sz="2000" dirty="0">
              <a:solidFill>
                <a:srgbClr val="000000"/>
              </a:solidFill>
            </a:endParaRPr>
          </a:p>
          <a:p>
            <a:r>
              <a:rPr lang="uk-UA" sz="2000" dirty="0">
                <a:solidFill>
                  <a:srgbClr val="000000"/>
                </a:solidFill>
              </a:rPr>
              <a:t>Жити з сусідом по квартирі краще</a:t>
            </a:r>
            <a:endParaRPr lang="cs-CZ" sz="2000" dirty="0">
              <a:solidFill>
                <a:srgbClr val="000000"/>
              </a:solidFill>
            </a:endParaRPr>
          </a:p>
          <a:p>
            <a:endParaRPr lang="cs-CZ" sz="2000" dirty="0">
              <a:solidFill>
                <a:srgbClr val="000000"/>
              </a:solidFill>
            </a:endParaRPr>
          </a:p>
          <a:p>
            <a:r>
              <a:rPr lang="uk-UA" sz="2000" dirty="0">
                <a:solidFill>
                  <a:srgbClr val="000000"/>
                </a:solidFill>
              </a:rPr>
              <a:t>Життя у селі – найкраще</a:t>
            </a:r>
            <a:endParaRPr lang="cs-CZ" sz="2000" dirty="0">
              <a:solidFill>
                <a:srgbClr val="000000"/>
              </a:solidFill>
            </a:endParaRPr>
          </a:p>
          <a:p>
            <a:r>
              <a:rPr lang="uk-UA" sz="2000" dirty="0">
                <a:solidFill>
                  <a:srgbClr val="000000"/>
                </a:solidFill>
              </a:rPr>
              <a:t>Життя у місті – найкраще</a:t>
            </a:r>
            <a:endParaRPr lang="cs-CZ" sz="2000" dirty="0">
              <a:solidFill>
                <a:srgbClr val="000000"/>
              </a:solidFill>
            </a:endParaRPr>
          </a:p>
          <a:p>
            <a:endParaRPr lang="cs-CZ" sz="2000" dirty="0">
              <a:solidFill>
                <a:srgbClr val="000000"/>
              </a:solidFill>
            </a:endParaRPr>
          </a:p>
          <a:p>
            <a:endParaRPr lang="cs-CZ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571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3D337E-1AF1-4B76-ADBF-DCEF86642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Дієслова</a:t>
            </a:r>
            <a:r>
              <a:rPr lang="ru-RU" b="1" dirty="0"/>
              <a:t> </a:t>
            </a:r>
            <a:r>
              <a:rPr lang="uk-UA" b="1" dirty="0"/>
              <a:t>проживати і жити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8B3132-43F9-40A8-8130-E2AABF6AE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257801" cy="4351338"/>
          </a:xfrm>
        </p:spPr>
        <p:txBody>
          <a:bodyPr>
            <a:normAutofit fontScale="92500" lnSpcReduction="20000"/>
          </a:bodyPr>
          <a:lstStyle/>
          <a:p>
            <a:r>
              <a:rPr lang="uk-UA" dirty="0"/>
              <a:t>Я – проживаю</a:t>
            </a:r>
            <a:endParaRPr lang="cs-CZ" dirty="0"/>
          </a:p>
          <a:p>
            <a:r>
              <a:rPr lang="uk-UA" dirty="0"/>
              <a:t>Ти – проживаєш</a:t>
            </a:r>
            <a:endParaRPr lang="cs-CZ" dirty="0"/>
          </a:p>
          <a:p>
            <a:r>
              <a:rPr lang="uk-UA" dirty="0"/>
              <a:t>Він, вона – проживає</a:t>
            </a:r>
            <a:endParaRPr lang="cs-CZ" dirty="0"/>
          </a:p>
          <a:p>
            <a:r>
              <a:rPr lang="uk-UA" dirty="0"/>
              <a:t>ми</a:t>
            </a:r>
            <a:r>
              <a:rPr lang="cs-CZ" dirty="0"/>
              <a:t> </a:t>
            </a:r>
            <a:r>
              <a:rPr lang="uk-UA" dirty="0"/>
              <a:t>– проживаємо</a:t>
            </a:r>
            <a:endParaRPr lang="cs-CZ" dirty="0"/>
          </a:p>
          <a:p>
            <a:r>
              <a:rPr lang="uk-UA" dirty="0"/>
              <a:t>Ви –</a:t>
            </a:r>
            <a:r>
              <a:rPr lang="cs-CZ" dirty="0"/>
              <a:t> </a:t>
            </a:r>
            <a:r>
              <a:rPr lang="uk-UA" dirty="0"/>
              <a:t>проживаєте</a:t>
            </a:r>
            <a:endParaRPr lang="cs-CZ" dirty="0"/>
          </a:p>
          <a:p>
            <a:r>
              <a:rPr lang="uk-UA" dirty="0"/>
              <a:t>Вони –</a:t>
            </a:r>
            <a:r>
              <a:rPr lang="cs-CZ" dirty="0"/>
              <a:t> </a:t>
            </a:r>
            <a:r>
              <a:rPr lang="uk-UA" dirty="0"/>
              <a:t>проживають</a:t>
            </a:r>
            <a:endParaRPr lang="cs-CZ" dirty="0"/>
          </a:p>
          <a:p>
            <a:endParaRPr lang="cs-CZ" dirty="0"/>
          </a:p>
          <a:p>
            <a:r>
              <a:rPr lang="uk-UA" dirty="0">
                <a:solidFill>
                  <a:srgbClr val="FF0000"/>
                </a:solidFill>
              </a:rPr>
              <a:t>Наприклад</a:t>
            </a:r>
            <a:r>
              <a:rPr lang="cs-CZ" dirty="0">
                <a:solidFill>
                  <a:srgbClr val="FF0000"/>
                </a:solidFill>
              </a:rPr>
              <a:t>:</a:t>
            </a:r>
          </a:p>
          <a:p>
            <a:r>
              <a:rPr lang="uk-UA" dirty="0">
                <a:solidFill>
                  <a:srgbClr val="FF0000"/>
                </a:solidFill>
              </a:rPr>
              <a:t>Ви проживаєте на цій вулиці?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uk-UA" dirty="0">
                <a:solidFill>
                  <a:srgbClr val="FF0000"/>
                </a:solidFill>
              </a:rPr>
              <a:t>Вони проживають у цій квартирі.</a:t>
            </a:r>
            <a:endParaRPr lang="cs-CZ" dirty="0">
              <a:solidFill>
                <a:srgbClr val="FF0000"/>
              </a:solidFill>
            </a:endParaRP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DE3AE64-112D-B849-A177-2896189B9184}"/>
              </a:ext>
            </a:extLst>
          </p:cNvPr>
          <p:cNvSpPr txBox="1"/>
          <p:nvPr/>
        </p:nvSpPr>
        <p:spPr>
          <a:xfrm>
            <a:off x="6542419" y="1662192"/>
            <a:ext cx="5231757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/>
              <a:t>Я – живу</a:t>
            </a:r>
            <a:endParaRPr lang="cs-CZ" sz="2800" dirty="0"/>
          </a:p>
          <a:p>
            <a:r>
              <a:rPr lang="uk-UA" sz="2800" dirty="0"/>
              <a:t>Ти – живеш</a:t>
            </a:r>
            <a:endParaRPr lang="cs-CZ" sz="2800" dirty="0"/>
          </a:p>
          <a:p>
            <a:r>
              <a:rPr lang="uk-UA" sz="2800" dirty="0"/>
              <a:t>Він, вона – живе</a:t>
            </a:r>
            <a:endParaRPr lang="cs-CZ" sz="2800" dirty="0"/>
          </a:p>
          <a:p>
            <a:r>
              <a:rPr lang="uk-UA" sz="2800" dirty="0"/>
              <a:t>ми</a:t>
            </a:r>
            <a:r>
              <a:rPr lang="cs-CZ" sz="2800" dirty="0"/>
              <a:t> </a:t>
            </a:r>
            <a:r>
              <a:rPr lang="uk-UA" sz="2800" dirty="0"/>
              <a:t>– живемо</a:t>
            </a:r>
            <a:endParaRPr lang="cs-CZ" sz="2800" dirty="0"/>
          </a:p>
          <a:p>
            <a:r>
              <a:rPr lang="uk-UA" sz="2800" dirty="0"/>
              <a:t>Ви –</a:t>
            </a:r>
            <a:r>
              <a:rPr lang="cs-CZ" sz="2800" dirty="0"/>
              <a:t> </a:t>
            </a:r>
            <a:r>
              <a:rPr lang="uk-UA" sz="2800" dirty="0"/>
              <a:t>живете</a:t>
            </a:r>
            <a:endParaRPr lang="cs-CZ" sz="2800" dirty="0"/>
          </a:p>
          <a:p>
            <a:r>
              <a:rPr lang="uk-UA" sz="2800" dirty="0"/>
              <a:t>Вони –</a:t>
            </a:r>
            <a:r>
              <a:rPr lang="cs-CZ" sz="2800" dirty="0"/>
              <a:t> </a:t>
            </a:r>
            <a:r>
              <a:rPr lang="uk-UA" sz="2800" dirty="0"/>
              <a:t>живуть</a:t>
            </a:r>
            <a:endParaRPr lang="cs-CZ" sz="2800" dirty="0"/>
          </a:p>
          <a:p>
            <a:endParaRPr lang="cs-CZ" sz="2600" dirty="0"/>
          </a:p>
          <a:p>
            <a:r>
              <a:rPr lang="uk-UA" sz="2600" dirty="0">
                <a:solidFill>
                  <a:srgbClr val="FF0000"/>
                </a:solidFill>
              </a:rPr>
              <a:t>Наприклад:</a:t>
            </a:r>
          </a:p>
          <a:p>
            <a:r>
              <a:rPr lang="uk-UA" sz="2600" dirty="0">
                <a:solidFill>
                  <a:srgbClr val="FF0000"/>
                </a:solidFill>
              </a:rPr>
              <a:t>Анна живе зі своїм хлопцем</a:t>
            </a:r>
            <a:r>
              <a:rPr lang="cs-CZ" sz="2600" dirty="0">
                <a:solidFill>
                  <a:srgbClr val="FF0000"/>
                </a:solidFill>
              </a:rPr>
              <a:t>.</a:t>
            </a:r>
          </a:p>
          <a:p>
            <a:r>
              <a:rPr lang="uk-UA" sz="2600" dirty="0">
                <a:solidFill>
                  <a:srgbClr val="FF0000"/>
                </a:solidFill>
              </a:rPr>
              <a:t>Ми живемо в Австралії</a:t>
            </a:r>
            <a:r>
              <a:rPr lang="cs-CZ" sz="2600" dirty="0">
                <a:solidFill>
                  <a:srgbClr val="FF0000"/>
                </a:solidFill>
              </a:rPr>
              <a:t>.</a:t>
            </a:r>
          </a:p>
          <a:p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3445157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aneláky řešily bytovou krizi, díky ceně lákají kupce i dnes | Firmy a trhy  | Lidovky.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8902" y="3995072"/>
            <a:ext cx="3600602" cy="2348218"/>
          </a:xfrm>
          <a:prstGeom prst="rect">
            <a:avLst/>
          </a:prstGeom>
          <a:noFill/>
        </p:spPr>
      </p:pic>
      <p:pic>
        <p:nvPicPr>
          <p:cNvPr id="2052" name="Picture 4" descr="O jakém bydlení Češi sní? Prim hraje rodinný dům a zahrada – Trendy Bydlení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3779" y="1105304"/>
            <a:ext cx="3635896" cy="2426626"/>
          </a:xfrm>
          <a:prstGeom prst="rect">
            <a:avLst/>
          </a:prstGeom>
          <a:noFill/>
        </p:spPr>
      </p:pic>
      <p:pic>
        <p:nvPicPr>
          <p:cNvPr id="2060" name="Picture 12" descr="Koleje Univerzity Pardubice dávají studentům v době epidemie až 80% slevu |  Pardubi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604" y="859429"/>
            <a:ext cx="4392488" cy="2811361"/>
          </a:xfrm>
          <a:prstGeom prst="rect">
            <a:avLst/>
          </a:prstGeom>
          <a:noFill/>
        </p:spPr>
      </p:pic>
      <p:sp>
        <p:nvSpPr>
          <p:cNvPr id="17" name="TextovéPole 16"/>
          <p:cNvSpPr txBox="1"/>
          <p:nvPr/>
        </p:nvSpPr>
        <p:spPr>
          <a:xfrm>
            <a:off x="3291727" y="143496"/>
            <a:ext cx="56371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latin typeface="+mj-lt"/>
              </a:rPr>
              <a:t>Де краще жити</a:t>
            </a:r>
            <a:r>
              <a:rPr lang="cs-CZ" sz="4400" dirty="0">
                <a:latin typeface="+mj-lt"/>
              </a:rPr>
              <a:t>?</a:t>
            </a:r>
            <a:r>
              <a:rPr lang="uk-UA" sz="4400" dirty="0">
                <a:latin typeface="+mj-lt"/>
              </a:rPr>
              <a:t> Чому?</a:t>
            </a:r>
            <a:endParaRPr lang="cs-CZ" sz="4400" dirty="0">
              <a:latin typeface="+mj-lt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799103" y="3236328"/>
            <a:ext cx="2985247" cy="4392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Сімейний будинок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7339291" y="3249460"/>
            <a:ext cx="3516170" cy="564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Університетський гуртожиток</a:t>
            </a:r>
            <a:endParaRPr lang="cs-CZ" dirty="0"/>
          </a:p>
        </p:txBody>
      </p:sp>
      <p:sp>
        <p:nvSpPr>
          <p:cNvPr id="12" name="Obdélník 11"/>
          <p:cNvSpPr/>
          <p:nvPr/>
        </p:nvSpPr>
        <p:spPr>
          <a:xfrm>
            <a:off x="4354044" y="6174795"/>
            <a:ext cx="2985247" cy="4392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Багатоповерховий будинок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438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2B31FE-7D96-4C64-8103-7D39C5C94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93824" cy="1325563"/>
          </a:xfrm>
        </p:spPr>
        <p:txBody>
          <a:bodyPr>
            <a:normAutofit/>
          </a:bodyPr>
          <a:lstStyle/>
          <a:p>
            <a:r>
              <a:rPr lang="uk-UA" b="1" dirty="0"/>
              <a:t>Висловлювання бажання, можливості, планів</a:t>
            </a:r>
            <a:endParaRPr lang="cs-CZ" sz="22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68AA22-580D-4ED4-9BEF-D402012DB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Я би хотів </a:t>
            </a:r>
            <a:r>
              <a:rPr lang="uk-UA" dirty="0"/>
              <a:t>/ </a:t>
            </a:r>
            <a:r>
              <a:rPr lang="uk-UA" dirty="0">
                <a:solidFill>
                  <a:srgbClr val="FF0000"/>
                </a:solidFill>
              </a:rPr>
              <a:t>я б хотіла жити </a:t>
            </a:r>
            <a:r>
              <a:rPr lang="uk-UA" dirty="0"/>
              <a:t>в/на</a:t>
            </a:r>
            <a:r>
              <a:rPr lang="cs-CZ" dirty="0"/>
              <a:t>… </a:t>
            </a:r>
            <a:r>
              <a:rPr lang="uk-UA" dirty="0"/>
              <a:t>тому що</a:t>
            </a:r>
            <a:r>
              <a:rPr lang="cs-CZ" dirty="0"/>
              <a:t> …</a:t>
            </a:r>
          </a:p>
          <a:p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Я би не хотів </a:t>
            </a:r>
            <a:r>
              <a:rPr lang="uk-UA" dirty="0"/>
              <a:t>/ </a:t>
            </a:r>
            <a:r>
              <a:rPr lang="uk-UA" dirty="0">
                <a:solidFill>
                  <a:srgbClr val="FF0000"/>
                </a:solidFill>
              </a:rPr>
              <a:t>я б не хотіла жити </a:t>
            </a:r>
            <a:r>
              <a:rPr lang="uk-UA" dirty="0"/>
              <a:t>в/на </a:t>
            </a:r>
            <a:r>
              <a:rPr lang="cs-CZ" dirty="0"/>
              <a:t>… </a:t>
            </a:r>
            <a:r>
              <a:rPr lang="uk-UA" dirty="0"/>
              <a:t>через те</a:t>
            </a:r>
            <a:r>
              <a:rPr lang="cs-CZ" dirty="0"/>
              <a:t>, </a:t>
            </a:r>
            <a:r>
              <a:rPr lang="uk-UA" dirty="0"/>
              <a:t>що</a:t>
            </a:r>
            <a:r>
              <a:rPr lang="cs-CZ" dirty="0"/>
              <a:t> …</a:t>
            </a:r>
          </a:p>
          <a:p>
            <a:r>
              <a:rPr lang="uk-UA" dirty="0"/>
              <a:t>Мені подобається жити</a:t>
            </a:r>
            <a:r>
              <a:rPr lang="cs-CZ" dirty="0"/>
              <a:t>… </a:t>
            </a:r>
            <a:r>
              <a:rPr lang="uk-UA" dirty="0"/>
              <a:t>/ Мені б подобалося жити …</a:t>
            </a:r>
            <a:endParaRPr lang="cs-CZ" dirty="0"/>
          </a:p>
          <a:p>
            <a:r>
              <a:rPr lang="uk-UA" dirty="0"/>
              <a:t>Мені не подобається жити </a:t>
            </a:r>
            <a:r>
              <a:rPr lang="cs-CZ" dirty="0"/>
              <a:t>… </a:t>
            </a:r>
            <a:r>
              <a:rPr lang="uk-UA" dirty="0"/>
              <a:t>/ Мені б не подобалося жити …</a:t>
            </a:r>
            <a:endParaRPr lang="cs-CZ" dirty="0"/>
          </a:p>
          <a:p>
            <a:endParaRPr lang="cs-CZ" dirty="0"/>
          </a:p>
          <a:p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Я би дуже хотів </a:t>
            </a:r>
            <a:r>
              <a:rPr lang="uk-UA" dirty="0"/>
              <a:t>/ </a:t>
            </a:r>
            <a:r>
              <a:rPr lang="uk-UA" dirty="0">
                <a:solidFill>
                  <a:srgbClr val="FF0000"/>
                </a:solidFill>
              </a:rPr>
              <a:t>я би дуже хотіла жити</a:t>
            </a:r>
            <a:r>
              <a:rPr lang="cs-CZ" dirty="0"/>
              <a:t>/ </a:t>
            </a:r>
            <a:r>
              <a:rPr lang="uk-UA" dirty="0"/>
              <a:t>проживати в</a:t>
            </a:r>
            <a:r>
              <a:rPr lang="cs-CZ" dirty="0"/>
              <a:t> … </a:t>
            </a:r>
          </a:p>
          <a:p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Якби я міг</a:t>
            </a:r>
            <a:r>
              <a:rPr lang="uk-UA" dirty="0"/>
              <a:t>/</a:t>
            </a:r>
            <a:r>
              <a:rPr lang="uk-UA" dirty="0">
                <a:solidFill>
                  <a:srgbClr val="FF0000"/>
                </a:solidFill>
              </a:rPr>
              <a:t>могла вибрати</a:t>
            </a:r>
            <a:r>
              <a:rPr lang="uk-UA" dirty="0"/>
              <a:t>, то 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я би жив </a:t>
            </a:r>
            <a:r>
              <a:rPr lang="uk-UA" dirty="0"/>
              <a:t>/ </a:t>
            </a:r>
            <a:r>
              <a:rPr lang="uk-UA" dirty="0">
                <a:solidFill>
                  <a:srgbClr val="FF0000"/>
                </a:solidFill>
              </a:rPr>
              <a:t>я б жила </a:t>
            </a:r>
            <a:r>
              <a:rPr lang="uk-UA" dirty="0"/>
              <a:t>в / на</a:t>
            </a:r>
            <a:r>
              <a:rPr lang="cs-CZ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192801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Po stopách propagátora purismu Oldřicha Starého - Pražský dení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033" y="4076095"/>
            <a:ext cx="4392488" cy="2468161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628328" y="3552875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>
                <a:cs typeface="Arial" pitchFamily="34" charset="0"/>
              </a:rPr>
              <a:t>У багатоквартирному будинку</a:t>
            </a:r>
            <a:endParaRPr lang="cs-CZ" sz="2800" dirty="0">
              <a:cs typeface="Arial" pitchFamily="34" charset="0"/>
            </a:endParaRPr>
          </a:p>
        </p:txBody>
      </p:sp>
      <p:pic>
        <p:nvPicPr>
          <p:cNvPr id="6" name="Picture 8" descr="Luxusní vila Zadar - 453m2 za cenu 2800000€ - Chorvatsko reali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8346" y="4076095"/>
            <a:ext cx="3870176" cy="2405959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6281974" y="3552875"/>
            <a:ext cx="5508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>
                <a:cs typeface="Arial" pitchFamily="34" charset="0"/>
              </a:rPr>
              <a:t>У сучасній віллі з басейном</a:t>
            </a:r>
            <a:endParaRPr lang="cs-CZ" sz="2800" dirty="0">
              <a:cs typeface="Arial" pitchFamily="34" charset="0"/>
            </a:endParaRPr>
          </a:p>
        </p:txBody>
      </p:sp>
      <p:pic>
        <p:nvPicPr>
          <p:cNvPr id="8" name="Picture 6" descr="Zámek Blatná - www.amhz.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04610" y="1105669"/>
            <a:ext cx="4434446" cy="2217223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4927036" y="467458"/>
            <a:ext cx="2411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>
                <a:cs typeface="Arial" pitchFamily="34" charset="0"/>
              </a:rPr>
              <a:t>На замку </a:t>
            </a:r>
            <a:r>
              <a:rPr lang="cs-CZ" sz="2800" dirty="0">
                <a:cs typeface="Arial" pitchFamily="34" charset="0"/>
              </a:rPr>
              <a:t>:)</a:t>
            </a:r>
          </a:p>
        </p:txBody>
      </p:sp>
    </p:spTree>
    <p:extLst>
      <p:ext uri="{BB962C8B-B14F-4D97-AF65-F5344CB8AC3E}">
        <p14:creationId xmlns:p14="http://schemas.microsoft.com/office/powerpoint/2010/main" val="286989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B334A7F-4E64-403C-A85D-2B5DB9D81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506" y="229815"/>
            <a:ext cx="9654988" cy="1143000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Висловлення згоди / незгоди, власної думки</a:t>
            </a:r>
            <a:endParaRPr lang="en-US" b="1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F31A8AB-DF6E-40BE-8C77-31D797BDA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4525963"/>
          </a:xfrm>
        </p:spPr>
        <p:txBody>
          <a:bodyPr>
            <a:normAutofit/>
          </a:bodyPr>
          <a:lstStyle/>
          <a:p>
            <a:r>
              <a:rPr lang="uk-UA" dirty="0"/>
              <a:t>Так</a:t>
            </a:r>
            <a:r>
              <a:rPr lang="cs-CZ" dirty="0"/>
              <a:t>, </a:t>
            </a:r>
            <a:r>
              <a:rPr lang="uk-UA" dirty="0"/>
              <a:t>я з цим </a:t>
            </a:r>
            <a:r>
              <a:rPr lang="cs-CZ" dirty="0"/>
              <a:t>(</a:t>
            </a:r>
            <a:r>
              <a:rPr lang="uk-UA" dirty="0"/>
              <a:t>повністю</a:t>
            </a:r>
            <a:r>
              <a:rPr lang="cs-CZ" dirty="0"/>
              <a:t>) </a:t>
            </a:r>
            <a:r>
              <a:rPr lang="uk-UA" dirty="0"/>
              <a:t>погоджуюся</a:t>
            </a:r>
            <a:r>
              <a:rPr lang="cs-CZ" dirty="0"/>
              <a:t>.</a:t>
            </a:r>
          </a:p>
          <a:p>
            <a:r>
              <a:rPr lang="uk-UA" dirty="0"/>
              <a:t>Ні</a:t>
            </a:r>
            <a:r>
              <a:rPr lang="cs-CZ" dirty="0"/>
              <a:t>, </a:t>
            </a:r>
            <a:r>
              <a:rPr lang="uk-UA" dirty="0"/>
              <a:t>я з цим </a:t>
            </a:r>
            <a:r>
              <a:rPr lang="cs-CZ" dirty="0"/>
              <a:t>(</a:t>
            </a:r>
            <a:r>
              <a:rPr lang="uk-UA" dirty="0"/>
              <a:t>безумовно</a:t>
            </a:r>
            <a:r>
              <a:rPr lang="cs-CZ" dirty="0"/>
              <a:t>) </a:t>
            </a:r>
            <a:r>
              <a:rPr lang="uk-UA" dirty="0"/>
              <a:t>не погоджуюся</a:t>
            </a:r>
            <a:r>
              <a:rPr lang="cs-CZ" dirty="0"/>
              <a:t>.</a:t>
            </a:r>
          </a:p>
          <a:p>
            <a:r>
              <a:rPr lang="uk-UA" dirty="0"/>
              <a:t>З цим не можна не погодитися.</a:t>
            </a:r>
          </a:p>
          <a:p>
            <a:endParaRPr lang="cs-CZ" dirty="0"/>
          </a:p>
          <a:p>
            <a:r>
              <a:rPr lang="uk-UA" dirty="0"/>
              <a:t>Я думаю</a:t>
            </a:r>
            <a:r>
              <a:rPr lang="cs-CZ" dirty="0"/>
              <a:t>, </a:t>
            </a:r>
            <a:r>
              <a:rPr lang="uk-UA" dirty="0"/>
              <a:t>що</a:t>
            </a:r>
            <a:r>
              <a:rPr lang="cs-CZ" dirty="0"/>
              <a:t>… / </a:t>
            </a:r>
            <a:r>
              <a:rPr lang="uk-UA" dirty="0"/>
              <a:t>Мені здається</a:t>
            </a:r>
            <a:r>
              <a:rPr lang="cs-CZ" dirty="0"/>
              <a:t>, </a:t>
            </a:r>
            <a:r>
              <a:rPr lang="uk-UA" dirty="0"/>
              <a:t>що</a:t>
            </a:r>
            <a:r>
              <a:rPr lang="cs-CZ" dirty="0"/>
              <a:t>…</a:t>
            </a:r>
          </a:p>
          <a:p>
            <a:r>
              <a:rPr lang="uk-UA" dirty="0"/>
              <a:t>На мою думку</a:t>
            </a:r>
            <a:r>
              <a:rPr lang="cs-CZ" dirty="0"/>
              <a:t>… </a:t>
            </a:r>
            <a:r>
              <a:rPr lang="uk-UA" dirty="0"/>
              <a:t>/ Як на мене</a:t>
            </a:r>
            <a:r>
              <a:rPr lang="cs-CZ" dirty="0"/>
              <a:t>…</a:t>
            </a:r>
            <a:endParaRPr lang="uk-UA" dirty="0"/>
          </a:p>
          <a:p>
            <a:r>
              <a:rPr lang="uk-UA" dirty="0"/>
              <a:t>Я би сказав / я би сказала</a:t>
            </a:r>
            <a:r>
              <a:rPr lang="cs-CZ" dirty="0"/>
              <a:t>, </a:t>
            </a:r>
            <a:r>
              <a:rPr lang="uk-UA" dirty="0"/>
              <a:t>що</a:t>
            </a:r>
            <a:r>
              <a:rPr lang="cs-CZ" dirty="0"/>
              <a:t>…</a:t>
            </a:r>
          </a:p>
          <a:p>
            <a:r>
              <a:rPr lang="uk-UA" dirty="0"/>
              <a:t>Мабуть </a:t>
            </a:r>
            <a:r>
              <a:rPr lang="cs-CZ" dirty="0"/>
              <a:t>…</a:t>
            </a:r>
            <a:endParaRPr lang="uk-UA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1947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Marketa\Desktop\maxresdefault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524000" y="908720"/>
            <a:ext cx="9144000" cy="51435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…</a:t>
            </a:r>
            <a:r>
              <a:rPr lang="uk-UA" b="1" dirty="0"/>
              <a:t>а де живете ви</a:t>
            </a:r>
            <a:r>
              <a:rPr lang="cs-CZ" b="1" dirty="0"/>
              <a:t>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uk-UA" dirty="0"/>
              <a:t>Який ваш дім / квартира</a:t>
            </a:r>
            <a:r>
              <a:rPr lang="cs-CZ" dirty="0"/>
              <a:t>? </a:t>
            </a:r>
            <a:endParaRPr lang="uk-UA" dirty="0"/>
          </a:p>
          <a:p>
            <a:pPr>
              <a:lnSpc>
                <a:spcPct val="150000"/>
              </a:lnSpc>
            </a:pPr>
            <a:r>
              <a:rPr lang="uk-UA" dirty="0"/>
              <a:t>Вам подобається жити там</a:t>
            </a:r>
            <a:r>
              <a:rPr lang="cs-CZ" dirty="0"/>
              <a:t>? </a:t>
            </a:r>
            <a:r>
              <a:rPr lang="uk-UA" dirty="0"/>
              <a:t>Чому</a:t>
            </a:r>
            <a:r>
              <a:rPr lang="cs-CZ" dirty="0"/>
              <a:t>?</a:t>
            </a:r>
          </a:p>
          <a:p>
            <a:pPr>
              <a:lnSpc>
                <a:spcPct val="150000"/>
              </a:lnSpc>
            </a:pPr>
            <a:r>
              <a:rPr lang="uk-UA" dirty="0"/>
              <a:t>Яка ваш улюблена кімната</a:t>
            </a:r>
            <a:r>
              <a:rPr lang="cs-CZ" dirty="0"/>
              <a:t>? </a:t>
            </a:r>
            <a:r>
              <a:rPr lang="uk-UA" dirty="0"/>
              <a:t>Опишіть її</a:t>
            </a:r>
            <a:r>
              <a:rPr lang="cs-CZ" dirty="0"/>
              <a:t>.</a:t>
            </a:r>
          </a:p>
          <a:p>
            <a:pPr>
              <a:lnSpc>
                <a:spcPct val="150000"/>
              </a:lnSpc>
            </a:pPr>
            <a:r>
              <a:rPr lang="uk-UA" dirty="0"/>
              <a:t>Що ви би змінили у своєму домі / у своїй квартирі</a:t>
            </a:r>
            <a:r>
              <a:rPr lang="cs-CZ" dirty="0"/>
              <a:t>?</a:t>
            </a:r>
            <a:r>
              <a:rPr lang="uk-UA" dirty="0"/>
              <a:t> Чому?</a:t>
            </a:r>
          </a:p>
          <a:p>
            <a:pPr>
              <a:lnSpc>
                <a:spcPct val="150000"/>
              </a:lnSpc>
            </a:pPr>
            <a:r>
              <a:rPr lang="uk-UA" dirty="0"/>
              <a:t>Яке житло для вас ідеальне? Де би ви почувалися щасливими?</a:t>
            </a:r>
            <a:endParaRPr lang="cs-CZ" dirty="0"/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3408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zeď, muž, osoba, interiér&#10;&#10;Popis byl vytvořen automaticky">
            <a:extLst>
              <a:ext uri="{FF2B5EF4-FFF2-40B4-BE49-F238E27FC236}">
                <a16:creationId xmlns:a16="http://schemas.microsoft.com/office/drawing/2014/main" id="{2D291649-DE7E-724A-B9AC-339F44849A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3" r="22505" b="1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9224ECC-A8A3-454F-807F-C5D733B0E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056" y="480240"/>
            <a:ext cx="5891637" cy="1311664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rgbClr val="000000"/>
                </a:solidFill>
              </a:rPr>
              <a:t>Проблеми із сусідами</a:t>
            </a:r>
            <a:endParaRPr lang="cs-CZ" b="1" dirty="0">
              <a:solidFill>
                <a:srgbClr val="00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261FF8-1C7A-428E-A3BD-FF7EBA07A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751" y="1648468"/>
            <a:ext cx="5443403" cy="4653720"/>
          </a:xfrm>
        </p:spPr>
        <p:txBody>
          <a:bodyPr anchor="ctr">
            <a:normAutofit lnSpcReduction="10000"/>
          </a:bodyPr>
          <a:lstStyle/>
          <a:p>
            <a:r>
              <a:rPr lang="uk-UA" sz="2000" b="1" dirty="0">
                <a:solidFill>
                  <a:srgbClr val="000000"/>
                </a:solidFill>
              </a:rPr>
              <a:t>Вирішіть наступні проблеми (Що ви би робили?)</a:t>
            </a:r>
            <a:endParaRPr lang="cs-CZ" sz="2000" b="1" dirty="0">
              <a:solidFill>
                <a:srgbClr val="000000"/>
              </a:solidFill>
            </a:endParaRPr>
          </a:p>
          <a:p>
            <a:endParaRPr lang="cs-CZ" sz="2000" dirty="0">
              <a:solidFill>
                <a:srgbClr val="000000"/>
              </a:solidFill>
            </a:endParaRPr>
          </a:p>
          <a:p>
            <a:r>
              <a:rPr lang="uk-UA" sz="2000" dirty="0">
                <a:solidFill>
                  <a:srgbClr val="000000"/>
                </a:solidFill>
              </a:rPr>
              <a:t>Сусід під вами скаржиться, що ви ввечері танцюєте.</a:t>
            </a:r>
          </a:p>
          <a:p>
            <a:r>
              <a:rPr lang="uk-UA" sz="2000" dirty="0">
                <a:solidFill>
                  <a:srgbClr val="000000"/>
                </a:solidFill>
              </a:rPr>
              <a:t>Ваша сусідка скаржиться, що ваш собака голосно гавкає, коли ви на роботі.</a:t>
            </a:r>
            <a:endParaRPr lang="cs-CZ" sz="2000" dirty="0">
              <a:solidFill>
                <a:srgbClr val="000000"/>
              </a:solidFill>
            </a:endParaRPr>
          </a:p>
          <a:p>
            <a:r>
              <a:rPr lang="uk-UA" sz="2000" dirty="0">
                <a:solidFill>
                  <a:srgbClr val="000000"/>
                </a:solidFill>
              </a:rPr>
              <a:t>Сусід скаржиться, що ви часто влаштовуєте вечірки.</a:t>
            </a:r>
          </a:p>
          <a:p>
            <a:r>
              <a:rPr lang="uk-UA" sz="2000" dirty="0">
                <a:solidFill>
                  <a:srgbClr val="000000"/>
                </a:solidFill>
              </a:rPr>
              <a:t>Ваші сусіди голосно сваряться після 12 години ночі.</a:t>
            </a:r>
          </a:p>
          <a:p>
            <a:r>
              <a:rPr lang="uk-UA" sz="2000" dirty="0">
                <a:solidFill>
                  <a:srgbClr val="000000"/>
                </a:solidFill>
              </a:rPr>
              <a:t>Ваші сусіди викидають сміття через вікно.</a:t>
            </a:r>
          </a:p>
          <a:p>
            <a:pPr marL="0" indent="0">
              <a:buNone/>
            </a:pPr>
            <a:endParaRPr lang="uk-UA" sz="2000" dirty="0">
              <a:solidFill>
                <a:srgbClr val="000000"/>
              </a:solidFill>
            </a:endParaRPr>
          </a:p>
          <a:p>
            <a:r>
              <a:rPr lang="uk-UA" sz="2000" dirty="0">
                <a:solidFill>
                  <a:srgbClr val="FF0000"/>
                </a:solidFill>
              </a:rPr>
              <a:t>Які ще проблеми можуть бути із сусідами?</a:t>
            </a:r>
            <a:endParaRPr lang="cs-CZ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2959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1361</Words>
  <Application>Microsoft Macintosh PowerPoint</Application>
  <PresentationFormat>Širokoúhlá obrazovka</PresentationFormat>
  <Paragraphs>145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Motiv Office</vt:lpstr>
      <vt:lpstr>Житло та архітектура </vt:lpstr>
      <vt:lpstr>Коли ми чуємо слово «архітектура»</vt:lpstr>
      <vt:lpstr>Дієслова проживати і жити</vt:lpstr>
      <vt:lpstr>Prezentace aplikace PowerPoint</vt:lpstr>
      <vt:lpstr>Висловлювання бажання, можливості, планів</vt:lpstr>
      <vt:lpstr>Prezentace aplikace PowerPoint</vt:lpstr>
      <vt:lpstr>Висловлення згоди / незгоди, власної думки</vt:lpstr>
      <vt:lpstr>…а де живете ви?</vt:lpstr>
      <vt:lpstr>Проблеми із сусідами</vt:lpstr>
      <vt:lpstr>Де би вони хотіли жити? Чому?</vt:lpstr>
      <vt:lpstr>Меблі</vt:lpstr>
      <vt:lpstr>Життя в Чехії</vt:lpstr>
      <vt:lpstr>Чехословацький слід в Україні</vt:lpstr>
      <vt:lpstr>Український слід в Чехії</vt:lpstr>
      <vt:lpstr>Архітектонічні пам'ятки Чехії</vt:lpstr>
      <vt:lpstr>Пам'ятки архітектури в Україні</vt:lpstr>
      <vt:lpstr>Нетрадиційне житло</vt:lpstr>
      <vt:lpstr>Проблеми з житлом</vt:lpstr>
      <vt:lpstr>Дача</vt:lpstr>
      <vt:lpstr>Місто чи село?</vt:lpstr>
      <vt:lpstr>ДИСКУСІЯ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Bydlení a architektura </dc:title>
  <dc:creator>Krystyna Kuznietsova</dc:creator>
  <cp:lastModifiedBy>Krystyna Kuznietsova</cp:lastModifiedBy>
  <cp:revision>17</cp:revision>
  <dcterms:created xsi:type="dcterms:W3CDTF">2020-11-21T16:51:36Z</dcterms:created>
  <dcterms:modified xsi:type="dcterms:W3CDTF">2021-03-09T12:32:39Z</dcterms:modified>
</cp:coreProperties>
</file>