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7D9"/>
          </a:solidFill>
        </a:fill>
      </a:tcStyle>
    </a:wholeTbl>
    <a:band2H>
      <a:tcTxStyle b="def" i="def"/>
      <a:tcStyle>
        <a:tcBdr/>
        <a:fill>
          <a:solidFill>
            <a:srgbClr val="E9EC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DED8"/>
          </a:solidFill>
        </a:fill>
      </a:tcStyle>
    </a:wholeTbl>
    <a:band2H>
      <a:tcTxStyle b="def" i="def"/>
      <a:tcStyle>
        <a:tcBdr/>
        <a:fill>
          <a:solidFill>
            <a:srgbClr val="F2EF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2D6"/>
          </a:solidFill>
        </a:fill>
      </a:tcStyle>
    </a:wholeTbl>
    <a:band2H>
      <a:tcTxStyle b="def" i="def"/>
      <a:tcStyle>
        <a:tcBdr/>
        <a:fill>
          <a:solidFill>
            <a:srgbClr val="EAEA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4" name="Shape 13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선"/>
          <p:cNvSpPr/>
          <p:nvPr/>
        </p:nvSpPr>
        <p:spPr>
          <a:xfrm>
            <a:off x="1066800" y="6680200"/>
            <a:ext cx="22252677" cy="180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" name="제목 텍스트"/>
          <p:cNvSpPr txBox="1"/>
          <p:nvPr>
            <p:ph type="title"/>
          </p:nvPr>
        </p:nvSpPr>
        <p:spPr>
          <a:xfrm>
            <a:off x="1066800" y="1854200"/>
            <a:ext cx="22237700" cy="4470400"/>
          </a:xfrm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14" name="본문 첫 번째 줄…"/>
          <p:cNvSpPr txBox="1"/>
          <p:nvPr>
            <p:ph type="body" sz="quarter" idx="1"/>
          </p:nvPr>
        </p:nvSpPr>
        <p:spPr>
          <a:xfrm>
            <a:off x="1066800" y="7048500"/>
            <a:ext cx="22237700" cy="1435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3600">
                <a:latin typeface="+mn-lt"/>
                <a:ea typeface="+mn-ea"/>
                <a:cs typeface="+mn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3600">
                <a:latin typeface="+mn-lt"/>
                <a:ea typeface="+mn-ea"/>
                <a:cs typeface="+mn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3600">
                <a:latin typeface="+mn-lt"/>
                <a:ea typeface="+mn-ea"/>
                <a:cs typeface="+mn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3600">
                <a:latin typeface="+mn-lt"/>
                <a:ea typeface="+mn-ea"/>
                <a:cs typeface="+mn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36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5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본문 첫 번째 줄…"/>
          <p:cNvSpPr txBox="1"/>
          <p:nvPr>
            <p:ph type="body" sz="quarter" idx="1"/>
          </p:nvPr>
        </p:nvSpPr>
        <p:spPr>
          <a:xfrm>
            <a:off x="2387600" y="8953500"/>
            <a:ext cx="19621500" cy="647700"/>
          </a:xfrm>
          <a:prstGeom prst="rect">
            <a:avLst/>
          </a:prstGeom>
        </p:spPr>
        <p:txBody>
          <a:bodyPr/>
          <a:lstStyle>
            <a:lvl1pPr marL="0" indent="0" algn="ctr" defTabSz="647700">
              <a:spcBef>
                <a:spcPts val="0"/>
              </a:spcBef>
              <a:buSzTx/>
              <a:buFontTx/>
              <a:buNone/>
              <a:defRPr sz="3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1092200" indent="-457200" algn="ctr" defTabSz="647700">
              <a:spcBef>
                <a:spcPts val="0"/>
              </a:spcBef>
              <a:buFontTx/>
              <a:defRPr sz="3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727200" indent="-457200" algn="ctr" defTabSz="647700">
              <a:spcBef>
                <a:spcPts val="0"/>
              </a:spcBef>
              <a:buFontTx/>
              <a:defRPr sz="3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2362200" indent="-457200" algn="ctr" defTabSz="647700">
              <a:spcBef>
                <a:spcPts val="0"/>
              </a:spcBef>
              <a:buFontTx/>
              <a:defRPr sz="3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997200" indent="-457200" algn="ctr" defTabSz="647700">
              <a:spcBef>
                <a:spcPts val="0"/>
              </a:spcBef>
              <a:buFontTx/>
              <a:defRPr sz="3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02" name="“여기에 인용을 입력하십시오.”"/>
          <p:cNvSpPr txBox="1"/>
          <p:nvPr>
            <p:ph type="body" sz="quarter" idx="21"/>
          </p:nvPr>
        </p:nvSpPr>
        <p:spPr>
          <a:xfrm>
            <a:off x="2387600" y="6030926"/>
            <a:ext cx="19621500" cy="1006448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103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이미지"/>
          <p:cNvSpPr/>
          <p:nvPr>
            <p:ph type="pic" idx="21"/>
          </p:nvPr>
        </p:nvSpPr>
        <p:spPr>
          <a:xfrm>
            <a:off x="-12700" y="-25400"/>
            <a:ext cx="24384000" cy="1777432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1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제목 텍스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126" name="본문 첫 번째 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27" name="슬라이드 번호"/>
          <p:cNvSpPr txBox="1"/>
          <p:nvPr>
            <p:ph type="sldNum" sz="quarter" idx="2"/>
          </p:nvPr>
        </p:nvSpPr>
        <p:spPr>
          <a:xfrm>
            <a:off x="23216227" y="12985802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선"/>
          <p:cNvSpPr/>
          <p:nvPr/>
        </p:nvSpPr>
        <p:spPr>
          <a:xfrm>
            <a:off x="14147799" y="11214099"/>
            <a:ext cx="3" cy="2000432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" name="이미지"/>
          <p:cNvSpPr/>
          <p:nvPr>
            <p:ph type="pic" idx="21"/>
          </p:nvPr>
        </p:nvSpPr>
        <p:spPr>
          <a:xfrm>
            <a:off x="-88900" y="-38100"/>
            <a:ext cx="35966400" cy="21882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4" name="제목 텍스트"/>
          <p:cNvSpPr txBox="1"/>
          <p:nvPr>
            <p:ph type="title"/>
          </p:nvPr>
        </p:nvSpPr>
        <p:spPr>
          <a:xfrm>
            <a:off x="2641600" y="10947400"/>
            <a:ext cx="10858500" cy="23876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/>
            <a:r>
              <a:t>제목 텍스트</a:t>
            </a:r>
          </a:p>
        </p:txBody>
      </p:sp>
      <p:sp>
        <p:nvSpPr>
          <p:cNvPr id="25" name="본문 첫 번째 줄…"/>
          <p:cNvSpPr txBox="1"/>
          <p:nvPr>
            <p:ph type="body" sz="quarter" idx="1"/>
          </p:nvPr>
        </p:nvSpPr>
        <p:spPr>
          <a:xfrm>
            <a:off x="14719300" y="11938000"/>
            <a:ext cx="9283700" cy="711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3600">
                <a:latin typeface="+mn-lt"/>
                <a:ea typeface="+mn-ea"/>
                <a:cs typeface="+mn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3600">
                <a:latin typeface="+mn-lt"/>
                <a:ea typeface="+mn-ea"/>
                <a:cs typeface="+mn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3600">
                <a:latin typeface="+mn-lt"/>
                <a:ea typeface="+mn-ea"/>
                <a:cs typeface="+mn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3600">
                <a:latin typeface="+mn-lt"/>
                <a:ea typeface="+mn-ea"/>
                <a:cs typeface="+mn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36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6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제목 텍스트"/>
          <p:cNvSpPr txBox="1"/>
          <p:nvPr>
            <p:ph type="title"/>
          </p:nvPr>
        </p:nvSpPr>
        <p:spPr>
          <a:xfrm>
            <a:off x="1066800" y="4622800"/>
            <a:ext cx="22237700" cy="4470400"/>
          </a:xfrm>
          <a:prstGeom prst="rect">
            <a:avLst/>
          </a:prstGeom>
        </p:spPr>
        <p:txBody>
          <a:bodyPr anchor="ctr"/>
          <a:lstStyle/>
          <a:p>
            <a:pPr/>
            <a:r>
              <a:t>제목 텍스트</a:t>
            </a:r>
          </a:p>
        </p:txBody>
      </p:sp>
      <p:sp>
        <p:nvSpPr>
          <p:cNvPr id="34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선"/>
          <p:cNvSpPr/>
          <p:nvPr/>
        </p:nvSpPr>
        <p:spPr>
          <a:xfrm>
            <a:off x="1066800" y="6845300"/>
            <a:ext cx="10002141" cy="0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2" name="이미지"/>
          <p:cNvSpPr/>
          <p:nvPr>
            <p:ph type="pic" idx="21"/>
          </p:nvPr>
        </p:nvSpPr>
        <p:spPr>
          <a:xfrm>
            <a:off x="9867900" y="-12700"/>
            <a:ext cx="20929600" cy="13982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3" name="제목 텍스트"/>
          <p:cNvSpPr txBox="1"/>
          <p:nvPr>
            <p:ph type="title"/>
          </p:nvPr>
        </p:nvSpPr>
        <p:spPr>
          <a:xfrm>
            <a:off x="1066800" y="2019300"/>
            <a:ext cx="10007600" cy="4470400"/>
          </a:xfrm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44" name="본문 첫 번째 줄…"/>
          <p:cNvSpPr txBox="1"/>
          <p:nvPr>
            <p:ph type="body" sz="quarter" idx="1"/>
          </p:nvPr>
        </p:nvSpPr>
        <p:spPr>
          <a:xfrm>
            <a:off x="1066800" y="7213600"/>
            <a:ext cx="10007600" cy="4470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3600">
                <a:latin typeface="+mn-lt"/>
                <a:ea typeface="+mn-ea"/>
                <a:cs typeface="+mn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3600">
                <a:latin typeface="+mn-lt"/>
                <a:ea typeface="+mn-ea"/>
                <a:cs typeface="+mn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3600">
                <a:latin typeface="+mn-lt"/>
                <a:ea typeface="+mn-ea"/>
                <a:cs typeface="+mn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3600">
                <a:latin typeface="+mn-lt"/>
                <a:ea typeface="+mn-ea"/>
                <a:cs typeface="+mn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36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5" name="슬라이드 번호"/>
          <p:cNvSpPr txBox="1"/>
          <p:nvPr>
            <p:ph type="sldNum" sz="quarter" idx="2"/>
          </p:nvPr>
        </p:nvSpPr>
        <p:spPr>
          <a:xfrm>
            <a:off x="952501" y="12985801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제목 텍스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53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제목 텍스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61" name="본문 첫 번째 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2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선"/>
          <p:cNvSpPr/>
          <p:nvPr/>
        </p:nvSpPr>
        <p:spPr>
          <a:xfrm>
            <a:off x="1066799" y="2768599"/>
            <a:ext cx="9512615" cy="18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0" name="이미지"/>
          <p:cNvSpPr/>
          <p:nvPr>
            <p:ph type="pic" idx="21"/>
          </p:nvPr>
        </p:nvSpPr>
        <p:spPr>
          <a:xfrm>
            <a:off x="12052300" y="-1016000"/>
            <a:ext cx="12788900" cy="19037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1" name="제목 텍스트"/>
          <p:cNvSpPr txBox="1"/>
          <p:nvPr>
            <p:ph type="title"/>
          </p:nvPr>
        </p:nvSpPr>
        <p:spPr>
          <a:xfrm>
            <a:off x="1066800" y="469900"/>
            <a:ext cx="9525000" cy="1968500"/>
          </a:xfrm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72" name="본문 첫 번째 줄…"/>
          <p:cNvSpPr txBox="1"/>
          <p:nvPr>
            <p:ph type="body" sz="half" idx="1"/>
          </p:nvPr>
        </p:nvSpPr>
        <p:spPr>
          <a:xfrm>
            <a:off x="1066800" y="3124200"/>
            <a:ext cx="9525000" cy="93726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4200"/>
              </a:spcBef>
              <a:defRPr sz="3600">
                <a:latin typeface="+mn-lt"/>
                <a:ea typeface="+mn-ea"/>
                <a:cs typeface="+mn-cs"/>
                <a:sym typeface="Helvetica Neue"/>
              </a:defRPr>
            </a:lvl1pPr>
            <a:lvl2pPr marL="914400" indent="-457200">
              <a:spcBef>
                <a:spcPts val="4200"/>
              </a:spcBef>
              <a:defRPr sz="3600">
                <a:latin typeface="+mn-lt"/>
                <a:ea typeface="+mn-ea"/>
                <a:cs typeface="+mn-cs"/>
                <a:sym typeface="Helvetica Neue"/>
              </a:defRPr>
            </a:lvl2pPr>
            <a:lvl3pPr marL="1371600" indent="-457200">
              <a:spcBef>
                <a:spcPts val="4200"/>
              </a:spcBef>
              <a:defRPr sz="3600">
                <a:latin typeface="+mn-lt"/>
                <a:ea typeface="+mn-ea"/>
                <a:cs typeface="+mn-cs"/>
                <a:sym typeface="Helvetica Neue"/>
              </a:defRPr>
            </a:lvl3pPr>
            <a:lvl4pPr marL="1828800" indent="-457200">
              <a:spcBef>
                <a:spcPts val="4200"/>
              </a:spcBef>
              <a:defRPr sz="3600">
                <a:latin typeface="+mn-lt"/>
                <a:ea typeface="+mn-ea"/>
                <a:cs typeface="+mn-cs"/>
                <a:sym typeface="Helvetica Neue"/>
              </a:defRPr>
            </a:lvl4pPr>
            <a:lvl5pPr marL="2286000" indent="-457200">
              <a:spcBef>
                <a:spcPts val="4200"/>
              </a:spcBef>
              <a:defRPr sz="36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3" name="슬라이드 번호"/>
          <p:cNvSpPr txBox="1"/>
          <p:nvPr>
            <p:ph type="sldNum" sz="quarter" idx="2"/>
          </p:nvPr>
        </p:nvSpPr>
        <p:spPr>
          <a:xfrm>
            <a:off x="957643" y="12985801"/>
            <a:ext cx="368504" cy="3746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본문 첫 번째 줄…"/>
          <p:cNvSpPr txBox="1"/>
          <p:nvPr>
            <p:ph type="body" idx="1"/>
          </p:nvPr>
        </p:nvSpPr>
        <p:spPr>
          <a:xfrm>
            <a:off x="1663700" y="1244600"/>
            <a:ext cx="21031200" cy="11201400"/>
          </a:xfrm>
          <a:prstGeom prst="rect">
            <a:avLst/>
          </a:prstGeom>
        </p:spPr>
        <p:txBody>
          <a:bodyPr/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81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선"/>
          <p:cNvSpPr/>
          <p:nvPr/>
        </p:nvSpPr>
        <p:spPr>
          <a:xfrm flipH="1">
            <a:off x="15811738" y="711200"/>
            <a:ext cx="2" cy="1114360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9" name="선"/>
          <p:cNvSpPr/>
          <p:nvPr/>
        </p:nvSpPr>
        <p:spPr>
          <a:xfrm>
            <a:off x="15811500" y="6277569"/>
            <a:ext cx="7763087" cy="2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0" name="이미지"/>
          <p:cNvSpPr/>
          <p:nvPr>
            <p:ph type="pic" sz="quarter" idx="21"/>
          </p:nvPr>
        </p:nvSpPr>
        <p:spPr>
          <a:xfrm>
            <a:off x="15930593" y="6426200"/>
            <a:ext cx="9151187" cy="610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1" name="이미지"/>
          <p:cNvSpPr/>
          <p:nvPr>
            <p:ph type="pic" sz="half" idx="22"/>
          </p:nvPr>
        </p:nvSpPr>
        <p:spPr>
          <a:xfrm>
            <a:off x="15900400" y="-152400"/>
            <a:ext cx="7785100" cy="11595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2" name="이미지"/>
          <p:cNvSpPr/>
          <p:nvPr>
            <p:ph type="pic" idx="23"/>
          </p:nvPr>
        </p:nvSpPr>
        <p:spPr>
          <a:xfrm>
            <a:off x="622300" y="711200"/>
            <a:ext cx="15544800" cy="11328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본문 첫 번째 줄…"/>
          <p:cNvSpPr txBox="1"/>
          <p:nvPr>
            <p:ph type="body" sz="quarter" idx="1"/>
          </p:nvPr>
        </p:nvSpPr>
        <p:spPr>
          <a:xfrm>
            <a:off x="977900" y="12179300"/>
            <a:ext cx="14579600" cy="1320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3600">
                <a:latin typeface="+mn-lt"/>
                <a:ea typeface="+mn-ea"/>
                <a:cs typeface="+mn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3600">
                <a:latin typeface="+mn-lt"/>
                <a:ea typeface="+mn-ea"/>
                <a:cs typeface="+mn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3600">
                <a:latin typeface="+mn-lt"/>
                <a:ea typeface="+mn-ea"/>
                <a:cs typeface="+mn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3600">
                <a:latin typeface="+mn-lt"/>
                <a:ea typeface="+mn-ea"/>
                <a:cs typeface="+mn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36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94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선"/>
          <p:cNvSpPr/>
          <p:nvPr/>
        </p:nvSpPr>
        <p:spPr>
          <a:xfrm>
            <a:off x="1066798" y="2768601"/>
            <a:ext cx="22252702" cy="17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" name="제목 텍스트"/>
          <p:cNvSpPr txBox="1"/>
          <p:nvPr>
            <p:ph type="title"/>
          </p:nvPr>
        </p:nvSpPr>
        <p:spPr>
          <a:xfrm>
            <a:off x="1066800" y="469900"/>
            <a:ext cx="22237700" cy="196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제목 텍스트</a:t>
            </a:r>
          </a:p>
        </p:txBody>
      </p:sp>
      <p:sp>
        <p:nvSpPr>
          <p:cNvPr id="4" name="본문 첫 번째 줄…"/>
          <p:cNvSpPr txBox="1"/>
          <p:nvPr>
            <p:ph type="body" idx="1"/>
          </p:nvPr>
        </p:nvSpPr>
        <p:spPr>
          <a:xfrm>
            <a:off x="1066800" y="3124200"/>
            <a:ext cx="22237700" cy="937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" name="슬라이드 번호"/>
          <p:cNvSpPr txBox="1"/>
          <p:nvPr>
            <p:ph type="sldNum" sz="quarter" idx="2"/>
          </p:nvPr>
        </p:nvSpPr>
        <p:spPr>
          <a:xfrm>
            <a:off x="23216224" y="12985801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5000" u="none"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5000" u="none"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5000" u="none"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5000" u="none"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5000" u="none"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5000" u="none"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5000" u="none"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5000" u="none"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5000" u="none"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9pPr>
    </p:bodyStyle>
    <p:otherStyle>
      <a:lvl1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이미지" descr="이미지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11089" r="0" b="11088"/>
          <a:stretch>
            <a:fillRect/>
          </a:stretch>
        </p:blipFill>
        <p:spPr>
          <a:xfrm>
            <a:off x="0" y="0"/>
            <a:ext cx="24384002" cy="10680701"/>
          </a:xfrm>
          <a:prstGeom prst="rect">
            <a:avLst/>
          </a:prstGeom>
        </p:spPr>
      </p:pic>
      <p:sp>
        <p:nvSpPr>
          <p:cNvPr id="137" name="Korean Language Cla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Korean Language Class Week 3 </a:t>
            </a:r>
          </a:p>
        </p:txBody>
      </p:sp>
      <p:sp>
        <p:nvSpPr>
          <p:cNvPr id="138" name="백지윤 Jiyun Baek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백지윤 Jiyun Baek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스크린샷 2024-03-19 오후 6.57.38.png" descr="스크린샷 2024-03-19 오후 6.57.38.png"/>
          <p:cNvPicPr>
            <a:picLocks noChangeAspect="1"/>
          </p:cNvPicPr>
          <p:nvPr/>
        </p:nvPicPr>
        <p:blipFill>
          <a:blip r:embed="rId2">
            <a:extLst/>
          </a:blip>
          <a:srcRect l="0" t="52119" r="0" b="0"/>
          <a:stretch>
            <a:fillRect/>
          </a:stretch>
        </p:blipFill>
        <p:spPr>
          <a:xfrm>
            <a:off x="229392" y="7731062"/>
            <a:ext cx="23925157" cy="33685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스크린샷 2024-03-19 오후 6.57.38.png" descr="스크린샷 2024-03-19 오후 6.57.38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46495"/>
          <a:stretch>
            <a:fillRect/>
          </a:stretch>
        </p:blipFill>
        <p:spPr>
          <a:xfrm>
            <a:off x="229392" y="2400451"/>
            <a:ext cx="23925157" cy="3764177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었/았"/>
          <p:cNvSpPr txBox="1"/>
          <p:nvPr/>
        </p:nvSpPr>
        <p:spPr>
          <a:xfrm>
            <a:off x="9842192" y="3832418"/>
            <a:ext cx="1424306" cy="900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었/았</a:t>
            </a:r>
          </a:p>
        </p:txBody>
      </p:sp>
      <p:sp>
        <p:nvSpPr>
          <p:cNvPr id="165" name="어요"/>
          <p:cNvSpPr txBox="1"/>
          <p:nvPr/>
        </p:nvSpPr>
        <p:spPr>
          <a:xfrm>
            <a:off x="19976064" y="3850830"/>
            <a:ext cx="121285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어요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스크린샷 2024-03-19 오후 6.57.38.png" descr="스크린샷 2024-03-19 오후 6.57.38.png"/>
          <p:cNvPicPr>
            <a:picLocks noChangeAspect="1"/>
          </p:cNvPicPr>
          <p:nvPr/>
        </p:nvPicPr>
        <p:blipFill>
          <a:blip r:embed="rId2">
            <a:extLst/>
          </a:blip>
          <a:srcRect l="0" t="52119" r="0" b="0"/>
          <a:stretch>
            <a:fillRect/>
          </a:stretch>
        </p:blipFill>
        <p:spPr>
          <a:xfrm>
            <a:off x="229392" y="7731062"/>
            <a:ext cx="23925157" cy="33685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스크린샷 2024-03-19 오후 6.57.38.png" descr="스크린샷 2024-03-19 오후 6.57.38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46495"/>
          <a:stretch>
            <a:fillRect/>
          </a:stretch>
        </p:blipFill>
        <p:spPr>
          <a:xfrm>
            <a:off x="229392" y="2400451"/>
            <a:ext cx="23925157" cy="3764177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었/았"/>
          <p:cNvSpPr txBox="1"/>
          <p:nvPr/>
        </p:nvSpPr>
        <p:spPr>
          <a:xfrm>
            <a:off x="9842192" y="3832418"/>
            <a:ext cx="1424306" cy="900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었/았</a:t>
            </a:r>
          </a:p>
        </p:txBody>
      </p:sp>
      <p:sp>
        <p:nvSpPr>
          <p:cNvPr id="170" name="었"/>
          <p:cNvSpPr txBox="1"/>
          <p:nvPr/>
        </p:nvSpPr>
        <p:spPr>
          <a:xfrm>
            <a:off x="9046757" y="4483791"/>
            <a:ext cx="66357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었</a:t>
            </a:r>
          </a:p>
        </p:txBody>
      </p:sp>
      <p:sp>
        <p:nvSpPr>
          <p:cNvPr id="171" name="었"/>
          <p:cNvSpPr txBox="1"/>
          <p:nvPr/>
        </p:nvSpPr>
        <p:spPr>
          <a:xfrm>
            <a:off x="9046757" y="5096514"/>
            <a:ext cx="66357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었</a:t>
            </a:r>
          </a:p>
        </p:txBody>
      </p:sp>
      <p:sp>
        <p:nvSpPr>
          <p:cNvPr id="172" name="크+었+어요= 크었어요 = 컸어요"/>
          <p:cNvSpPr txBox="1"/>
          <p:nvPr/>
        </p:nvSpPr>
        <p:spPr>
          <a:xfrm>
            <a:off x="12824649" y="4542206"/>
            <a:ext cx="6557993" cy="746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4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크+었+어요= 크었어요 = 컸어요</a:t>
            </a:r>
          </a:p>
        </p:txBody>
      </p:sp>
      <p:sp>
        <p:nvSpPr>
          <p:cNvPr id="173" name="배우+었+어요=배웠어요"/>
          <p:cNvSpPr txBox="1"/>
          <p:nvPr/>
        </p:nvSpPr>
        <p:spPr>
          <a:xfrm>
            <a:off x="12824648" y="5456551"/>
            <a:ext cx="4983481" cy="741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>
                <a:latin typeface="+mj-lt"/>
                <a:ea typeface="+mj-ea"/>
                <a:cs typeface="+mj-cs"/>
                <a:sym typeface="Helvetica"/>
              </a:defRPr>
            </a:pPr>
            <a:r>
              <a:t>배우</a:t>
            </a:r>
            <a:r>
              <a:rPr>
                <a:latin typeface="+mn-lt"/>
                <a:ea typeface="+mn-ea"/>
                <a:cs typeface="+mn-cs"/>
                <a:sym typeface="Helvetica Neue"/>
              </a:rPr>
              <a:t>+</a:t>
            </a:r>
            <a:r>
              <a:t>었</a:t>
            </a:r>
            <a:r>
              <a:rPr>
                <a:latin typeface="+mn-lt"/>
                <a:ea typeface="+mn-ea"/>
                <a:cs typeface="+mn-cs"/>
                <a:sym typeface="Helvetica Neue"/>
              </a:rPr>
              <a:t>+</a:t>
            </a:r>
            <a:r>
              <a:t>어요</a:t>
            </a:r>
            <a:r>
              <a:rPr>
                <a:latin typeface="+mn-lt"/>
                <a:ea typeface="+mn-ea"/>
                <a:cs typeface="+mn-cs"/>
                <a:sym typeface="Helvetica Neue"/>
              </a:rPr>
              <a:t>=</a:t>
            </a:r>
            <a:r>
              <a:t>배웠어요</a:t>
            </a:r>
          </a:p>
        </p:txBody>
      </p:sp>
      <p:sp>
        <p:nvSpPr>
          <p:cNvPr id="174" name="매 + 었 + 다 = 맸다 : 넥타이를 맸다 I wore a tie"/>
          <p:cNvSpPr txBox="1"/>
          <p:nvPr/>
        </p:nvSpPr>
        <p:spPr>
          <a:xfrm>
            <a:off x="12702833" y="8563842"/>
            <a:ext cx="10955310" cy="938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4000">
                <a:latin typeface="+mj-lt"/>
                <a:ea typeface="+mj-ea"/>
                <a:cs typeface="+mj-cs"/>
                <a:sym typeface="Helvetica"/>
              </a:defRPr>
            </a:pPr>
            <a:r>
              <a:t>매 </a:t>
            </a:r>
            <a:r>
              <a:rPr>
                <a:latin typeface="+mn-lt"/>
                <a:ea typeface="+mn-ea"/>
                <a:cs typeface="+mn-cs"/>
                <a:sym typeface="Helvetica Neue"/>
              </a:rPr>
              <a:t>+ </a:t>
            </a:r>
            <a:r>
              <a:t>었 </a:t>
            </a:r>
            <a:r>
              <a:rPr>
                <a:latin typeface="+mn-lt"/>
                <a:ea typeface="+mn-ea"/>
                <a:cs typeface="+mn-cs"/>
                <a:sym typeface="Helvetica Neue"/>
              </a:rPr>
              <a:t>+ </a:t>
            </a:r>
            <a:r>
              <a:t>다 </a:t>
            </a:r>
            <a:r>
              <a:rPr>
                <a:latin typeface="+mn-lt"/>
                <a:ea typeface="+mn-ea"/>
                <a:cs typeface="+mn-cs"/>
                <a:sym typeface="Helvetica Neue"/>
              </a:rPr>
              <a:t>= </a:t>
            </a:r>
            <a:r>
              <a:t>맸다 : 넥타이를 맸다 I wore a tie </a:t>
            </a:r>
            <a:endParaRPr sz="1200"/>
          </a:p>
        </p:txBody>
      </p:sp>
      <p:sp>
        <p:nvSpPr>
          <p:cNvPr id="175" name="뜨 + 었 + 다 = 떴다 : 아침 8시에 해가 떴다 The sun rose at 8 in the morning"/>
          <p:cNvSpPr txBox="1"/>
          <p:nvPr/>
        </p:nvSpPr>
        <p:spPr>
          <a:xfrm>
            <a:off x="2822155" y="10623575"/>
            <a:ext cx="18739690" cy="1116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4000">
                <a:latin typeface="+mj-lt"/>
                <a:ea typeface="+mj-ea"/>
                <a:cs typeface="+mj-cs"/>
                <a:sym typeface="Helvetica"/>
              </a:defRPr>
            </a:pPr>
            <a:r>
              <a:t>뜨 </a:t>
            </a:r>
            <a:r>
              <a:rPr>
                <a:latin typeface="+mn-lt"/>
                <a:ea typeface="+mn-ea"/>
                <a:cs typeface="+mn-cs"/>
                <a:sym typeface="Helvetica Neue"/>
              </a:rPr>
              <a:t>+ </a:t>
            </a:r>
            <a:r>
              <a:t>었 </a:t>
            </a:r>
            <a:r>
              <a:rPr>
                <a:latin typeface="+mn-lt"/>
                <a:ea typeface="+mn-ea"/>
                <a:cs typeface="+mn-cs"/>
                <a:sym typeface="Helvetica Neue"/>
              </a:rPr>
              <a:t>+ </a:t>
            </a:r>
            <a:r>
              <a:t>다 </a:t>
            </a:r>
            <a:r>
              <a:rPr>
                <a:latin typeface="+mn-lt"/>
                <a:ea typeface="+mn-ea"/>
                <a:cs typeface="+mn-cs"/>
                <a:sym typeface="Helvetica Neue"/>
              </a:rPr>
              <a:t>= 떴</a:t>
            </a:r>
            <a:r>
              <a:t>다 : 아침 </a:t>
            </a:r>
            <a:r>
              <a:rPr>
                <a:latin typeface="+mn-lt"/>
                <a:ea typeface="+mn-ea"/>
                <a:cs typeface="+mn-cs"/>
                <a:sym typeface="Helvetica Neue"/>
              </a:rPr>
              <a:t>8</a:t>
            </a:r>
            <a:r>
              <a:t>시에 해가 떴다 The sun rose at 8 in the morning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he pre-final ending -(으)시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spcBef>
                <a:spcPts val="1200"/>
              </a:spcBef>
              <a:defRPr b="1" sz="57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Two kinds of Korean past tense represents</a:t>
            </a:r>
          </a:p>
        </p:txBody>
      </p:sp>
      <p:sp>
        <p:nvSpPr>
          <p:cNvPr id="178" name="Inflectional element between the stem and final ending…"/>
          <p:cNvSpPr txBox="1"/>
          <p:nvPr>
            <p:ph type="body" idx="1"/>
          </p:nvPr>
        </p:nvSpPr>
        <p:spPr>
          <a:xfrm>
            <a:off x="1073149" y="3098981"/>
            <a:ext cx="23357740" cy="10331629"/>
          </a:xfrm>
          <a:prstGeom prst="rect">
            <a:avLst/>
          </a:prstGeom>
        </p:spPr>
        <p:txBody>
          <a:bodyPr/>
          <a:lstStyle/>
          <a:p>
            <a:pPr marL="668423" indent="-668423" defTabSz="457200">
              <a:spcBef>
                <a:spcPts val="1200"/>
              </a:spcBef>
              <a:buSzPct val="100000"/>
              <a:buFontTx/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Something did happen in the past </a:t>
            </a:r>
            <a:r>
              <a:rPr b="1"/>
              <a:t>/</a:t>
            </a:r>
            <a:r>
              <a:t> the condition of an action or event completed</a:t>
            </a:r>
            <a:br/>
            <a:endParaRPr>
              <a:solidFill>
                <a:srgbClr val="000000"/>
              </a:solidFill>
            </a:endParaRPr>
          </a:p>
          <a:p>
            <a:pPr marL="668423" indent="-668423" defTabSz="457200">
              <a:spcBef>
                <a:spcPts val="1200"/>
              </a:spcBef>
              <a:buSzPct val="100000"/>
              <a:buFontTx/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집에 왔어요 </a:t>
            </a:r>
            <a:r>
              <a:rPr b="0">
                <a:solidFill>
                  <a:srgbClr val="ACACAC"/>
                </a:solidFill>
              </a:rPr>
              <a:t>[ji ba wa sseo yo]</a:t>
            </a:r>
            <a:br>
              <a:rPr b="0">
                <a:solidFill>
                  <a:srgbClr val="ACACAC"/>
                </a:solidFill>
              </a:rPr>
            </a:br>
            <a:r>
              <a:rPr b="0">
                <a:solidFill>
                  <a:srgbClr val="747474"/>
                </a:solidFill>
              </a:rPr>
              <a:t>came home + I am home now </a:t>
            </a:r>
            <a:br>
              <a:rPr b="0">
                <a:solidFill>
                  <a:srgbClr val="747474"/>
                </a:solidFill>
              </a:rPr>
            </a:br>
            <a:r>
              <a:rPr b="0">
                <a:solidFill>
                  <a:srgbClr val="747474"/>
                </a:solidFill>
              </a:rPr>
              <a:t>(as a result of the complete action of coming home)</a:t>
            </a:r>
            <a:br>
              <a:rPr b="0">
                <a:solidFill>
                  <a:srgbClr val="747474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marL="668423" indent="-668423" defTabSz="457200">
              <a:spcBef>
                <a:spcPts val="1200"/>
              </a:spcBef>
              <a:buSzPct val="100000"/>
              <a:buFontTx/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바지를 입었어요 </a:t>
            </a:r>
            <a:r>
              <a:rPr b="0">
                <a:solidFill>
                  <a:srgbClr val="ACACAC"/>
                </a:solidFill>
              </a:rPr>
              <a:t>[ba ji leuI i beo sseo yo]</a:t>
            </a:r>
            <a:br>
              <a:rPr b="0">
                <a:solidFill>
                  <a:srgbClr val="ACACAC"/>
                </a:solidFill>
              </a:rPr>
            </a:br>
            <a:r>
              <a:rPr b="0">
                <a:solidFill>
                  <a:srgbClr val="747474"/>
                </a:solidFill>
              </a:rPr>
              <a:t>wore a pants + I am wearing a pants now</a:t>
            </a:r>
            <a:br>
              <a:rPr b="0">
                <a:solidFill>
                  <a:srgbClr val="747474"/>
                </a:solidFill>
              </a:rPr>
            </a:br>
            <a:r>
              <a:rPr b="0">
                <a:solidFill>
                  <a:srgbClr val="747474"/>
                </a:solidFill>
              </a:rPr>
              <a:t>(as a result of the complete action of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747474"/>
                </a:solidFill>
              </a:rPr>
              <a:t>wearing pants)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스크린샷 2024-03-19 오후 9.00.23.png" descr="스크린샷 2024-03-19 오후 9.00.2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050" y="3958713"/>
            <a:ext cx="23087899" cy="57985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스크린샷 2024-03-19 오후 9.00.23.png" descr="스크린샷 2024-03-19 오후 9.00.2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050" y="3958713"/>
            <a:ext cx="23087899" cy="5798574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I drank a coffee"/>
          <p:cNvSpPr txBox="1"/>
          <p:nvPr/>
        </p:nvSpPr>
        <p:spPr>
          <a:xfrm>
            <a:off x="5113935" y="6324599"/>
            <a:ext cx="4043732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4000">
                <a:latin typeface="+mj-lt"/>
                <a:ea typeface="+mj-ea"/>
                <a:cs typeface="+mj-cs"/>
                <a:sym typeface="Helvetica"/>
              </a:defRPr>
            </a:pPr>
            <a:r>
              <a:t>I drank a coffee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84" name="I am drinking coffee (the action of drinking coffee is completed)"/>
          <p:cNvSpPr txBox="1"/>
          <p:nvPr/>
        </p:nvSpPr>
        <p:spPr>
          <a:xfrm>
            <a:off x="9190894" y="6310085"/>
            <a:ext cx="1456326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4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I am drinking coffee (the action of drinking coffee is completed)</a:t>
            </a:r>
          </a:p>
        </p:txBody>
      </p:sp>
      <p:sp>
        <p:nvSpPr>
          <p:cNvPr id="185" name="I did a homework for the Korean lessons"/>
          <p:cNvSpPr txBox="1"/>
          <p:nvPr/>
        </p:nvSpPr>
        <p:spPr>
          <a:xfrm>
            <a:off x="5113934" y="9410699"/>
            <a:ext cx="10122845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4000">
                <a:latin typeface="+mj-lt"/>
                <a:ea typeface="+mj-ea"/>
                <a:cs typeface="+mj-cs"/>
                <a:sym typeface="Helvetica"/>
              </a:defRPr>
            </a:pPr>
            <a:r>
              <a:t>I did a homework for the Korean lessons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l"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86" name="I am doing Korean class assignment. (the action of doing homework is completed)"/>
          <p:cNvSpPr txBox="1"/>
          <p:nvPr/>
        </p:nvSpPr>
        <p:spPr>
          <a:xfrm>
            <a:off x="5113935" y="10134858"/>
            <a:ext cx="12256736" cy="18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4000">
                <a:latin typeface="+mj-lt"/>
                <a:ea typeface="+mj-ea"/>
                <a:cs typeface="+mj-cs"/>
                <a:sym typeface="Helvetica"/>
              </a:defRPr>
            </a:pPr>
            <a:r>
              <a:t>I am doing Korean class assignment.</a:t>
            </a:r>
            <a:br/>
            <a:r>
              <a:t>(the action of doing homework is completed)</a:t>
            </a:r>
            <a:endParaRPr sz="1200"/>
          </a:p>
          <a:p>
            <a:pPr algn="l"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he sentence final en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spcBef>
                <a:spcPts val="1200"/>
              </a:spcBef>
              <a:defRPr sz="77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Vocabulary </a:t>
            </a:r>
          </a:p>
        </p:txBody>
      </p:sp>
      <p:sp>
        <p:nvSpPr>
          <p:cNvPr id="189" name="Non-sentence final endings &amp; sentence-final endings…"/>
          <p:cNvSpPr txBox="1"/>
          <p:nvPr>
            <p:ph type="body" sz="half" idx="1"/>
          </p:nvPr>
        </p:nvSpPr>
        <p:spPr>
          <a:xfrm>
            <a:off x="1274028" y="3098979"/>
            <a:ext cx="10255361" cy="8402254"/>
          </a:xfrm>
          <a:prstGeom prst="rect">
            <a:avLst/>
          </a:prstGeom>
        </p:spPr>
        <p:txBody>
          <a:bodyPr/>
          <a:lstStyle/>
          <a:p>
            <a:pPr marL="457200" indent="-317500" defTabSz="457200">
              <a:spcBef>
                <a:spcPts val="1200"/>
              </a:spcBef>
              <a:buClr>
                <a:srgbClr val="747474"/>
              </a:buClr>
              <a:buSzPct val="100000"/>
              <a:buFont typeface="Times Roman"/>
              <a:defRPr baseline="5333"/>
            </a:pPr>
            <a:r>
              <a:t>선생님 [seon-saeng-nim] teacher </a:t>
            </a:r>
          </a:p>
          <a:p>
            <a:pPr marL="457200" indent="-317500" defTabSz="457200">
              <a:spcBef>
                <a:spcPts val="1200"/>
              </a:spcBef>
              <a:buClr>
                <a:srgbClr val="747474"/>
              </a:buClr>
              <a:buSzPct val="100000"/>
              <a:buFont typeface="Times Roman"/>
              <a:defRPr baseline="5333"/>
            </a:pPr>
            <a:r>
              <a:t>아침 [a-chim] breakfast </a:t>
            </a:r>
          </a:p>
          <a:p>
            <a:pPr marL="457200" indent="-317500" defTabSz="457200">
              <a:spcBef>
                <a:spcPts val="1200"/>
              </a:spcBef>
              <a:buClr>
                <a:srgbClr val="747474"/>
              </a:buClr>
              <a:buSzPct val="100000"/>
              <a:buFont typeface="Times Roman"/>
              <a:defRPr baseline="5333"/>
            </a:pPr>
            <a:r>
              <a:t>점심 [jeom-sim] lunch </a:t>
            </a:r>
          </a:p>
          <a:p>
            <a:pPr marL="457200" indent="-317500" defTabSz="457200">
              <a:spcBef>
                <a:spcPts val="1200"/>
              </a:spcBef>
              <a:buClr>
                <a:srgbClr val="747474"/>
              </a:buClr>
              <a:buSzPct val="100000"/>
              <a:buFont typeface="Times Roman"/>
              <a:defRPr baseline="5333"/>
            </a:pPr>
            <a:r>
              <a:t>저녁 [jeo-nyeog] dinner, evening </a:t>
            </a:r>
          </a:p>
          <a:p>
            <a:pPr marL="457200" indent="-317500" defTabSz="457200">
              <a:spcBef>
                <a:spcPts val="1200"/>
              </a:spcBef>
              <a:buClr>
                <a:srgbClr val="747474"/>
              </a:buClr>
              <a:buSzPct val="100000"/>
              <a:buFont typeface="Times Roman"/>
              <a:defRPr baseline="5333"/>
            </a:pPr>
            <a:r>
              <a:t>해 [hae] the sun </a:t>
            </a:r>
          </a:p>
          <a:p>
            <a:pPr marL="457200" indent="-317500" defTabSz="457200">
              <a:spcBef>
                <a:spcPts val="1200"/>
              </a:spcBef>
              <a:buClr>
                <a:srgbClr val="747474"/>
              </a:buClr>
              <a:buSzPct val="100000"/>
              <a:buFont typeface="Times Roman"/>
              <a:defRPr baseline="5333"/>
            </a:pPr>
            <a:r>
              <a:t>집 [jib] house, home </a:t>
            </a:r>
          </a:p>
          <a:p>
            <a:pPr marL="457200" indent="-317500" defTabSz="457200">
              <a:spcBef>
                <a:spcPts val="1200"/>
              </a:spcBef>
              <a:buClr>
                <a:srgbClr val="747474"/>
              </a:buClr>
              <a:buSzPct val="100000"/>
              <a:buFont typeface="Times Roman"/>
              <a:defRPr baseline="5333"/>
            </a:pPr>
            <a:r>
              <a:t>바지 [ba-ji] pants </a:t>
            </a:r>
          </a:p>
          <a:p>
            <a:pPr marL="457200" indent="-317500" defTabSz="457200">
              <a:spcBef>
                <a:spcPts val="1200"/>
              </a:spcBef>
              <a:buClr>
                <a:srgbClr val="747474"/>
              </a:buClr>
              <a:buSzPct val="100000"/>
              <a:buFont typeface="Times Roman"/>
              <a:defRPr baseline="5333"/>
            </a:pPr>
            <a:r>
              <a:t>커피 [keo-pi] coffee </a:t>
            </a:r>
          </a:p>
        </p:txBody>
      </p:sp>
      <p:sp>
        <p:nvSpPr>
          <p:cNvPr id="190" name="Non-sentence final endings &amp; sentence-final endings…"/>
          <p:cNvSpPr txBox="1"/>
          <p:nvPr/>
        </p:nvSpPr>
        <p:spPr>
          <a:xfrm>
            <a:off x="12890751" y="3098980"/>
            <a:ext cx="10255361" cy="8669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668423" indent="-668423" algn="l" defTabSz="457200">
              <a:spcBef>
                <a:spcPts val="1200"/>
              </a:spcBef>
              <a:buSzPct val="100000"/>
              <a:buChar char="•"/>
              <a:defRPr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어제 [eo-je] yesterday</a:t>
            </a:r>
          </a:p>
          <a:p>
            <a:pPr marL="668423" indent="-668423" algn="l" defTabSz="457200">
              <a:spcBef>
                <a:spcPts val="1200"/>
              </a:spcBef>
              <a:buSzPct val="100000"/>
              <a:buChar char="•"/>
              <a:defRPr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영화 [yeong-hwa] movie</a:t>
            </a:r>
          </a:p>
          <a:p>
            <a:pPr marL="668423" indent="-668423" algn="l" defTabSz="457200">
              <a:spcBef>
                <a:spcPts val="1200"/>
              </a:spcBef>
              <a:buSzPct val="100000"/>
              <a:buChar char="•"/>
              <a:defRPr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친구 [chin-gu] friend</a:t>
            </a:r>
          </a:p>
          <a:p>
            <a:pPr marL="668423" indent="-668423" algn="l" defTabSz="457200">
              <a:spcBef>
                <a:spcPts val="1200"/>
              </a:spcBef>
              <a:buSzPct val="100000"/>
              <a:buChar char="•"/>
              <a:defRPr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강도 [gang-do] robber / robbery </a:t>
            </a:r>
          </a:p>
          <a:p>
            <a:pPr marL="668423" indent="-668423" algn="l" defTabSz="457200">
              <a:spcBef>
                <a:spcPts val="1200"/>
              </a:spcBef>
              <a:buSzPct val="100000"/>
              <a:buChar char="•"/>
              <a:defRPr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시민 [si-min] citizen</a:t>
            </a:r>
          </a:p>
          <a:p>
            <a:pPr marL="668423" indent="-668423" algn="l" defTabSz="457200">
              <a:spcBef>
                <a:spcPts val="1200"/>
              </a:spcBef>
              <a:buSzPct val="100000"/>
              <a:buChar char="•"/>
              <a:defRPr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인질 [in-jil] hostage</a:t>
            </a:r>
          </a:p>
          <a:p>
            <a:pPr marL="668423" indent="-668423" algn="l" defTabSz="457200">
              <a:spcBef>
                <a:spcPts val="1200"/>
              </a:spcBef>
              <a:buSzPct val="100000"/>
              <a:buChar char="•"/>
              <a:defRPr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도둑질 [do-dug-jil] theft / rob</a:t>
            </a:r>
          </a:p>
          <a:p>
            <a:pPr marL="668423" indent="-668423" algn="l" defTabSz="457200">
              <a:spcBef>
                <a:spcPts val="1200"/>
              </a:spcBef>
              <a:buSzPct val="100000"/>
              <a:buChar char="•"/>
              <a:defRPr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요리하다 [yo-li-ha-da] cook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he sentence final en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spcBef>
                <a:spcPts val="1200"/>
              </a:spcBef>
              <a:defRPr sz="77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Vocabulary </a:t>
            </a:r>
          </a:p>
        </p:txBody>
      </p:sp>
      <p:sp>
        <p:nvSpPr>
          <p:cNvPr id="193" name="Non-sentence final endings &amp; sentence-final endings…"/>
          <p:cNvSpPr txBox="1"/>
          <p:nvPr>
            <p:ph type="body" sz="half" idx="1"/>
          </p:nvPr>
        </p:nvSpPr>
        <p:spPr>
          <a:xfrm>
            <a:off x="1274027" y="3098979"/>
            <a:ext cx="10880198" cy="8402254"/>
          </a:xfrm>
          <a:prstGeom prst="rect">
            <a:avLst/>
          </a:prstGeom>
        </p:spPr>
        <p:txBody>
          <a:bodyPr/>
          <a:lstStyle/>
          <a:p>
            <a:pPr marL="891232" indent="-891232" defTabSz="457200">
              <a:spcBef>
                <a:spcPts val="1200"/>
              </a:spcBef>
              <a:buSzPct val="100000"/>
              <a:buFontTx/>
            </a:pPr>
            <a:r>
              <a:t>수업 [su-eob] class course lesson</a:t>
            </a:r>
          </a:p>
          <a:p>
            <a:pPr marL="891232" indent="-891232" defTabSz="457200">
              <a:spcBef>
                <a:spcPts val="1200"/>
              </a:spcBef>
              <a:buSzPct val="100000"/>
              <a:buFontTx/>
            </a:pPr>
            <a:r>
              <a:t>숙제 [sug-je] homework, assignment</a:t>
            </a:r>
          </a:p>
          <a:p>
            <a:pPr marL="891232" indent="-891232" defTabSz="457200">
              <a:spcBef>
                <a:spcPts val="1200"/>
              </a:spcBef>
              <a:buSzPct val="100000"/>
              <a:buFontTx/>
            </a:pPr>
            <a:r>
              <a:t>밥 [bab] rice, meal, food</a:t>
            </a:r>
          </a:p>
          <a:p>
            <a:pPr marL="891232" indent="-891232" defTabSz="457200">
              <a:spcBef>
                <a:spcPts val="1200"/>
              </a:spcBef>
              <a:buSzPct val="100000"/>
              <a:buFontTx/>
            </a:pPr>
            <a:r>
              <a:t>영어 [yeong-eo] English</a:t>
            </a:r>
          </a:p>
          <a:p>
            <a:pPr marL="891232" indent="-891232" defTabSz="457200">
              <a:spcBef>
                <a:spcPts val="1200"/>
              </a:spcBef>
              <a:buSzPct val="100000"/>
              <a:buFontTx/>
            </a:pPr>
            <a:r>
              <a:t>넥타이 [neg-ta-i] necktie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he sentence final en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spcBef>
                <a:spcPts val="1200"/>
              </a:spcBef>
              <a:defRPr sz="77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Conversation 3  </a:t>
            </a:r>
          </a:p>
        </p:txBody>
      </p:sp>
      <p:sp>
        <p:nvSpPr>
          <p:cNvPr id="196" name="Non-sentence final endings &amp; sentence-final endings…"/>
          <p:cNvSpPr txBox="1"/>
          <p:nvPr>
            <p:ph type="body" idx="1"/>
          </p:nvPr>
        </p:nvSpPr>
        <p:spPr>
          <a:xfrm>
            <a:off x="1274027" y="3098980"/>
            <a:ext cx="20822175" cy="9691746"/>
          </a:xfrm>
          <a:prstGeom prst="rect">
            <a:avLst/>
          </a:prstGeom>
        </p:spPr>
        <p:txBody>
          <a:bodyPr/>
          <a:lstStyle/>
          <a:p>
            <a:pPr marL="668423" indent="-668423" defTabSz="457200">
              <a:spcBef>
                <a:spcPts val="1200"/>
              </a:spcBef>
              <a:buSzPct val="100000"/>
              <a:buFontTx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하윤 : 너 어제 뭐 </a:t>
            </a:r>
            <a:r>
              <a:rPr b="1">
                <a:solidFill>
                  <a:srgbClr val="5E96E5"/>
                </a:solidFill>
              </a:rPr>
              <a:t>했</a:t>
            </a:r>
            <a:r>
              <a:t>어?</a:t>
            </a:r>
            <a:br/>
            <a:r>
              <a:rPr>
                <a:solidFill>
                  <a:srgbClr val="CBCBCB"/>
                </a:solidFill>
              </a:rPr>
              <a:t>[neo eo-je mwo haess-eo?]</a:t>
            </a:r>
          </a:p>
          <a:p>
            <a:pPr marL="0" indent="0" defTabSz="457200">
              <a:spcBef>
                <a:spcPts val="1200"/>
              </a:spcBef>
              <a:buSzTx/>
              <a:buNone/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Hayun : What did you do yesterday?</a:t>
            </a:r>
            <a:br/>
            <a:endParaRPr>
              <a:solidFill>
                <a:srgbClr val="000000"/>
              </a:solidFill>
            </a:endParaRPr>
          </a:p>
          <a:p>
            <a:pPr marL="668423" indent="-668423" defTabSz="457200">
              <a:spcBef>
                <a:spcPts val="1200"/>
              </a:spcBef>
              <a:buSzPct val="100000"/>
              <a:buFontTx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민준 : 친구</a:t>
            </a:r>
            <a:r>
              <a:rPr b="1"/>
              <a:t>랑 </a:t>
            </a:r>
            <a:r>
              <a:t>집에서 저녁 먹</a:t>
            </a:r>
            <a:r>
              <a:rPr b="1"/>
              <a:t>고 </a:t>
            </a:r>
            <a:r>
              <a:t>영화 봤어</a:t>
            </a:r>
            <a:br/>
            <a:r>
              <a:rPr>
                <a:solidFill>
                  <a:srgbClr val="CBCBCB"/>
                </a:solidFill>
              </a:rPr>
              <a:t>[chin-gu-lang jib-e-seo jeo-nyeog meog-go yeong-hwa bwass-eo]</a:t>
            </a:r>
          </a:p>
          <a:p>
            <a:pPr marL="0" indent="0" defTabSz="457200">
              <a:spcBef>
                <a:spcPts val="1200"/>
              </a:spcBef>
              <a:buSzTx/>
              <a:buNone/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Minjun : I had dinner at home with a friend and watched a movie.</a:t>
            </a:r>
            <a:br/>
            <a:endParaRPr>
              <a:solidFill>
                <a:srgbClr val="000000"/>
              </a:solidFill>
            </a:endParaRPr>
          </a:p>
          <a:p>
            <a:pPr marL="668423" indent="-668423" defTabSz="457200">
              <a:spcBef>
                <a:spcPts val="1200"/>
              </a:spcBef>
              <a:buSzPct val="100000"/>
              <a:buFontTx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하윤 : 진짜? 어떤 영화 </a:t>
            </a:r>
            <a:r>
              <a:rPr>
                <a:solidFill>
                  <a:srgbClr val="5E96E5"/>
                </a:solidFill>
              </a:rPr>
              <a:t>봤</a:t>
            </a:r>
            <a:r>
              <a:t>어?</a:t>
            </a:r>
            <a:br/>
            <a:r>
              <a:rPr>
                <a:solidFill>
                  <a:srgbClr val="CBCBCB"/>
                </a:solidFill>
              </a:rPr>
              <a:t>[jin-jja? eo-tteon yeong-hwa bwass-eo?]</a:t>
            </a:r>
          </a:p>
          <a:p>
            <a:pPr marL="0" indent="0" defTabSz="457200">
              <a:spcBef>
                <a:spcPts val="1200"/>
              </a:spcBef>
              <a:buSzTx/>
              <a:buNone/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Hayun : Really? Which movie did you watch.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he sentence final en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spcBef>
                <a:spcPts val="1200"/>
              </a:spcBef>
              <a:defRPr sz="77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Conversation 3  </a:t>
            </a:r>
          </a:p>
        </p:txBody>
      </p:sp>
      <p:sp>
        <p:nvSpPr>
          <p:cNvPr id="199" name="Non-sentence final endings &amp; sentence-final endings…"/>
          <p:cNvSpPr txBox="1"/>
          <p:nvPr>
            <p:ph type="body" idx="1"/>
          </p:nvPr>
        </p:nvSpPr>
        <p:spPr>
          <a:xfrm>
            <a:off x="1274027" y="3098980"/>
            <a:ext cx="20822175" cy="9691746"/>
          </a:xfrm>
          <a:prstGeom prst="rect">
            <a:avLst/>
          </a:prstGeom>
        </p:spPr>
        <p:txBody>
          <a:bodyPr/>
          <a:lstStyle/>
          <a:p>
            <a:pPr marL="614950" indent="-614950" defTabSz="420623">
              <a:spcBef>
                <a:spcPts val="1100"/>
              </a:spcBef>
              <a:buSzPct val="100000"/>
              <a:buFontTx/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민준 : 강도가 시민들을 인질로 잡고 도둑질하는 액션 영화를 </a:t>
            </a:r>
            <a:r>
              <a:rPr b="1">
                <a:solidFill>
                  <a:srgbClr val="5E96E5"/>
                </a:solidFill>
              </a:rPr>
              <a:t>봤</a:t>
            </a:r>
            <a:r>
              <a:rPr b="1"/>
              <a:t>는데 </a:t>
            </a:r>
            <a:r>
              <a:t>생각</a:t>
            </a:r>
            <a:r>
              <a:rPr b="1"/>
              <a:t>보다 </a:t>
            </a:r>
            <a:r>
              <a:t>별로였어. </a:t>
            </a:r>
            <a:r>
              <a:rPr>
                <a:solidFill>
                  <a:srgbClr val="DDDDDD"/>
                </a:solidFill>
              </a:rPr>
              <a:t>[gang-do-ga si-min-deul-eul in-jil-lo jab-go do-dug-jil-ha-neun aeg-syeon yeong-hwa-leul bwass-neun-de saeng-gag-bo-da byeol-lo-yeoss-eo]</a:t>
            </a:r>
            <a:br>
              <a:rPr>
                <a:solidFill>
                  <a:srgbClr val="DDDDDD"/>
                </a:solidFill>
              </a:rPr>
            </a:br>
            <a:r>
              <a:rPr>
                <a:solidFill>
                  <a:srgbClr val="747474"/>
                </a:solidFill>
              </a:rPr>
              <a:t>Minjun : I watched an action movie that robbers took citizens as hostages and steal money, but it wasn’t as good as I thought.</a:t>
            </a:r>
          </a:p>
          <a:p>
            <a:pPr marL="614950" indent="-614950" defTabSz="420623">
              <a:spcBef>
                <a:spcPts val="1100"/>
              </a:spcBef>
              <a:buSzPct val="100000"/>
              <a:buFontTx/>
              <a:defRPr sz="4600">
                <a:latin typeface="+mn-lt"/>
                <a:ea typeface="+mn-ea"/>
                <a:cs typeface="+mn-cs"/>
                <a:sym typeface="Helvetica Neue"/>
              </a:defRPr>
            </a:pPr>
          </a:p>
          <a:p>
            <a:pPr marL="0" indent="0" defTabSz="420623">
              <a:spcBef>
                <a:spcPts val="1100"/>
              </a:spcBef>
              <a:buSzTx/>
              <a:buNone/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Situation + 는데 + </a:t>
            </a:r>
            <a:r>
              <a:rPr>
                <a:solidFill>
                  <a:schemeClr val="accent5">
                    <a:satOff val="-18258"/>
                    <a:lumOff val="-12117"/>
                  </a:schemeClr>
                </a:solidFill>
              </a:rPr>
              <a:t>sentences</a:t>
            </a:r>
            <a:endParaRPr>
              <a:solidFill>
                <a:schemeClr val="accent5">
                  <a:satOff val="-18258"/>
                  <a:lumOff val="-12117"/>
                </a:schemeClr>
              </a:solidFill>
            </a:endParaRPr>
          </a:p>
          <a:p>
            <a:pPr marL="0" indent="0" defTabSz="420623">
              <a:spcBef>
                <a:spcPts val="1100"/>
              </a:spcBef>
              <a:buSzTx/>
              <a:buNone/>
              <a:defRPr sz="4600">
                <a:solidFill>
                  <a:schemeClr val="accent5">
                    <a:satOff val="-18258"/>
                    <a:lumOff val="-12117"/>
                  </a:schemeClr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  <a:p>
            <a:pPr marL="0" indent="0" defTabSz="420623">
              <a:spcBef>
                <a:spcPts val="1100"/>
              </a:spcBef>
              <a:buSzTx/>
              <a:buNone/>
              <a:defRPr sz="4600">
                <a:solidFill>
                  <a:schemeClr val="accent4">
                    <a:satOff val="-4535"/>
                    <a:lumOff val="-10549"/>
                  </a:schemeClr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this sentences</a:t>
            </a:r>
            <a:r>
              <a:rPr>
                <a:solidFill>
                  <a:srgbClr val="000000"/>
                </a:solidFill>
              </a:rPr>
              <a:t> uses to explain, ask, request, suggest for this situation</a:t>
            </a:r>
            <a:endParaRPr>
              <a:solidFill>
                <a:srgbClr val="000000"/>
              </a:solidFill>
            </a:endParaRPr>
          </a:p>
          <a:p>
            <a:pPr marL="0" indent="0" defTabSz="420623">
              <a:spcBef>
                <a:spcPts val="1100"/>
              </a:spcBef>
              <a:buSzTx/>
              <a:buNone/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br/>
            <a:r>
              <a:t>ex) 배고</a:t>
            </a:r>
            <a:r>
              <a:rPr b="1"/>
              <a:t>픈데 </a:t>
            </a:r>
            <a:r>
              <a:t>안배고파? I am hungry, but aren’t you hungry ?</a:t>
            </a:r>
            <a:br/>
            <a:r>
              <a:t>ex) 방이 더러</a:t>
            </a:r>
            <a:r>
              <a:rPr b="1"/>
              <a:t>운데 </a:t>
            </a:r>
            <a:r>
              <a:t>방 좀 치울래? The room is so messy so would you like to clean?</a:t>
            </a:r>
          </a:p>
        </p:txBody>
      </p:sp>
      <p:grpSp>
        <p:nvGrpSpPr>
          <p:cNvPr id="202" name="그룹"/>
          <p:cNvGrpSpPr/>
          <p:nvPr/>
        </p:nvGrpSpPr>
        <p:grpSpPr>
          <a:xfrm>
            <a:off x="3185807" y="8402672"/>
            <a:ext cx="3382908" cy="924258"/>
            <a:chOff x="0" y="0"/>
            <a:chExt cx="3382907" cy="924257"/>
          </a:xfrm>
        </p:grpSpPr>
        <p:sp>
          <p:nvSpPr>
            <p:cNvPr id="200" name="연결선"/>
            <p:cNvSpPr/>
            <p:nvPr/>
          </p:nvSpPr>
          <p:spPr>
            <a:xfrm>
              <a:off x="349888" y="298541"/>
              <a:ext cx="3033019" cy="625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86" fill="norm" stroke="1" extrusionOk="0">
                  <a:moveTo>
                    <a:pt x="21600" y="0"/>
                  </a:moveTo>
                  <a:cubicBezTo>
                    <a:pt x="14684" y="20135"/>
                    <a:pt x="7484" y="21600"/>
                    <a:pt x="0" y="4394"/>
                  </a:cubicBezTo>
                </a:path>
              </a:pathLst>
            </a:cu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  <p:sp>
          <p:nvSpPr>
            <p:cNvPr id="201" name="삼각형"/>
            <p:cNvSpPr/>
            <p:nvPr/>
          </p:nvSpPr>
          <p:spPr>
            <a:xfrm rot="19325621">
              <a:off x="110550" y="112499"/>
              <a:ext cx="555304" cy="550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he sentence final en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spcBef>
                <a:spcPts val="1200"/>
              </a:spcBef>
              <a:defRPr sz="77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Conversation 3  </a:t>
            </a:r>
          </a:p>
        </p:txBody>
      </p:sp>
      <p:sp>
        <p:nvSpPr>
          <p:cNvPr id="205" name="Non-sentence final endings &amp; sentence-final endings…"/>
          <p:cNvSpPr txBox="1"/>
          <p:nvPr>
            <p:ph type="body" idx="1"/>
          </p:nvPr>
        </p:nvSpPr>
        <p:spPr>
          <a:xfrm>
            <a:off x="1274027" y="3098980"/>
            <a:ext cx="20822175" cy="9691746"/>
          </a:xfrm>
          <a:prstGeom prst="rect">
            <a:avLst/>
          </a:prstGeom>
        </p:spPr>
        <p:txBody>
          <a:bodyPr/>
          <a:lstStyle/>
          <a:p>
            <a:pPr marL="668423" indent="-668423" defTabSz="457200">
              <a:spcBef>
                <a:spcPts val="1200"/>
              </a:spcBef>
              <a:buSzPct val="100000"/>
              <a:buFontTx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하윤 : 그렇구나. 밥은 맛있</a:t>
            </a:r>
            <a:r>
              <a:rPr b="1">
                <a:solidFill>
                  <a:srgbClr val="5E96E5"/>
                </a:solidFill>
              </a:rPr>
              <a:t>었</a:t>
            </a:r>
            <a:r>
              <a:t>어? </a:t>
            </a:r>
            <a:br/>
            <a:r>
              <a:rPr>
                <a:solidFill>
                  <a:srgbClr val="CBCBCB"/>
                </a:solidFill>
              </a:rPr>
              <a:t>[geu-leoh-gu-na. bab-eun mas-iss-eoss-eo?]</a:t>
            </a:r>
          </a:p>
          <a:p>
            <a:pPr marL="0" indent="0" defTabSz="457200">
              <a:spcBef>
                <a:spcPts val="1200"/>
              </a:spcBef>
              <a:buSzTx/>
              <a:buNone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    </a:t>
            </a:r>
            <a:r>
              <a:rPr>
                <a:solidFill>
                  <a:srgbClr val="747474"/>
                </a:solidFill>
              </a:rPr>
              <a:t>Hayun : I see. How was the meal?</a:t>
            </a:r>
            <a:br>
              <a:rPr>
                <a:solidFill>
                  <a:srgbClr val="747474"/>
                </a:solidFill>
              </a:rPr>
            </a:br>
          </a:p>
          <a:p>
            <a:pPr marL="668423" indent="-668423" defTabSz="457200">
              <a:spcBef>
                <a:spcPts val="1200"/>
              </a:spcBef>
              <a:buSzPct val="100000"/>
              <a:buFontTx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민준 : 정말 맛있었어. 다음에 내가 요리해 </a:t>
            </a:r>
            <a:r>
              <a:rPr b="1"/>
              <a:t>줄게 </a:t>
            </a:r>
            <a:r>
              <a:t>!</a:t>
            </a:r>
            <a:br/>
            <a:r>
              <a:rPr>
                <a:solidFill>
                  <a:srgbClr val="CBCBCB"/>
                </a:solidFill>
              </a:rPr>
              <a:t>[jeong-mal mas-iss-eoss-eo. da-eum-e nae-ga yo-li-hae jul-ge !]</a:t>
            </a:r>
          </a:p>
          <a:p>
            <a:pPr marL="0" indent="0" defTabSz="457200">
              <a:spcBef>
                <a:spcPts val="1200"/>
              </a:spcBef>
              <a:buSzTx/>
              <a:buNone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    </a:t>
            </a:r>
            <a:r>
              <a:rPr>
                <a:solidFill>
                  <a:srgbClr val="747474"/>
                </a:solidFill>
              </a:rPr>
              <a:t>Minjun : It was really delicious. I will cook it next time.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스크린샷 2024-02-28 오후 4.01.37.png" descr="스크린샷 2024-02-28 오후 4.01.3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12467" y="2359406"/>
            <a:ext cx="8959066" cy="89971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he pre-final ending -(으)시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spcBef>
                <a:spcPts val="1200"/>
              </a:spcBef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The Ending: Past Tense Marker</a:t>
            </a:r>
          </a:p>
        </p:txBody>
      </p:sp>
      <p:sp>
        <p:nvSpPr>
          <p:cNvPr id="143" name="Inflectional element between the stem and final ending…"/>
          <p:cNvSpPr txBox="1"/>
          <p:nvPr>
            <p:ph type="body" idx="1"/>
          </p:nvPr>
        </p:nvSpPr>
        <p:spPr>
          <a:xfrm>
            <a:off x="1066800" y="3124200"/>
            <a:ext cx="22237700" cy="8435738"/>
          </a:xfrm>
          <a:prstGeom prst="rect">
            <a:avLst/>
          </a:prstGeom>
        </p:spPr>
        <p:txBody>
          <a:bodyPr/>
          <a:lstStyle/>
          <a:p>
            <a:pPr marL="668423" indent="-668423" defTabSz="457200">
              <a:spcBef>
                <a:spcPts val="1200"/>
              </a:spcBef>
              <a:buSzPct val="100000"/>
              <a:buFontTx/>
              <a:defRPr b="1">
                <a:solidFill>
                  <a:srgbClr val="F3995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Final Endings </a:t>
            </a:r>
            <a:r>
              <a:rPr b="0">
                <a:solidFill>
                  <a:srgbClr val="747474"/>
                </a:solidFill>
              </a:rPr>
              <a:t>include various speech level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1200"/>
              </a:spcBef>
              <a:buSzTx/>
              <a:buNone/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ex) </a:t>
            </a:r>
            <a:r>
              <a:rPr b="1">
                <a:solidFill>
                  <a:srgbClr val="424242"/>
                </a:solidFill>
              </a:rPr>
              <a:t>어요/아요 </a:t>
            </a:r>
            <a:r>
              <a:rPr>
                <a:solidFill>
                  <a:srgbClr val="ACACAC"/>
                </a:solidFill>
              </a:rPr>
              <a:t>[-eo yo/ a yo]</a:t>
            </a:r>
            <a:endParaRPr>
              <a:solidFill>
                <a:srgbClr val="ACACAC"/>
              </a:solidFill>
            </a:endParaRPr>
          </a:p>
          <a:p>
            <a:pPr marL="0" indent="0" defTabSz="457200">
              <a:spcBef>
                <a:spcPts val="1200"/>
              </a:spcBef>
              <a:buSzTx/>
              <a:buNone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  <a:p>
            <a:pPr marL="668423" indent="-668423" defTabSz="457200">
              <a:spcBef>
                <a:spcPts val="1200"/>
              </a:spcBef>
              <a:buSzPct val="100000"/>
              <a:buFontTx/>
              <a:defRPr b="1">
                <a:solidFill>
                  <a:srgbClr val="5E96E5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Pre-final endings </a:t>
            </a:r>
            <a:r>
              <a:rPr b="0">
                <a:solidFill>
                  <a:srgbClr val="797979"/>
                </a:solidFill>
              </a:rPr>
              <a:t>are inflectional elements</a:t>
            </a:r>
            <a:br>
              <a:rPr b="0">
                <a:solidFill>
                  <a:srgbClr val="797979"/>
                </a:solidFill>
              </a:rPr>
            </a:br>
            <a:r>
              <a:rPr b="0">
                <a:solidFill>
                  <a:srgbClr val="797979"/>
                </a:solidFill>
              </a:rPr>
              <a:t>come between stem and the final ending</a:t>
            </a:r>
            <a:br>
              <a:rPr b="0">
                <a:solidFill>
                  <a:srgbClr val="797979"/>
                </a:solidFill>
              </a:rPr>
            </a:br>
            <a:r>
              <a:rPr b="0">
                <a:solidFill>
                  <a:srgbClr val="797979"/>
                </a:solidFill>
              </a:rPr>
              <a:t>ex)</a:t>
            </a:r>
            <a:r>
              <a:rPr b="0">
                <a:solidFill>
                  <a:srgbClr val="ACACAC"/>
                </a:solidFill>
              </a:rPr>
              <a:t> </a:t>
            </a:r>
            <a:r>
              <a:rPr>
                <a:solidFill>
                  <a:srgbClr val="ACACAC"/>
                </a:solidFill>
              </a:rPr>
              <a:t>-</a:t>
            </a:r>
            <a:r>
              <a:rPr>
                <a:solidFill>
                  <a:srgbClr val="424242"/>
                </a:solidFill>
              </a:rPr>
              <a:t>(으)시 </a:t>
            </a:r>
            <a:r>
              <a:rPr b="0">
                <a:solidFill>
                  <a:srgbClr val="535353"/>
                </a:solidFill>
              </a:rPr>
              <a:t>honorific suffix </a:t>
            </a:r>
            <a:r>
              <a:rPr b="0">
                <a:solidFill>
                  <a:srgbClr val="ACACAC"/>
                </a:solidFill>
              </a:rPr>
              <a:t>[-(eu) si] : </a:t>
            </a:r>
            <a:r>
              <a:rPr b="0">
                <a:solidFill>
                  <a:srgbClr val="424242"/>
                </a:solidFill>
              </a:rPr>
              <a:t>가르치</a:t>
            </a:r>
            <a:r>
              <a:rPr>
                <a:solidFill>
                  <a:srgbClr val="424242"/>
                </a:solidFill>
              </a:rPr>
              <a:t>시</a:t>
            </a:r>
            <a:r>
              <a:rPr b="0">
                <a:solidFill>
                  <a:srgbClr val="424242"/>
                </a:solidFill>
              </a:rPr>
              <a:t>다 </a:t>
            </a:r>
            <a:r>
              <a:rPr b="0">
                <a:solidFill>
                  <a:srgbClr val="535353"/>
                </a:solidFill>
              </a:rPr>
              <a:t>teach</a:t>
            </a:r>
            <a:r>
              <a:rPr b="0">
                <a:solidFill>
                  <a:srgbClr val="ACACAC"/>
                </a:solidFill>
              </a:rPr>
              <a:t> [ga-leu-chi-si-da]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1200"/>
              </a:spcBef>
              <a:buSzTx/>
              <a:buNone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         </a:t>
            </a:r>
            <a:r>
              <a:rPr b="1">
                <a:solidFill>
                  <a:srgbClr val="747474"/>
                </a:solidFill>
              </a:rPr>
              <a:t>-</a:t>
            </a:r>
            <a:r>
              <a:rPr b="1">
                <a:solidFill>
                  <a:srgbClr val="424242"/>
                </a:solidFill>
              </a:rPr>
              <a:t>었/았 </a:t>
            </a:r>
            <a:r>
              <a:rPr>
                <a:solidFill>
                  <a:srgbClr val="747474"/>
                </a:solidFill>
              </a:rPr>
              <a:t>past tense marker </a:t>
            </a:r>
            <a:r>
              <a:rPr>
                <a:solidFill>
                  <a:srgbClr val="ACACAC"/>
                </a:solidFill>
              </a:rPr>
              <a:t>[-eot / at]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he pre-final ending -(으)시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spcBef>
                <a:spcPts val="1200"/>
              </a:spcBef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The </a:t>
            </a:r>
            <a:r>
              <a:rPr b="1">
                <a:solidFill>
                  <a:srgbClr val="5E96E5"/>
                </a:solidFill>
              </a:rPr>
              <a:t>pre-final ending </a:t>
            </a:r>
            <a:r>
              <a:t>었/았</a:t>
            </a:r>
          </a:p>
        </p:txBody>
      </p:sp>
      <p:sp>
        <p:nvSpPr>
          <p:cNvPr id="146" name="Inflectional element between the stem and final ending…"/>
          <p:cNvSpPr txBox="1"/>
          <p:nvPr>
            <p:ph type="body" idx="1"/>
          </p:nvPr>
        </p:nvSpPr>
        <p:spPr>
          <a:xfrm>
            <a:off x="1066800" y="3124200"/>
            <a:ext cx="22237700" cy="8435738"/>
          </a:xfrm>
          <a:prstGeom prst="rect">
            <a:avLst/>
          </a:prstGeom>
        </p:spPr>
        <p:txBody>
          <a:bodyPr/>
          <a:lstStyle/>
          <a:p>
            <a:pPr marL="891232" indent="-891232" defTabSz="457200">
              <a:spcBef>
                <a:spcPts val="1200"/>
              </a:spcBef>
              <a:buSzPct val="100000"/>
              <a:buFontTx/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The past tense marker</a:t>
            </a:r>
            <a:br/>
          </a:p>
          <a:p>
            <a:pPr marL="891232" indent="-891232" defTabSz="457200">
              <a:spcBef>
                <a:spcPts val="1200"/>
              </a:spcBef>
              <a:buSzPct val="100000"/>
              <a:buFontTx/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Two different form depending on which </a:t>
            </a:r>
            <a:r>
              <a:rPr b="1">
                <a:solidFill>
                  <a:srgbClr val="AC88DF"/>
                </a:solidFill>
              </a:rPr>
              <a:t>vowel </a:t>
            </a:r>
            <a:r>
              <a:t>it is</a:t>
            </a:r>
            <a:endParaRPr>
              <a:solidFill>
                <a:srgbClr val="000000"/>
              </a:solidFill>
            </a:endParaRPr>
          </a:p>
          <a:p>
            <a:pPr marL="891227" indent="-891227" defTabSz="457200">
              <a:spcBef>
                <a:spcPts val="1200"/>
              </a:spcBef>
              <a:buSzPct val="100000"/>
              <a:buFontTx/>
              <a:buAutoNum type="arabicPeriod" startAt="1"/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stems end with </a:t>
            </a:r>
            <a:r>
              <a:rPr b="1">
                <a:solidFill>
                  <a:srgbClr val="9A2BDD"/>
                </a:solidFill>
              </a:rPr>
              <a:t>a bright </a:t>
            </a:r>
            <a:r>
              <a:t>vowel → </a:t>
            </a:r>
            <a:r>
              <a:rPr b="1">
                <a:solidFill>
                  <a:srgbClr val="000000"/>
                </a:solidFill>
              </a:rPr>
              <a:t>았 </a:t>
            </a:r>
            <a:r>
              <a:t>[at] </a:t>
            </a:r>
            <a:br/>
            <a:r>
              <a:t>ex) </a:t>
            </a:r>
            <a:r>
              <a:rPr b="1">
                <a:solidFill>
                  <a:srgbClr val="9A2BDD"/>
                </a:solidFill>
              </a:rPr>
              <a:t>아 </a:t>
            </a:r>
            <a:r>
              <a:t>[a] / </a:t>
            </a:r>
            <a:r>
              <a:rPr b="1">
                <a:solidFill>
                  <a:srgbClr val="9A2BDD"/>
                </a:solidFill>
              </a:rPr>
              <a:t>오 </a:t>
            </a:r>
            <a:r>
              <a:t>[o] → 았 [at]</a:t>
            </a:r>
            <a:endParaRPr>
              <a:solidFill>
                <a:srgbClr val="000000"/>
              </a:solidFill>
            </a:endParaRPr>
          </a:p>
          <a:p>
            <a:pPr marL="891227" indent="-891227" defTabSz="457200">
              <a:spcBef>
                <a:spcPts val="1200"/>
              </a:spcBef>
              <a:buSzPct val="100000"/>
              <a:buFontTx/>
              <a:buAutoNum type="arabicPeriod" startAt="1"/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stems end with </a:t>
            </a:r>
            <a:r>
              <a:rPr b="1">
                <a:solidFill>
                  <a:srgbClr val="DBC3FF"/>
                </a:solidFill>
              </a:rPr>
              <a:t>all other </a:t>
            </a:r>
            <a:r>
              <a:t>vowels → </a:t>
            </a:r>
            <a:r>
              <a:rPr b="1">
                <a:solidFill>
                  <a:srgbClr val="000000"/>
                </a:solidFill>
              </a:rPr>
              <a:t>었 </a:t>
            </a:r>
            <a:r>
              <a:t>[eot] </a:t>
            </a:r>
            <a:br/>
            <a:r>
              <a:t>ex) </a:t>
            </a:r>
            <a:r>
              <a:rPr b="1"/>
              <a:t>으 </a:t>
            </a:r>
            <a:r>
              <a:t>[e] / </a:t>
            </a:r>
            <a:r>
              <a:rPr b="1"/>
              <a:t>어 </a:t>
            </a:r>
            <a:r>
              <a:t>[eo] / </a:t>
            </a:r>
            <a:r>
              <a:rPr b="1"/>
              <a:t>이 </a:t>
            </a:r>
            <a:r>
              <a:t>[I] etc → 었 [eot]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스크린샷 2024-03-19 오후 6.36.22.png" descr="스크린샷 2024-03-19 오후 6.36.22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6248"/>
          <a:stretch>
            <a:fillRect/>
          </a:stretch>
        </p:blipFill>
        <p:spPr>
          <a:xfrm>
            <a:off x="4832944" y="866576"/>
            <a:ext cx="14718097" cy="114615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스크린샷 2024-03-19 오후 6.37.07.png" descr="스크린샷 2024-03-19 오후 6.37.07.png"/>
          <p:cNvPicPr>
            <a:picLocks noChangeAspect="1"/>
          </p:cNvPicPr>
          <p:nvPr/>
        </p:nvPicPr>
        <p:blipFill>
          <a:blip r:embed="rId2">
            <a:extLst/>
          </a:blip>
          <a:srcRect l="0" t="0" r="5618" b="0"/>
          <a:stretch>
            <a:fillRect/>
          </a:stretch>
        </p:blipFill>
        <p:spPr>
          <a:xfrm>
            <a:off x="2974577" y="953491"/>
            <a:ext cx="18434985" cy="118091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he pre-final ending -(으)시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spcBef>
                <a:spcPts val="1200"/>
              </a:spcBef>
              <a:defRPr b="1" sz="5700">
                <a:latin typeface="+mn-lt"/>
                <a:ea typeface="+mn-ea"/>
                <a:cs typeface="+mn-cs"/>
                <a:sym typeface="Helvetica Neue"/>
              </a:defRPr>
            </a:pPr>
            <a:r>
              <a:t>The combination with </a:t>
            </a:r>
            <a:r>
              <a:rPr>
                <a:solidFill>
                  <a:srgbClr val="5E96E5"/>
                </a:solidFill>
              </a:rPr>
              <a:t>pre-final ending </a:t>
            </a:r>
            <a:r>
              <a:t>었/았 and -(으)시</a:t>
            </a:r>
          </a:p>
        </p:txBody>
      </p:sp>
      <p:sp>
        <p:nvSpPr>
          <p:cNvPr id="153" name="Inflectional element between the stem and final ending…"/>
          <p:cNvSpPr txBox="1"/>
          <p:nvPr>
            <p:ph type="body" idx="1"/>
          </p:nvPr>
        </p:nvSpPr>
        <p:spPr>
          <a:xfrm>
            <a:off x="1073149" y="3098981"/>
            <a:ext cx="22885136" cy="10331629"/>
          </a:xfrm>
          <a:prstGeom prst="rect">
            <a:avLst/>
          </a:prstGeom>
        </p:spPr>
        <p:txBody>
          <a:bodyPr/>
          <a:lstStyle/>
          <a:p>
            <a:pPr marL="668423" indent="-668423" defTabSz="457200">
              <a:spcBef>
                <a:spcPts val="1200"/>
              </a:spcBef>
              <a:buSzPct val="100000"/>
              <a:buFontTx/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선생님이 영어를 </a:t>
            </a:r>
            <a:r>
              <a:rPr>
                <a:solidFill>
                  <a:srgbClr val="000000"/>
                </a:solidFill>
              </a:rPr>
              <a:t>가르치</a:t>
            </a:r>
            <a:r>
              <a:rPr>
                <a:solidFill>
                  <a:srgbClr val="5E96E5"/>
                </a:solidFill>
              </a:rPr>
              <a:t>셨</a:t>
            </a:r>
            <a:r>
              <a:rPr>
                <a:solidFill>
                  <a:srgbClr val="F3995F"/>
                </a:solidFill>
              </a:rPr>
              <a:t>어요 </a:t>
            </a:r>
            <a:r>
              <a:rPr b="0">
                <a:solidFill>
                  <a:srgbClr val="747474"/>
                </a:solidFill>
              </a:rPr>
              <a:t>Teacher </a:t>
            </a:r>
            <a:r>
              <a:rPr>
                <a:solidFill>
                  <a:srgbClr val="747474"/>
                </a:solidFill>
              </a:rPr>
              <a:t>taught </a:t>
            </a:r>
            <a:r>
              <a:rPr b="0">
                <a:solidFill>
                  <a:srgbClr val="747474"/>
                </a:solidFill>
              </a:rPr>
              <a:t>English </a:t>
            </a:r>
            <a:br>
              <a:rPr b="0">
                <a:solidFill>
                  <a:srgbClr val="747474"/>
                </a:solidFill>
              </a:rPr>
            </a:br>
            <a:r>
              <a:rPr b="0">
                <a:solidFill>
                  <a:srgbClr val="CBCBCB"/>
                </a:solidFill>
              </a:rPr>
              <a:t>[Seon saeng ni mi yeong eo leul ga reu chi syeo sseo yo]</a:t>
            </a:r>
            <a:br>
              <a:rPr b="0">
                <a:solidFill>
                  <a:srgbClr val="CBCBCB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marL="668423" indent="-668423" defTabSz="457200">
              <a:spcBef>
                <a:spcPts val="1200"/>
              </a:spcBef>
              <a:buSzPct val="100000"/>
              <a:buFontTx/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가르치 </a:t>
            </a:r>
            <a:r>
              <a:rPr b="0" sz="4000">
                <a:solidFill>
                  <a:srgbClr val="747474"/>
                </a:solidFill>
              </a:rPr>
              <a:t>stem of verb</a:t>
            </a:r>
            <a:r>
              <a:rPr b="0">
                <a:solidFill>
                  <a:srgbClr val="747474"/>
                </a:solidFill>
              </a:rPr>
              <a:t> + </a:t>
            </a:r>
            <a:r>
              <a:rPr>
                <a:solidFill>
                  <a:srgbClr val="5E96E5"/>
                </a:solidFill>
              </a:rPr>
              <a:t>시 </a:t>
            </a:r>
            <a:r>
              <a:rPr b="0" sz="4000">
                <a:solidFill>
                  <a:srgbClr val="747474"/>
                </a:solidFill>
              </a:rPr>
              <a:t>honorific suffix</a:t>
            </a:r>
            <a:r>
              <a:rPr b="0">
                <a:solidFill>
                  <a:srgbClr val="747474"/>
                </a:solidFill>
              </a:rPr>
              <a:t> + </a:t>
            </a:r>
            <a:r>
              <a:rPr>
                <a:solidFill>
                  <a:srgbClr val="5E96E5"/>
                </a:solidFill>
              </a:rPr>
              <a:t>었 </a:t>
            </a:r>
            <a:r>
              <a:rPr b="0" sz="4000">
                <a:solidFill>
                  <a:srgbClr val="747474"/>
                </a:solidFill>
              </a:rPr>
              <a:t>past tense marker</a:t>
            </a:r>
            <a:r>
              <a:rPr b="0">
                <a:solidFill>
                  <a:srgbClr val="747474"/>
                </a:solidFill>
              </a:rPr>
              <a:t> + </a:t>
            </a:r>
            <a:r>
              <a:rPr>
                <a:solidFill>
                  <a:srgbClr val="F3995F"/>
                </a:solidFill>
              </a:rPr>
              <a:t>어요 </a:t>
            </a:r>
            <a:r>
              <a:rPr b="0" sz="4000">
                <a:solidFill>
                  <a:srgbClr val="747474"/>
                </a:solidFill>
              </a:rPr>
              <a:t>speech level ending </a:t>
            </a:r>
            <a:br>
              <a:rPr b="0" sz="4000">
                <a:solidFill>
                  <a:srgbClr val="747474"/>
                </a:solidFill>
              </a:rPr>
            </a:br>
            <a:r>
              <a:rPr b="0">
                <a:solidFill>
                  <a:srgbClr val="CBCBCB"/>
                </a:solidFill>
              </a:rPr>
              <a:t>[ga reu chi].           [si]                       [eot]                        [eo yo]</a:t>
            </a:r>
            <a:br>
              <a:rPr b="0">
                <a:solidFill>
                  <a:srgbClr val="CBCBCB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marL="668423" indent="-668423" defTabSz="457200">
              <a:spcBef>
                <a:spcPts val="1200"/>
              </a:spcBef>
              <a:buSzPct val="100000"/>
              <a:buFontTx/>
              <a:defRPr b="1">
                <a:solidFill>
                  <a:srgbClr val="5E96E5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시 </a:t>
            </a:r>
            <a:r>
              <a:rPr b="0" sz="4000">
                <a:solidFill>
                  <a:srgbClr val="747474"/>
                </a:solidFill>
              </a:rPr>
              <a:t>honorific suffix </a:t>
            </a:r>
            <a:r>
              <a:rPr>
                <a:solidFill>
                  <a:srgbClr val="747474"/>
                </a:solidFill>
              </a:rPr>
              <a:t>+ </a:t>
            </a:r>
            <a:r>
              <a:t>었 </a:t>
            </a:r>
            <a:r>
              <a:rPr b="0" sz="4000">
                <a:solidFill>
                  <a:srgbClr val="747474"/>
                </a:solidFill>
              </a:rPr>
              <a:t>past tense marker</a:t>
            </a:r>
            <a:r>
              <a:rPr b="0">
                <a:solidFill>
                  <a:srgbClr val="747474"/>
                </a:solidFill>
              </a:rPr>
              <a:t> </a:t>
            </a:r>
            <a:r>
              <a:rPr>
                <a:solidFill>
                  <a:srgbClr val="747474"/>
                </a:solidFill>
              </a:rPr>
              <a:t>= </a:t>
            </a:r>
            <a:r>
              <a:t>셨</a:t>
            </a:r>
          </a:p>
        </p:txBody>
      </p:sp>
      <p:pic>
        <p:nvPicPr>
          <p:cNvPr id="154" name="스크린샷 2024-03-19 오후 6.42.16.png" descr="스크린샷 2024-03-19 오후 6.42.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5399" y="9069436"/>
            <a:ext cx="16783723" cy="43648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he pre-final ending -(으)시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spcBef>
                <a:spcPts val="1200"/>
              </a:spcBef>
              <a:defRPr b="1" sz="5700">
                <a:latin typeface="+mn-lt"/>
                <a:ea typeface="+mn-ea"/>
                <a:cs typeface="+mn-cs"/>
                <a:sym typeface="Helvetica Neue"/>
              </a:defRPr>
            </a:pPr>
            <a:r>
              <a:t>The combination with </a:t>
            </a:r>
            <a:r>
              <a:rPr>
                <a:solidFill>
                  <a:srgbClr val="5E96E5"/>
                </a:solidFill>
              </a:rPr>
              <a:t>pre-final ending </a:t>
            </a:r>
            <a:r>
              <a:t>었/았 and -(으)시</a:t>
            </a:r>
          </a:p>
        </p:txBody>
      </p:sp>
      <p:sp>
        <p:nvSpPr>
          <p:cNvPr id="157" name="Inflectional element between the stem and final ending…"/>
          <p:cNvSpPr txBox="1"/>
          <p:nvPr>
            <p:ph type="body" idx="1"/>
          </p:nvPr>
        </p:nvSpPr>
        <p:spPr>
          <a:xfrm>
            <a:off x="1073149" y="3098981"/>
            <a:ext cx="23357740" cy="10331629"/>
          </a:xfrm>
          <a:prstGeom prst="rect">
            <a:avLst/>
          </a:prstGeom>
        </p:spPr>
        <p:txBody>
          <a:bodyPr/>
          <a:lstStyle/>
          <a:p>
            <a:pPr marL="668423" indent="-668423" defTabSz="457200">
              <a:spcBef>
                <a:spcPts val="1200"/>
              </a:spcBef>
              <a:buSzPct val="100000"/>
              <a:buFontTx/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가 </a:t>
            </a:r>
            <a:r>
              <a:rPr b="0">
                <a:solidFill>
                  <a:srgbClr val="CBCBCB"/>
                </a:solidFill>
              </a:rPr>
              <a:t>[ga] </a:t>
            </a:r>
            <a:r>
              <a:rPr b="0" sz="4000">
                <a:solidFill>
                  <a:srgbClr val="747474"/>
                </a:solidFill>
              </a:rPr>
              <a:t>stem of verb</a:t>
            </a:r>
            <a:r>
              <a:rPr b="0">
                <a:solidFill>
                  <a:srgbClr val="747474"/>
                </a:solidFill>
              </a:rPr>
              <a:t> + </a:t>
            </a:r>
            <a:r>
              <a:rPr>
                <a:solidFill>
                  <a:srgbClr val="5E96E5"/>
                </a:solidFill>
              </a:rPr>
              <a:t>았 </a:t>
            </a:r>
            <a:r>
              <a:rPr b="0">
                <a:solidFill>
                  <a:srgbClr val="CBCBCB"/>
                </a:solidFill>
              </a:rPr>
              <a:t>[at] </a:t>
            </a:r>
            <a:r>
              <a:rPr b="0" sz="4000">
                <a:solidFill>
                  <a:srgbClr val="747474"/>
                </a:solidFill>
              </a:rPr>
              <a:t>past tense marker </a:t>
            </a:r>
            <a:r>
              <a:rPr b="0">
                <a:solidFill>
                  <a:srgbClr val="747474"/>
                </a:solidFill>
              </a:rPr>
              <a:t>+ </a:t>
            </a:r>
            <a:r>
              <a:rPr>
                <a:solidFill>
                  <a:srgbClr val="F3995F"/>
                </a:solidFill>
              </a:rPr>
              <a:t>어요 </a:t>
            </a:r>
            <a:r>
              <a:rPr b="0">
                <a:solidFill>
                  <a:srgbClr val="CBCBCB"/>
                </a:solidFill>
              </a:rPr>
              <a:t>[eo yo] </a:t>
            </a:r>
            <a:r>
              <a:rPr b="0" sz="4000">
                <a:solidFill>
                  <a:srgbClr val="747474"/>
                </a:solidFill>
              </a:rPr>
              <a:t>speech level ending</a:t>
            </a:r>
            <a:r>
              <a:rPr b="0">
                <a:solidFill>
                  <a:srgbClr val="747474"/>
                </a:solidFill>
              </a:rPr>
              <a:t> </a:t>
            </a:r>
            <a:br>
              <a:rPr b="0">
                <a:solidFill>
                  <a:srgbClr val="747474"/>
                </a:solidFill>
              </a:rPr>
            </a:br>
            <a:r>
              <a:t>가 </a:t>
            </a:r>
            <a:r>
              <a:rPr b="0">
                <a:solidFill>
                  <a:srgbClr val="CBCBCB"/>
                </a:solidFill>
              </a:rPr>
              <a:t>[ga] </a:t>
            </a:r>
            <a:r>
              <a:rPr b="0" sz="4000">
                <a:solidFill>
                  <a:srgbClr val="747474"/>
                </a:solidFill>
              </a:rPr>
              <a:t>stem of verb</a:t>
            </a:r>
            <a:r>
              <a:rPr b="0">
                <a:solidFill>
                  <a:srgbClr val="747474"/>
                </a:solidFill>
              </a:rPr>
              <a:t> + </a:t>
            </a:r>
            <a:r>
              <a:rPr>
                <a:solidFill>
                  <a:srgbClr val="5E96E5"/>
                </a:solidFill>
              </a:rPr>
              <a:t>았 </a:t>
            </a:r>
            <a:r>
              <a:rPr b="0">
                <a:solidFill>
                  <a:srgbClr val="CBCBCB"/>
                </a:solidFill>
              </a:rPr>
              <a:t>[at] </a:t>
            </a:r>
            <a:r>
              <a:rPr b="0" sz="4000">
                <a:solidFill>
                  <a:srgbClr val="747474"/>
                </a:solidFill>
              </a:rPr>
              <a:t>past tense marker</a:t>
            </a:r>
            <a:r>
              <a:rPr b="0">
                <a:solidFill>
                  <a:srgbClr val="747474"/>
                </a:solidFill>
              </a:rPr>
              <a:t> = </a:t>
            </a:r>
            <a:r>
              <a:rPr>
                <a:solidFill>
                  <a:srgbClr val="5E96E5"/>
                </a:solidFill>
              </a:rPr>
              <a:t>갔</a:t>
            </a:r>
            <a:r>
              <a:rPr>
                <a:solidFill>
                  <a:srgbClr val="F3995F"/>
                </a:solidFill>
              </a:rPr>
              <a:t>어요 </a:t>
            </a:r>
            <a:r>
              <a:rPr b="0">
                <a:solidFill>
                  <a:srgbClr val="CBCBCB"/>
                </a:solidFill>
              </a:rPr>
              <a:t>[ga sseo yo]</a:t>
            </a:r>
            <a:endParaRPr>
              <a:solidFill>
                <a:srgbClr val="000000"/>
              </a:solidFill>
            </a:endParaRPr>
          </a:p>
          <a:p>
            <a:pPr marL="668423" indent="-668423" defTabSz="457200">
              <a:spcBef>
                <a:spcPts val="1200"/>
              </a:spcBef>
              <a:buSzPct val="100000"/>
              <a:buFontTx/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오 </a:t>
            </a:r>
            <a:r>
              <a:rPr b="0">
                <a:solidFill>
                  <a:srgbClr val="CBCBCB"/>
                </a:solidFill>
              </a:rPr>
              <a:t>[o] </a:t>
            </a:r>
            <a:r>
              <a:rPr b="0" sz="4000">
                <a:solidFill>
                  <a:srgbClr val="747474"/>
                </a:solidFill>
              </a:rPr>
              <a:t>stem of verb</a:t>
            </a:r>
            <a:r>
              <a:rPr b="0">
                <a:solidFill>
                  <a:srgbClr val="747474"/>
                </a:solidFill>
              </a:rPr>
              <a:t> + </a:t>
            </a:r>
            <a:r>
              <a:rPr>
                <a:solidFill>
                  <a:srgbClr val="5E96E5"/>
                </a:solidFill>
              </a:rPr>
              <a:t>았 </a:t>
            </a:r>
            <a:r>
              <a:rPr b="0">
                <a:solidFill>
                  <a:srgbClr val="CBCBCB"/>
                </a:solidFill>
              </a:rPr>
              <a:t>[at] </a:t>
            </a:r>
            <a:r>
              <a:rPr b="0" sz="4000">
                <a:solidFill>
                  <a:srgbClr val="747474"/>
                </a:solidFill>
              </a:rPr>
              <a:t>past tense marker</a:t>
            </a:r>
            <a:r>
              <a:rPr b="0">
                <a:solidFill>
                  <a:srgbClr val="747474"/>
                </a:solidFill>
              </a:rPr>
              <a:t> + </a:t>
            </a:r>
            <a:r>
              <a:rPr>
                <a:solidFill>
                  <a:srgbClr val="F3995F"/>
                </a:solidFill>
              </a:rPr>
              <a:t>어요 </a:t>
            </a:r>
            <a:r>
              <a:rPr b="0">
                <a:solidFill>
                  <a:srgbClr val="CBCBCB"/>
                </a:solidFill>
              </a:rPr>
              <a:t>[eo yo] </a:t>
            </a:r>
            <a:r>
              <a:rPr b="0" sz="4000">
                <a:solidFill>
                  <a:srgbClr val="747474"/>
                </a:solidFill>
              </a:rPr>
              <a:t>speech level ending</a:t>
            </a:r>
            <a:br>
              <a:rPr b="0" sz="4000">
                <a:solidFill>
                  <a:srgbClr val="747474"/>
                </a:solidFill>
              </a:rPr>
            </a:br>
            <a:r>
              <a:t>오 </a:t>
            </a:r>
            <a:r>
              <a:rPr b="0">
                <a:solidFill>
                  <a:srgbClr val="CBCBCB"/>
                </a:solidFill>
              </a:rPr>
              <a:t>[o] </a:t>
            </a:r>
            <a:r>
              <a:rPr b="0" sz="4000">
                <a:solidFill>
                  <a:srgbClr val="747474"/>
                </a:solidFill>
              </a:rPr>
              <a:t>stem of verb</a:t>
            </a:r>
            <a:r>
              <a:rPr b="0">
                <a:solidFill>
                  <a:srgbClr val="747474"/>
                </a:solidFill>
              </a:rPr>
              <a:t> + </a:t>
            </a:r>
            <a:r>
              <a:rPr>
                <a:solidFill>
                  <a:srgbClr val="5E96E5"/>
                </a:solidFill>
              </a:rPr>
              <a:t>았 </a:t>
            </a:r>
            <a:r>
              <a:rPr b="0">
                <a:solidFill>
                  <a:srgbClr val="CBCBCB"/>
                </a:solidFill>
              </a:rPr>
              <a:t>[at] </a:t>
            </a:r>
            <a:r>
              <a:rPr b="0" sz="4000">
                <a:solidFill>
                  <a:srgbClr val="747474"/>
                </a:solidFill>
              </a:rPr>
              <a:t>past tense marker</a:t>
            </a:r>
            <a:r>
              <a:rPr b="0">
                <a:solidFill>
                  <a:srgbClr val="747474"/>
                </a:solidFill>
              </a:rPr>
              <a:t> = </a:t>
            </a:r>
            <a:r>
              <a:rPr>
                <a:solidFill>
                  <a:srgbClr val="5E96E5"/>
                </a:solidFill>
              </a:rPr>
              <a:t>왔</a:t>
            </a:r>
            <a:r>
              <a:rPr>
                <a:solidFill>
                  <a:srgbClr val="F3995F"/>
                </a:solidFill>
              </a:rPr>
              <a:t>어요 </a:t>
            </a:r>
            <a:r>
              <a:rPr b="0">
                <a:solidFill>
                  <a:srgbClr val="CBCBCB"/>
                </a:solidFill>
              </a:rPr>
              <a:t>[wa sseo yo]</a:t>
            </a:r>
            <a:endParaRPr>
              <a:solidFill>
                <a:srgbClr val="000000"/>
              </a:solidFill>
            </a:endParaRPr>
          </a:p>
          <a:p>
            <a:pPr marL="668423" indent="-668423" defTabSz="457200">
              <a:spcBef>
                <a:spcPts val="1200"/>
              </a:spcBef>
              <a:buSzPct val="100000"/>
              <a:buFontTx/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보 </a:t>
            </a:r>
            <a:r>
              <a:rPr b="0">
                <a:solidFill>
                  <a:srgbClr val="CBCBCB"/>
                </a:solidFill>
              </a:rPr>
              <a:t>[bo] </a:t>
            </a:r>
            <a:r>
              <a:rPr b="0" sz="4000">
                <a:solidFill>
                  <a:srgbClr val="747474"/>
                </a:solidFill>
              </a:rPr>
              <a:t>stem of verb</a:t>
            </a:r>
            <a:r>
              <a:rPr b="0">
                <a:solidFill>
                  <a:srgbClr val="747474"/>
                </a:solidFill>
              </a:rPr>
              <a:t> + </a:t>
            </a:r>
            <a:r>
              <a:rPr>
                <a:solidFill>
                  <a:srgbClr val="5E96E5"/>
                </a:solidFill>
              </a:rPr>
              <a:t>았 </a:t>
            </a:r>
            <a:r>
              <a:rPr b="0">
                <a:solidFill>
                  <a:srgbClr val="CBCBCB"/>
                </a:solidFill>
              </a:rPr>
              <a:t>[at] </a:t>
            </a:r>
            <a:r>
              <a:rPr b="0" sz="4000">
                <a:solidFill>
                  <a:srgbClr val="747474"/>
                </a:solidFill>
              </a:rPr>
              <a:t>past tense marker</a:t>
            </a:r>
            <a:r>
              <a:rPr b="0">
                <a:solidFill>
                  <a:srgbClr val="747474"/>
                </a:solidFill>
              </a:rPr>
              <a:t> + </a:t>
            </a:r>
            <a:r>
              <a:rPr>
                <a:solidFill>
                  <a:srgbClr val="F3995F"/>
                </a:solidFill>
              </a:rPr>
              <a:t>어요 </a:t>
            </a:r>
            <a:r>
              <a:rPr b="0">
                <a:solidFill>
                  <a:srgbClr val="CBCBCB"/>
                </a:solidFill>
              </a:rPr>
              <a:t>[eo yo] </a:t>
            </a:r>
            <a:r>
              <a:rPr b="0" sz="4000">
                <a:solidFill>
                  <a:srgbClr val="747474"/>
                </a:solidFill>
              </a:rPr>
              <a:t>speech level ending</a:t>
            </a:r>
            <a:r>
              <a:rPr b="0">
                <a:solidFill>
                  <a:srgbClr val="747474"/>
                </a:solidFill>
              </a:rPr>
              <a:t> </a:t>
            </a:r>
            <a:br>
              <a:rPr b="0">
                <a:solidFill>
                  <a:srgbClr val="747474"/>
                </a:solidFill>
              </a:rPr>
            </a:br>
            <a:r>
              <a:t>보 </a:t>
            </a:r>
            <a:r>
              <a:rPr b="0">
                <a:solidFill>
                  <a:srgbClr val="CBCBCB"/>
                </a:solidFill>
              </a:rPr>
              <a:t>[bo] </a:t>
            </a:r>
            <a:r>
              <a:rPr b="0" sz="4000">
                <a:solidFill>
                  <a:srgbClr val="747474"/>
                </a:solidFill>
              </a:rPr>
              <a:t>stem of verb</a:t>
            </a:r>
            <a:r>
              <a:rPr b="0">
                <a:solidFill>
                  <a:srgbClr val="747474"/>
                </a:solidFill>
              </a:rPr>
              <a:t> + </a:t>
            </a:r>
            <a:r>
              <a:rPr>
                <a:solidFill>
                  <a:srgbClr val="5E96E5"/>
                </a:solidFill>
              </a:rPr>
              <a:t>았 </a:t>
            </a:r>
            <a:r>
              <a:rPr b="0">
                <a:solidFill>
                  <a:srgbClr val="CBCBCB"/>
                </a:solidFill>
              </a:rPr>
              <a:t>[at] </a:t>
            </a:r>
            <a:r>
              <a:rPr b="0" sz="4000">
                <a:solidFill>
                  <a:srgbClr val="747474"/>
                </a:solidFill>
              </a:rPr>
              <a:t>past tense marker</a:t>
            </a:r>
            <a:r>
              <a:rPr b="0">
                <a:solidFill>
                  <a:srgbClr val="747474"/>
                </a:solidFill>
              </a:rPr>
              <a:t> = </a:t>
            </a:r>
            <a:r>
              <a:rPr>
                <a:solidFill>
                  <a:srgbClr val="5E96E5"/>
                </a:solidFill>
              </a:rPr>
              <a:t>봤</a:t>
            </a:r>
            <a:r>
              <a:rPr>
                <a:solidFill>
                  <a:srgbClr val="F3995F"/>
                </a:solidFill>
              </a:rPr>
              <a:t>어요 </a:t>
            </a:r>
            <a:r>
              <a:rPr b="0">
                <a:solidFill>
                  <a:srgbClr val="CBCBCB"/>
                </a:solidFill>
              </a:rPr>
              <a:t>[bwa sseo yo]</a:t>
            </a:r>
            <a:endParaRPr>
              <a:solidFill>
                <a:srgbClr val="000000"/>
              </a:solidFill>
            </a:endParaRPr>
          </a:p>
          <a:p>
            <a:pPr marL="668423" indent="-668423" defTabSz="457200">
              <a:spcBef>
                <a:spcPts val="1200"/>
              </a:spcBef>
              <a:buSzPct val="100000"/>
              <a:buFontTx/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받 </a:t>
            </a:r>
            <a:r>
              <a:rPr b="0">
                <a:solidFill>
                  <a:srgbClr val="CBCBCB"/>
                </a:solidFill>
              </a:rPr>
              <a:t>[bat] </a:t>
            </a:r>
            <a:r>
              <a:rPr b="0" sz="4000">
                <a:solidFill>
                  <a:srgbClr val="747474"/>
                </a:solidFill>
              </a:rPr>
              <a:t>stem of verb</a:t>
            </a:r>
            <a:r>
              <a:rPr b="0">
                <a:solidFill>
                  <a:srgbClr val="747474"/>
                </a:solidFill>
              </a:rPr>
              <a:t> + </a:t>
            </a:r>
            <a:r>
              <a:rPr>
                <a:solidFill>
                  <a:srgbClr val="5E96E5"/>
                </a:solidFill>
              </a:rPr>
              <a:t>았 </a:t>
            </a:r>
            <a:r>
              <a:rPr b="0">
                <a:solidFill>
                  <a:srgbClr val="CBCBCB"/>
                </a:solidFill>
              </a:rPr>
              <a:t>[at] </a:t>
            </a:r>
            <a:r>
              <a:rPr b="0" sz="4000">
                <a:solidFill>
                  <a:srgbClr val="747474"/>
                </a:solidFill>
              </a:rPr>
              <a:t>past tense marker</a:t>
            </a:r>
            <a:r>
              <a:rPr b="0">
                <a:solidFill>
                  <a:srgbClr val="747474"/>
                </a:solidFill>
              </a:rPr>
              <a:t> + </a:t>
            </a:r>
            <a:r>
              <a:rPr>
                <a:solidFill>
                  <a:srgbClr val="F3995F"/>
                </a:solidFill>
              </a:rPr>
              <a:t>어요 </a:t>
            </a:r>
            <a:r>
              <a:rPr b="0">
                <a:solidFill>
                  <a:srgbClr val="CBCBCB"/>
                </a:solidFill>
              </a:rPr>
              <a:t>[eo yo] </a:t>
            </a:r>
            <a:r>
              <a:rPr b="0" sz="4000">
                <a:solidFill>
                  <a:srgbClr val="747474"/>
                </a:solidFill>
              </a:rPr>
              <a:t>speech level ending</a:t>
            </a:r>
            <a:r>
              <a:rPr b="0">
                <a:solidFill>
                  <a:srgbClr val="747474"/>
                </a:solidFill>
              </a:rPr>
              <a:t> </a:t>
            </a:r>
            <a:br>
              <a:rPr b="0">
                <a:solidFill>
                  <a:srgbClr val="747474"/>
                </a:solidFill>
              </a:rPr>
            </a:br>
            <a:r>
              <a:t>받 </a:t>
            </a:r>
            <a:r>
              <a:rPr b="0">
                <a:solidFill>
                  <a:srgbClr val="CBCBCB"/>
                </a:solidFill>
              </a:rPr>
              <a:t>[bat] </a:t>
            </a:r>
            <a:r>
              <a:rPr b="0" sz="4000">
                <a:solidFill>
                  <a:srgbClr val="747474"/>
                </a:solidFill>
              </a:rPr>
              <a:t>stem of verb</a:t>
            </a:r>
            <a:r>
              <a:rPr b="0">
                <a:solidFill>
                  <a:srgbClr val="747474"/>
                </a:solidFill>
              </a:rPr>
              <a:t> + </a:t>
            </a:r>
            <a:r>
              <a:rPr>
                <a:solidFill>
                  <a:srgbClr val="5E96E5"/>
                </a:solidFill>
              </a:rPr>
              <a:t>았 </a:t>
            </a:r>
            <a:r>
              <a:rPr b="0">
                <a:solidFill>
                  <a:srgbClr val="CBCBCB"/>
                </a:solidFill>
              </a:rPr>
              <a:t>[at] </a:t>
            </a:r>
            <a:r>
              <a:rPr b="0" sz="4000">
                <a:solidFill>
                  <a:srgbClr val="747474"/>
                </a:solidFill>
              </a:rPr>
              <a:t>past tense marker</a:t>
            </a:r>
            <a:r>
              <a:rPr b="0">
                <a:solidFill>
                  <a:srgbClr val="747474"/>
                </a:solidFill>
              </a:rPr>
              <a:t> = </a:t>
            </a:r>
            <a:r>
              <a:t>받</a:t>
            </a:r>
            <a:r>
              <a:rPr>
                <a:solidFill>
                  <a:srgbClr val="5E96E5"/>
                </a:solidFill>
              </a:rPr>
              <a:t>았</a:t>
            </a:r>
            <a:r>
              <a:rPr>
                <a:solidFill>
                  <a:srgbClr val="F3995F"/>
                </a:solidFill>
              </a:rPr>
              <a:t>어요 </a:t>
            </a:r>
            <a:r>
              <a:rPr b="0">
                <a:solidFill>
                  <a:srgbClr val="CBCBCB"/>
                </a:solidFill>
              </a:rPr>
              <a:t>[ba da sseo yo]</a:t>
            </a:r>
            <a:endParaRPr>
              <a:solidFill>
                <a:srgbClr val="000000"/>
              </a:solidFill>
            </a:endParaRPr>
          </a:p>
          <a:p>
            <a:pPr marL="668423" indent="-668423" defTabSz="457200">
              <a:spcBef>
                <a:spcPts val="1200"/>
              </a:spcBef>
              <a:buSzPct val="100000"/>
              <a:buFontTx/>
              <a:defRPr b="1">
                <a:solidFill>
                  <a:srgbClr val="424242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먹 </a:t>
            </a:r>
            <a:r>
              <a:rPr b="0">
                <a:solidFill>
                  <a:srgbClr val="CBCBCB"/>
                </a:solidFill>
              </a:rPr>
              <a:t>[ga] </a:t>
            </a:r>
            <a:r>
              <a:rPr b="0" sz="4000">
                <a:solidFill>
                  <a:srgbClr val="747474"/>
                </a:solidFill>
              </a:rPr>
              <a:t>stem of verb</a:t>
            </a:r>
            <a:r>
              <a:rPr b="0">
                <a:solidFill>
                  <a:srgbClr val="747474"/>
                </a:solidFill>
              </a:rPr>
              <a:t> + </a:t>
            </a:r>
            <a:r>
              <a:rPr>
                <a:solidFill>
                  <a:srgbClr val="5E96E5"/>
                </a:solidFill>
              </a:rPr>
              <a:t>었 </a:t>
            </a:r>
            <a:r>
              <a:rPr b="0">
                <a:solidFill>
                  <a:srgbClr val="CBCBCB"/>
                </a:solidFill>
              </a:rPr>
              <a:t>[eot] </a:t>
            </a:r>
            <a:r>
              <a:rPr b="0" sz="4000">
                <a:solidFill>
                  <a:srgbClr val="747474"/>
                </a:solidFill>
              </a:rPr>
              <a:t>past tense marker</a:t>
            </a:r>
            <a:r>
              <a:rPr b="0">
                <a:solidFill>
                  <a:srgbClr val="747474"/>
                </a:solidFill>
              </a:rPr>
              <a:t> + </a:t>
            </a:r>
            <a:r>
              <a:rPr>
                <a:solidFill>
                  <a:srgbClr val="F3995F"/>
                </a:solidFill>
              </a:rPr>
              <a:t>어요 </a:t>
            </a:r>
            <a:r>
              <a:rPr b="0">
                <a:solidFill>
                  <a:srgbClr val="CBCBCB"/>
                </a:solidFill>
              </a:rPr>
              <a:t>[eo yo] </a:t>
            </a:r>
            <a:r>
              <a:rPr b="0" sz="4000">
                <a:solidFill>
                  <a:srgbClr val="747474"/>
                </a:solidFill>
              </a:rPr>
              <a:t>speech level ending</a:t>
            </a:r>
            <a:r>
              <a:rPr b="0">
                <a:solidFill>
                  <a:srgbClr val="747474"/>
                </a:solidFill>
              </a:rPr>
              <a:t> </a:t>
            </a:r>
            <a:br>
              <a:rPr b="0">
                <a:solidFill>
                  <a:srgbClr val="747474"/>
                </a:solidFill>
              </a:rPr>
            </a:br>
            <a:r>
              <a:t>먹 </a:t>
            </a:r>
            <a:r>
              <a:rPr b="0">
                <a:solidFill>
                  <a:srgbClr val="CBCBCB"/>
                </a:solidFill>
              </a:rPr>
              <a:t>[ga] </a:t>
            </a:r>
            <a:r>
              <a:rPr b="0" sz="4000">
                <a:solidFill>
                  <a:srgbClr val="747474"/>
                </a:solidFill>
              </a:rPr>
              <a:t>stem of verb</a:t>
            </a:r>
            <a:r>
              <a:rPr b="0">
                <a:solidFill>
                  <a:srgbClr val="747474"/>
                </a:solidFill>
              </a:rPr>
              <a:t> + </a:t>
            </a:r>
            <a:r>
              <a:rPr>
                <a:solidFill>
                  <a:srgbClr val="5E96E5"/>
                </a:solidFill>
              </a:rPr>
              <a:t>었 </a:t>
            </a:r>
            <a:r>
              <a:rPr b="0">
                <a:solidFill>
                  <a:srgbClr val="CBCBCB"/>
                </a:solidFill>
              </a:rPr>
              <a:t>[eot] </a:t>
            </a:r>
            <a:r>
              <a:rPr b="0" sz="4000">
                <a:solidFill>
                  <a:srgbClr val="747474"/>
                </a:solidFill>
              </a:rPr>
              <a:t>past tense marker</a:t>
            </a:r>
            <a:r>
              <a:rPr b="0">
                <a:solidFill>
                  <a:srgbClr val="747474"/>
                </a:solidFill>
              </a:rPr>
              <a:t> = </a:t>
            </a:r>
            <a:r>
              <a:t>먹</a:t>
            </a:r>
            <a:r>
              <a:rPr>
                <a:solidFill>
                  <a:srgbClr val="5E96E5"/>
                </a:solidFill>
              </a:rPr>
              <a:t>었</a:t>
            </a:r>
            <a:r>
              <a:rPr>
                <a:solidFill>
                  <a:srgbClr val="F3995F"/>
                </a:solidFill>
              </a:rPr>
              <a:t>어요 </a:t>
            </a:r>
            <a:r>
              <a:rPr b="0">
                <a:solidFill>
                  <a:srgbClr val="CBCBCB"/>
                </a:solidFill>
              </a:rPr>
              <a:t>[meu geo seeo yo]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he pre-final ending -(으)시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spcBef>
                <a:spcPts val="1200"/>
              </a:spcBef>
              <a:defRPr b="1" sz="5700">
                <a:latin typeface="+mn-lt"/>
                <a:ea typeface="+mn-ea"/>
                <a:cs typeface="+mn-cs"/>
                <a:sym typeface="Helvetica Neue"/>
              </a:defRPr>
            </a:pPr>
            <a:r>
              <a:t>The combination with </a:t>
            </a:r>
            <a:r>
              <a:rPr>
                <a:solidFill>
                  <a:srgbClr val="5E96E5"/>
                </a:solidFill>
              </a:rPr>
              <a:t>pre-final ending </a:t>
            </a:r>
            <a:r>
              <a:t>었/았 and -(으)시</a:t>
            </a:r>
          </a:p>
        </p:txBody>
      </p:sp>
      <p:sp>
        <p:nvSpPr>
          <p:cNvPr id="160" name="Inflectional element between the stem and final ending…"/>
          <p:cNvSpPr txBox="1"/>
          <p:nvPr>
            <p:ph type="body" idx="1"/>
          </p:nvPr>
        </p:nvSpPr>
        <p:spPr>
          <a:xfrm>
            <a:off x="1073149" y="3098981"/>
            <a:ext cx="23357740" cy="10331629"/>
          </a:xfrm>
          <a:prstGeom prst="rect">
            <a:avLst/>
          </a:prstGeom>
        </p:spPr>
        <p:txBody>
          <a:bodyPr/>
          <a:lstStyle/>
          <a:p>
            <a:pPr marL="0" indent="0" defTabSz="408279">
              <a:spcBef>
                <a:spcPts val="1000"/>
              </a:spcBef>
              <a:buSzTx/>
              <a:buNone/>
              <a:defRPr sz="4418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1. </a:t>
            </a:r>
            <a:r>
              <a:rPr b="1"/>
              <a:t>ᅡ/ᅥ </a:t>
            </a:r>
            <a:r>
              <a:t>+ </a:t>
            </a:r>
            <a:r>
              <a:rPr b="1"/>
              <a:t>었/았</a:t>
            </a:r>
            <a:r>
              <a:t>→ </a:t>
            </a:r>
            <a:r>
              <a:rPr b="1"/>
              <a:t>same</a:t>
            </a:r>
          </a:p>
          <a:p>
            <a:pPr marL="0" indent="0" defTabSz="408279">
              <a:spcBef>
                <a:spcPts val="1000"/>
              </a:spcBef>
              <a:buSzTx/>
              <a:buNone/>
              <a:defRPr sz="4418">
                <a:latin typeface="+mn-lt"/>
                <a:ea typeface="+mn-ea"/>
                <a:cs typeface="+mn-cs"/>
                <a:sym typeface="Helvetica Neue"/>
              </a:defRPr>
            </a:pPr>
            <a:r>
              <a:t>ex) </a:t>
            </a:r>
            <a:r>
              <a:rPr>
                <a:solidFill>
                  <a:srgbClr val="000000"/>
                </a:solidFill>
              </a:rPr>
              <a:t>가 </a:t>
            </a:r>
            <a:r>
              <a:t>go </a:t>
            </a:r>
            <a:r>
              <a:rPr>
                <a:solidFill>
                  <a:srgbClr val="000000"/>
                </a:solidFill>
              </a:rPr>
              <a:t>+ 았 → 갔 </a:t>
            </a:r>
            <a:r>
              <a:t>went</a:t>
            </a:r>
            <a:br/>
            <a:endParaRPr>
              <a:solidFill>
                <a:srgbClr val="000000"/>
              </a:solidFill>
            </a:endParaRPr>
          </a:p>
          <a:p>
            <a:pPr marL="0" indent="0" defTabSz="408279">
              <a:spcBef>
                <a:spcPts val="5800"/>
              </a:spcBef>
              <a:buSzTx/>
              <a:buNone/>
              <a:defRPr sz="4418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2. </a:t>
            </a:r>
            <a:r>
              <a:rPr b="1"/>
              <a:t>ᅩ/ᅮ </a:t>
            </a:r>
            <a:r>
              <a:t>+ </a:t>
            </a:r>
            <a:r>
              <a:rPr b="1"/>
              <a:t>었/았</a:t>
            </a:r>
            <a:r>
              <a:t>→ </a:t>
            </a:r>
            <a:r>
              <a:rPr b="1"/>
              <a:t>웠/왔</a:t>
            </a:r>
            <a:br>
              <a:rPr b="1"/>
            </a:br>
            <a:r>
              <a:rPr>
                <a:solidFill>
                  <a:srgbClr val="747474"/>
                </a:solidFill>
              </a:rPr>
              <a:t>ex) </a:t>
            </a:r>
            <a:r>
              <a:t>배우 </a:t>
            </a:r>
            <a:r>
              <a:rPr>
                <a:solidFill>
                  <a:srgbClr val="747474"/>
                </a:solidFill>
              </a:rPr>
              <a:t>learn </a:t>
            </a:r>
            <a:r>
              <a:t>+ 었 → 배웠 </a:t>
            </a:r>
            <a:r>
              <a:rPr>
                <a:solidFill>
                  <a:srgbClr val="747474"/>
                </a:solidFill>
              </a:rPr>
              <a:t>learned          </a:t>
            </a:r>
            <a:r>
              <a:t>주 </a:t>
            </a:r>
            <a:r>
              <a:rPr>
                <a:solidFill>
                  <a:srgbClr val="747474"/>
                </a:solidFill>
              </a:rPr>
              <a:t>give </a:t>
            </a:r>
            <a:r>
              <a:t>+ 었 → 줬 </a:t>
            </a:r>
            <a:r>
              <a:rPr>
                <a:solidFill>
                  <a:srgbClr val="747474"/>
                </a:solidFill>
              </a:rPr>
              <a:t>gave</a:t>
            </a:r>
            <a:br>
              <a:rPr>
                <a:solidFill>
                  <a:srgbClr val="747474"/>
                </a:solidFill>
              </a:rPr>
            </a:br>
            <a:br>
              <a:rPr>
                <a:solidFill>
                  <a:srgbClr val="747474"/>
                </a:solidFill>
              </a:rPr>
            </a:br>
            <a:r>
              <a:t>3. </a:t>
            </a:r>
            <a:r>
              <a:rPr b="1"/>
              <a:t>ᅳ </a:t>
            </a:r>
            <a:r>
              <a:t>+ </a:t>
            </a:r>
            <a:r>
              <a:rPr b="1"/>
              <a:t>었/았 </a:t>
            </a:r>
            <a:r>
              <a:t>→ </a:t>
            </a:r>
            <a:r>
              <a:rPr b="1"/>
              <a:t>( ᅳ omission ) 었/았 </a:t>
            </a:r>
            <a:br>
              <a:rPr b="1"/>
            </a:br>
            <a:r>
              <a:rPr>
                <a:solidFill>
                  <a:srgbClr val="747474"/>
                </a:solidFill>
              </a:rPr>
              <a:t>ex) </a:t>
            </a:r>
            <a:r>
              <a:t>끄 </a:t>
            </a:r>
            <a:r>
              <a:rPr>
                <a:solidFill>
                  <a:srgbClr val="747474"/>
                </a:solidFill>
              </a:rPr>
              <a:t>turn off </a:t>
            </a:r>
            <a:r>
              <a:t>+ 었 → 껐 </a:t>
            </a:r>
            <a:r>
              <a:rPr>
                <a:solidFill>
                  <a:srgbClr val="747474"/>
                </a:solidFill>
              </a:rPr>
              <a:t>turned off </a:t>
            </a:r>
            <a:br>
              <a:rPr>
                <a:solidFill>
                  <a:srgbClr val="747474"/>
                </a:solidFill>
              </a:rPr>
            </a:br>
            <a:br>
              <a:rPr>
                <a:solidFill>
                  <a:srgbClr val="747474"/>
                </a:solidFill>
              </a:rPr>
            </a:br>
            <a:r>
              <a:t>4.</a:t>
            </a:r>
            <a:r>
              <a:rPr b="1"/>
              <a:t>ᅵ</a:t>
            </a:r>
            <a:r>
              <a:t>+</a:t>
            </a:r>
            <a:r>
              <a:rPr b="1"/>
              <a:t>었</a:t>
            </a:r>
            <a:r>
              <a:t>→</a:t>
            </a:r>
            <a:r>
              <a:rPr b="1"/>
              <a:t>이었/였 </a:t>
            </a:r>
            <a:br>
              <a:rPr b="1"/>
            </a:br>
            <a:r>
              <a:rPr>
                <a:solidFill>
                  <a:srgbClr val="747474"/>
                </a:solidFill>
              </a:rPr>
              <a:t>ex) </a:t>
            </a:r>
            <a:r>
              <a:t>이 </a:t>
            </a:r>
            <a:r>
              <a:rPr>
                <a:solidFill>
                  <a:srgbClr val="747474"/>
                </a:solidFill>
              </a:rPr>
              <a:t>be </a:t>
            </a:r>
            <a:r>
              <a:t>+ 었 → 이었 </a:t>
            </a:r>
            <a:r>
              <a:rPr>
                <a:solidFill>
                  <a:srgbClr val="747474"/>
                </a:solidFill>
              </a:rPr>
              <a:t>was, were            </a:t>
            </a:r>
            <a:r>
              <a:t>먹이 </a:t>
            </a:r>
            <a:r>
              <a:rPr>
                <a:solidFill>
                  <a:srgbClr val="747474"/>
                </a:solidFill>
              </a:rPr>
              <a:t>feed </a:t>
            </a:r>
            <a:r>
              <a:t>+ 었 → 먹</a:t>
            </a:r>
            <a:r>
              <a:rPr b="1"/>
              <a:t>였 </a:t>
            </a:r>
            <a:r>
              <a:rPr>
                <a:solidFill>
                  <a:srgbClr val="747474"/>
                </a:solidFill>
              </a:rPr>
              <a:t>fed</a:t>
            </a:r>
            <a:br>
              <a:rPr>
                <a:solidFill>
                  <a:srgbClr val="747474"/>
                </a:solidFill>
              </a:rPr>
            </a:br>
            <a:br>
              <a:rPr>
                <a:solidFill>
                  <a:srgbClr val="747474"/>
                </a:solidFill>
              </a:rPr>
            </a:br>
            <a:r>
              <a:t>5. But still exception ex) 하 </a:t>
            </a:r>
            <a:r>
              <a:rPr>
                <a:solidFill>
                  <a:srgbClr val="5C5C5C"/>
                </a:solidFill>
              </a:rPr>
              <a:t>do </a:t>
            </a:r>
            <a:r>
              <a:t>+ 았 → 했 </a:t>
            </a:r>
            <a:r>
              <a:rPr>
                <a:solidFill>
                  <a:srgbClr val="5C5C5C"/>
                </a:solidFill>
              </a:rPr>
              <a:t>did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