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 b="def" i="def"/>
      <a:tcStyle>
        <a:tcBdr/>
        <a:fill>
          <a:solidFill>
            <a:srgbClr val="E9EC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 b="def" i="def"/>
      <a:tcStyle>
        <a:tcBdr/>
        <a:fill>
          <a:solidFill>
            <a:srgbClr val="F2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 b="def" i="def"/>
      <a:tcStyle>
        <a:tcBdr/>
        <a:fill>
          <a:solidFill>
            <a:srgbClr val="EAEA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선"/>
          <p:cNvSpPr/>
          <p:nvPr/>
        </p:nvSpPr>
        <p:spPr>
          <a:xfrm>
            <a:off x="1066798" y="6680200"/>
            <a:ext cx="22252682" cy="17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제목 텍스트"/>
          <p:cNvSpPr txBox="1"/>
          <p:nvPr>
            <p:ph type="title"/>
          </p:nvPr>
        </p:nvSpPr>
        <p:spPr>
          <a:xfrm>
            <a:off x="1066800" y="1854200"/>
            <a:ext cx="22237700" cy="4470400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14" name="본문 첫 번째 줄…"/>
          <p:cNvSpPr txBox="1"/>
          <p:nvPr>
            <p:ph type="body" sz="quarter" idx="1"/>
          </p:nvPr>
        </p:nvSpPr>
        <p:spPr>
          <a:xfrm>
            <a:off x="1066800" y="7048500"/>
            <a:ext cx="22237700" cy="1435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본문 첫 번째 줄…"/>
          <p:cNvSpPr txBox="1"/>
          <p:nvPr>
            <p:ph type="body" sz="quarter" idx="1"/>
          </p:nvPr>
        </p:nvSpPr>
        <p:spPr>
          <a:xfrm>
            <a:off x="2387600" y="8953500"/>
            <a:ext cx="19621500" cy="647700"/>
          </a:xfrm>
          <a:prstGeom prst="rect">
            <a:avLst/>
          </a:prstGeom>
        </p:spPr>
        <p:txBody>
          <a:bodyPr/>
          <a:lstStyle>
            <a:lvl1pPr marL="0" indent="0" algn="ctr" defTabSz="647700">
              <a:spcBef>
                <a:spcPts val="0"/>
              </a:spcBef>
              <a:buSzTx/>
              <a:buFontTx/>
              <a:buNone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092200" indent="-457200" algn="ctr" defTabSz="647700">
              <a:spcBef>
                <a:spcPts val="0"/>
              </a:spcBef>
              <a:buFontTx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727200" indent="-457200" algn="ctr" defTabSz="647700">
              <a:spcBef>
                <a:spcPts val="0"/>
              </a:spcBef>
              <a:buFontTx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62200" indent="-457200" algn="ctr" defTabSz="647700">
              <a:spcBef>
                <a:spcPts val="0"/>
              </a:spcBef>
              <a:buFontTx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997200" indent="-457200" algn="ctr" defTabSz="647700">
              <a:spcBef>
                <a:spcPts val="0"/>
              </a:spcBef>
              <a:buFontTx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2" name="“여기에 인용을 입력하십시오.”"/>
          <p:cNvSpPr txBox="1"/>
          <p:nvPr>
            <p:ph type="body" sz="quarter" idx="21"/>
          </p:nvPr>
        </p:nvSpPr>
        <p:spPr>
          <a:xfrm>
            <a:off x="2387600" y="6030926"/>
            <a:ext cx="19621500" cy="1006448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이미지"/>
          <p:cNvSpPr/>
          <p:nvPr>
            <p:ph type="pic" idx="21"/>
          </p:nvPr>
        </p:nvSpPr>
        <p:spPr>
          <a:xfrm>
            <a:off x="-12700" y="-25400"/>
            <a:ext cx="24384000" cy="177743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126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7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135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선"/>
          <p:cNvSpPr/>
          <p:nvPr/>
        </p:nvSpPr>
        <p:spPr>
          <a:xfrm>
            <a:off x="14147796" y="11214097"/>
            <a:ext cx="6" cy="20004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" name="이미지"/>
          <p:cNvSpPr/>
          <p:nvPr>
            <p:ph type="pic" idx="21"/>
          </p:nvPr>
        </p:nvSpPr>
        <p:spPr>
          <a:xfrm>
            <a:off x="-88900" y="-38100"/>
            <a:ext cx="35966400" cy="2188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제목 텍스트"/>
          <p:cNvSpPr txBox="1"/>
          <p:nvPr>
            <p:ph type="title"/>
          </p:nvPr>
        </p:nvSpPr>
        <p:spPr>
          <a:xfrm>
            <a:off x="2641600" y="10947400"/>
            <a:ext cx="10858500" cy="23876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제목 텍스트</a:t>
            </a:r>
          </a:p>
        </p:txBody>
      </p:sp>
      <p:sp>
        <p:nvSpPr>
          <p:cNvPr id="25" name="본문 첫 번째 줄…"/>
          <p:cNvSpPr txBox="1"/>
          <p:nvPr>
            <p:ph type="body" sz="quarter" idx="1"/>
          </p:nvPr>
        </p:nvSpPr>
        <p:spPr>
          <a:xfrm>
            <a:off x="14719300" y="11938000"/>
            <a:ext cx="92837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텍스트"/>
          <p:cNvSpPr txBox="1"/>
          <p:nvPr>
            <p:ph type="title"/>
          </p:nvPr>
        </p:nvSpPr>
        <p:spPr>
          <a:xfrm>
            <a:off x="1066800" y="4622800"/>
            <a:ext cx="22237700" cy="4470400"/>
          </a:xfrm>
          <a:prstGeom prst="rect">
            <a:avLst/>
          </a:prstGeom>
        </p:spPr>
        <p:txBody>
          <a:bodyPr anchor="ctr"/>
          <a:lstStyle/>
          <a:p>
            <a:pPr/>
            <a:r>
              <a:t>제목 텍스트</a:t>
            </a:r>
          </a:p>
        </p:txBody>
      </p:sp>
      <p:sp>
        <p:nvSpPr>
          <p:cNvPr id="3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선"/>
          <p:cNvSpPr/>
          <p:nvPr/>
        </p:nvSpPr>
        <p:spPr>
          <a:xfrm>
            <a:off x="1066800" y="6845300"/>
            <a:ext cx="1000214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" name="이미지"/>
          <p:cNvSpPr/>
          <p:nvPr>
            <p:ph type="pic" idx="21"/>
          </p:nvPr>
        </p:nvSpPr>
        <p:spPr>
          <a:xfrm>
            <a:off x="9867900" y="-12700"/>
            <a:ext cx="20929600" cy="13982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제목 텍스트"/>
          <p:cNvSpPr txBox="1"/>
          <p:nvPr>
            <p:ph type="title"/>
          </p:nvPr>
        </p:nvSpPr>
        <p:spPr>
          <a:xfrm>
            <a:off x="1066800" y="2019300"/>
            <a:ext cx="10007600" cy="4470400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4" name="본문 첫 번째 줄…"/>
          <p:cNvSpPr txBox="1"/>
          <p:nvPr>
            <p:ph type="body" sz="quarter" idx="1"/>
          </p:nvPr>
        </p:nvSpPr>
        <p:spPr>
          <a:xfrm>
            <a:off x="1066800" y="7213600"/>
            <a:ext cx="10007600" cy="4470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5" name="슬라이드 번호"/>
          <p:cNvSpPr txBox="1"/>
          <p:nvPr>
            <p:ph type="sldNum" sz="quarter" idx="2"/>
          </p:nvPr>
        </p:nvSpPr>
        <p:spPr>
          <a:xfrm>
            <a:off x="952502" y="12985802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1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2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선"/>
          <p:cNvSpPr/>
          <p:nvPr/>
        </p:nvSpPr>
        <p:spPr>
          <a:xfrm>
            <a:off x="1066797" y="2768599"/>
            <a:ext cx="9512619" cy="19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0" name="이미지"/>
          <p:cNvSpPr/>
          <p:nvPr>
            <p:ph type="pic" idx="21"/>
          </p:nvPr>
        </p:nvSpPr>
        <p:spPr>
          <a:xfrm>
            <a:off x="12052300" y="-1016000"/>
            <a:ext cx="12788900" cy="1903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제목 텍스트"/>
          <p:cNvSpPr txBox="1"/>
          <p:nvPr>
            <p:ph type="title"/>
          </p:nvPr>
        </p:nvSpPr>
        <p:spPr>
          <a:xfrm>
            <a:off x="1066800" y="469900"/>
            <a:ext cx="9525000" cy="1968500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72" name="본문 첫 번째 줄…"/>
          <p:cNvSpPr txBox="1"/>
          <p:nvPr>
            <p:ph type="body" sz="half" idx="1"/>
          </p:nvPr>
        </p:nvSpPr>
        <p:spPr>
          <a:xfrm>
            <a:off x="1066800" y="3124200"/>
            <a:ext cx="9525000" cy="9372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200"/>
              </a:spcBef>
              <a:defRPr sz="3600">
                <a:latin typeface="+mj-lt"/>
                <a:ea typeface="+mj-ea"/>
                <a:cs typeface="+mj-cs"/>
                <a:sym typeface="Helvetica Neue"/>
              </a:defRPr>
            </a:lvl1pPr>
            <a:lvl2pPr marL="914400" indent="-457200">
              <a:spcBef>
                <a:spcPts val="4200"/>
              </a:spcBef>
              <a:defRPr sz="3600">
                <a:latin typeface="+mj-lt"/>
                <a:ea typeface="+mj-ea"/>
                <a:cs typeface="+mj-cs"/>
                <a:sym typeface="Helvetica Neue"/>
              </a:defRPr>
            </a:lvl2pPr>
            <a:lvl3pPr marL="1371600" indent="-457200">
              <a:spcBef>
                <a:spcPts val="4200"/>
              </a:spcBef>
              <a:defRPr sz="3600">
                <a:latin typeface="+mj-lt"/>
                <a:ea typeface="+mj-ea"/>
                <a:cs typeface="+mj-cs"/>
                <a:sym typeface="Helvetica Neue"/>
              </a:defRPr>
            </a:lvl3pPr>
            <a:lvl4pPr marL="1828800" indent="-457200">
              <a:spcBef>
                <a:spcPts val="4200"/>
              </a:spcBef>
              <a:defRPr sz="3600">
                <a:latin typeface="+mj-lt"/>
                <a:ea typeface="+mj-ea"/>
                <a:cs typeface="+mj-cs"/>
                <a:sym typeface="Helvetica Neue"/>
              </a:defRPr>
            </a:lvl4pPr>
            <a:lvl5pPr marL="2286000" indent="-457200">
              <a:spcBef>
                <a:spcPts val="4200"/>
              </a:spcBef>
              <a:defRPr sz="3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3" name="슬라이드 번호"/>
          <p:cNvSpPr txBox="1"/>
          <p:nvPr>
            <p:ph type="sldNum" sz="quarter" idx="2"/>
          </p:nvPr>
        </p:nvSpPr>
        <p:spPr>
          <a:xfrm>
            <a:off x="957643" y="12985802"/>
            <a:ext cx="368504" cy="3746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본문 첫 번째 줄…"/>
          <p:cNvSpPr txBox="1"/>
          <p:nvPr>
            <p:ph type="body" idx="1"/>
          </p:nvPr>
        </p:nvSpPr>
        <p:spPr>
          <a:xfrm>
            <a:off x="1663700" y="1244600"/>
            <a:ext cx="21031200" cy="11201400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선"/>
          <p:cNvSpPr/>
          <p:nvPr/>
        </p:nvSpPr>
        <p:spPr>
          <a:xfrm flipH="1">
            <a:off x="15811738" y="711200"/>
            <a:ext cx="2" cy="1114360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9" name="선"/>
          <p:cNvSpPr/>
          <p:nvPr/>
        </p:nvSpPr>
        <p:spPr>
          <a:xfrm>
            <a:off x="15811500" y="6277569"/>
            <a:ext cx="7763087" cy="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이미지"/>
          <p:cNvSpPr/>
          <p:nvPr>
            <p:ph type="pic" sz="quarter" idx="21"/>
          </p:nvPr>
        </p:nvSpPr>
        <p:spPr>
          <a:xfrm>
            <a:off x="15930593" y="6426200"/>
            <a:ext cx="9151189" cy="610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이미지"/>
          <p:cNvSpPr/>
          <p:nvPr>
            <p:ph type="pic" sz="half" idx="22"/>
          </p:nvPr>
        </p:nvSpPr>
        <p:spPr>
          <a:xfrm>
            <a:off x="15900400" y="-152400"/>
            <a:ext cx="7785100" cy="1159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이미지"/>
          <p:cNvSpPr/>
          <p:nvPr>
            <p:ph type="pic" idx="23"/>
          </p:nvPr>
        </p:nvSpPr>
        <p:spPr>
          <a:xfrm>
            <a:off x="622300" y="711200"/>
            <a:ext cx="15544800" cy="1132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본문 첫 번째 줄…"/>
          <p:cNvSpPr txBox="1"/>
          <p:nvPr>
            <p:ph type="body" sz="quarter" idx="1"/>
          </p:nvPr>
        </p:nvSpPr>
        <p:spPr>
          <a:xfrm>
            <a:off x="977900" y="12179300"/>
            <a:ext cx="14579600" cy="1320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3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선"/>
          <p:cNvSpPr/>
          <p:nvPr/>
        </p:nvSpPr>
        <p:spPr>
          <a:xfrm>
            <a:off x="1066797" y="2768600"/>
            <a:ext cx="22252705" cy="18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제목 텍스트"/>
          <p:cNvSpPr txBox="1"/>
          <p:nvPr>
            <p:ph type="title"/>
          </p:nvPr>
        </p:nvSpPr>
        <p:spPr>
          <a:xfrm>
            <a:off x="1066800" y="469900"/>
            <a:ext cx="222377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4" name="본문 첫 번째 줄…"/>
          <p:cNvSpPr txBox="1"/>
          <p:nvPr>
            <p:ph type="body" idx="1"/>
          </p:nvPr>
        </p:nvSpPr>
        <p:spPr>
          <a:xfrm>
            <a:off x="1066800" y="3124200"/>
            <a:ext cx="22237700" cy="937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" name="슬라이드 번호"/>
          <p:cNvSpPr txBox="1"/>
          <p:nvPr>
            <p:ph type="sldNum" sz="quarter" idx="2"/>
          </p:nvPr>
        </p:nvSpPr>
        <p:spPr>
          <a:xfrm>
            <a:off x="23216227" y="12985802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8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이미지" descr="이미지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1089" r="0" b="11088"/>
          <a:stretch>
            <a:fillRect/>
          </a:stretch>
        </p:blipFill>
        <p:spPr>
          <a:xfrm>
            <a:off x="0" y="0"/>
            <a:ext cx="24384002" cy="10680701"/>
          </a:xfrm>
          <a:prstGeom prst="rect">
            <a:avLst/>
          </a:prstGeom>
        </p:spPr>
      </p:pic>
      <p:sp>
        <p:nvSpPr>
          <p:cNvPr id="146" name="Korean Language Cla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Korean Language Class Week 4 </a:t>
            </a:r>
          </a:p>
        </p:txBody>
      </p:sp>
      <p:sp>
        <p:nvSpPr>
          <p:cNvPr id="147" name="백지윤 Jiyun Baek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백지윤 Jiyun Baek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In short,</a:t>
            </a:r>
          </a:p>
        </p:txBody>
      </p:sp>
      <p:sp>
        <p:nvSpPr>
          <p:cNvPr id="174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891232" indent="-891232" defTabSz="457200">
              <a:spcBef>
                <a:spcPts val="1200"/>
              </a:spcBef>
              <a:buSzPct val="100000"/>
              <a:buFontTx/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하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</a:t>
            </a:r>
            <a:r>
              <a:rPr b="0" sz="4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tem of the verb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+ </a:t>
            </a:r>
            <a:r>
              <a:rPr>
                <a:solidFill>
                  <a:srgbClr val="0096FF"/>
                </a:solidFill>
              </a:rPr>
              <a:t>시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sz="4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honor suffix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+ </a:t>
            </a:r>
            <a:r>
              <a:rPr>
                <a:solidFill>
                  <a:srgbClr val="FF9300"/>
                </a:solidFill>
              </a:rPr>
              <a:t>었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sz="4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+ </a:t>
            </a:r>
            <a:r>
              <a:rPr>
                <a:solidFill>
                  <a:srgbClr val="9437FF"/>
                </a:solidFill>
              </a:rPr>
              <a:t>었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sz="4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double past tense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+ </a:t>
            </a:r>
            <a:r>
              <a:rPr>
                <a:solidFill>
                  <a:srgbClr val="747474"/>
                </a:solidFill>
              </a:rPr>
              <a:t>어요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b="0" sz="4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final ending 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= </a:t>
            </a:r>
            <a:r>
              <a:t>하</a:t>
            </a:r>
            <a:r>
              <a:rPr>
                <a:solidFill>
                  <a:srgbClr val="009051"/>
                </a:solidFill>
              </a:rPr>
              <a:t>셨</a:t>
            </a:r>
            <a:r>
              <a:rPr>
                <a:solidFill>
                  <a:srgbClr val="9437FF"/>
                </a:solidFill>
              </a:rPr>
              <a:t>었</a:t>
            </a:r>
            <a:r>
              <a:rPr>
                <a:solidFill>
                  <a:srgbClr val="747474"/>
                </a:solidFill>
              </a:rPr>
              <a:t>어요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Café &amp; Restaurant </a:t>
            </a:r>
          </a:p>
        </p:txBody>
      </p:sp>
      <p:sp>
        <p:nvSpPr>
          <p:cNvPr id="177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614947" indent="-614947" defTabSz="420623">
              <a:spcBef>
                <a:spcPts val="1100"/>
              </a:spcBef>
              <a:buSzPct val="100000"/>
              <a:buFontTx/>
              <a:buAutoNum type="arabicPeriod" startAt="1"/>
              <a:defRPr b="1" sz="4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물 한 잔 주시겠어요?</a:t>
            </a:r>
            <a:r>
              <a:rPr b="0">
                <a:solidFill>
                  <a:srgbClr val="535353"/>
                </a:solidFill>
              </a:rPr>
              <a:t> </a:t>
            </a:r>
            <a:r>
              <a:rPr b="0">
                <a:solidFill>
                  <a:srgbClr val="A7A7A7"/>
                </a:solidFill>
              </a:rPr>
              <a:t>[mul han jan ju si ge sseo yo?] </a:t>
            </a:r>
            <a:r>
              <a:rPr b="0">
                <a:solidFill>
                  <a:srgbClr val="535353"/>
                </a:solidFill>
              </a:rPr>
              <a:t>“Could I have a glass of water?”</a:t>
            </a:r>
            <a:br>
              <a:rPr b="0">
                <a:solidFill>
                  <a:srgbClr val="535353"/>
                </a:solidFill>
              </a:rPr>
            </a:br>
            <a:r>
              <a:rPr b="0">
                <a:solidFill>
                  <a:srgbClr val="535353"/>
                </a:solidFill>
              </a:rPr>
              <a:t>→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941751"/>
                </a:solidFill>
              </a:rPr>
              <a:t>(what) (how many) 잔 주시겠어요?</a:t>
            </a:r>
            <a:r>
              <a:rPr b="0">
                <a:solidFill>
                  <a:srgbClr val="535353"/>
                </a:solidFill>
              </a:rPr>
              <a:t> </a:t>
            </a:r>
            <a:r>
              <a:rPr b="0">
                <a:solidFill>
                  <a:srgbClr val="945200"/>
                </a:solidFill>
              </a:rPr>
              <a:t>Could you please (many) glass of (what)?</a:t>
            </a:r>
            <a:br>
              <a:rPr b="0">
                <a:solidFill>
                  <a:srgbClr val="945200"/>
                </a:solidFill>
              </a:rPr>
            </a:br>
            <a:endParaRPr>
              <a:solidFill>
                <a:srgbClr val="535353"/>
              </a:solidFill>
            </a:endParaRPr>
          </a:p>
          <a:p>
            <a:pPr marL="614947" indent="-614947" defTabSz="420623">
              <a:spcBef>
                <a:spcPts val="1100"/>
              </a:spcBef>
              <a:buSzPct val="100000"/>
              <a:buFontTx/>
              <a:buAutoNum type="arabicPeriod" startAt="1"/>
              <a:defRPr b="1" sz="4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냅킨은 어디 있나요?</a:t>
            </a:r>
            <a:r>
              <a:rPr b="0">
                <a:solidFill>
                  <a:srgbClr val="A7A7A7"/>
                </a:solidFill>
              </a:rPr>
              <a:t> [naeb kin eun eo di it na yo?] </a:t>
            </a:r>
            <a:r>
              <a:rPr b="0">
                <a:solidFill>
                  <a:srgbClr val="535353"/>
                </a:solidFill>
              </a:rPr>
              <a:t>“Where is the napkin?”</a:t>
            </a:r>
            <a:br>
              <a:rPr b="0">
                <a:solidFill>
                  <a:srgbClr val="535353"/>
                </a:solidFill>
              </a:rPr>
            </a:br>
            <a:r>
              <a:rPr b="0">
                <a:solidFill>
                  <a:srgbClr val="424242"/>
                </a:solidFill>
              </a:rPr>
              <a:t>→</a:t>
            </a:r>
            <a:r>
              <a:rPr b="0">
                <a:solidFill>
                  <a:srgbClr val="941751"/>
                </a:solidFill>
              </a:rPr>
              <a:t> </a:t>
            </a:r>
            <a:r>
              <a:rPr>
                <a:solidFill>
                  <a:srgbClr val="941751"/>
                </a:solidFill>
              </a:rPr>
              <a:t>(what) 은/는 어디 있나요?</a:t>
            </a:r>
            <a:r>
              <a:rPr b="0">
                <a:solidFill>
                  <a:srgbClr val="535353"/>
                </a:solidFill>
              </a:rPr>
              <a:t> </a:t>
            </a:r>
            <a:r>
              <a:rPr b="0">
                <a:solidFill>
                  <a:srgbClr val="945200"/>
                </a:solidFill>
              </a:rPr>
              <a:t>Where is (what) ?</a:t>
            </a:r>
            <a:endParaRPr>
              <a:solidFill>
                <a:srgbClr val="945200"/>
              </a:solidFill>
            </a:endParaRPr>
          </a:p>
          <a:p>
            <a:pPr marL="0" indent="0" defTabSz="420623">
              <a:spcBef>
                <a:spcPts val="1100"/>
              </a:spcBef>
              <a:buSzTx/>
              <a:buNone/>
              <a:defRPr sz="46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14947" indent="-614947" defTabSz="420623">
              <a:spcBef>
                <a:spcPts val="1100"/>
              </a:spcBef>
              <a:buSzPct val="100000"/>
              <a:buFontTx/>
              <a:buAutoNum type="arabicPeriod" startAt="3"/>
              <a:defRPr b="1" sz="4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오늘 카페에서 숙제를 했어요.</a:t>
            </a:r>
            <a:r>
              <a:rPr b="0">
                <a:solidFill>
                  <a:srgbClr val="A7A7A7"/>
                </a:solidFill>
              </a:rPr>
              <a:t> [o neul ka pe e seo sug je leul hae sseo yo] </a:t>
            </a:r>
            <a:br>
              <a:rPr b="0">
                <a:solidFill>
                  <a:srgbClr val="A7A7A7"/>
                </a:solidFill>
              </a:rPr>
            </a:br>
            <a:r>
              <a:rPr b="0">
                <a:solidFill>
                  <a:srgbClr val="535353"/>
                </a:solidFill>
              </a:rPr>
              <a:t>“I did my homework at the café today”</a:t>
            </a:r>
            <a:br>
              <a:rPr b="0">
                <a:solidFill>
                  <a:srgbClr val="535353"/>
                </a:solidFill>
              </a:rPr>
            </a:br>
            <a:r>
              <a:rPr b="0">
                <a:solidFill>
                  <a:srgbClr val="941751"/>
                </a:solidFill>
              </a:rPr>
              <a:t>→</a:t>
            </a:r>
            <a:r>
              <a:rPr>
                <a:solidFill>
                  <a:srgbClr val="941751"/>
                </a:solidFill>
              </a:rPr>
              <a:t> (when), (where)에서 (what)을/를 (action/verb)어요. </a:t>
            </a:r>
            <a:br>
              <a:rPr>
                <a:solidFill>
                  <a:srgbClr val="941751"/>
                </a:solidFill>
              </a:rPr>
            </a:br>
            <a:r>
              <a:rPr b="0">
                <a:solidFill>
                  <a:srgbClr val="945200"/>
                </a:solidFill>
              </a:rPr>
              <a:t>(When), I (verb) my (what) at the (place).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Café &amp; Restaurant </a:t>
            </a:r>
          </a:p>
        </p:txBody>
      </p:sp>
      <p:sp>
        <p:nvSpPr>
          <p:cNvPr id="180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9295687"/>
          </a:xfrm>
          <a:prstGeom prst="rect">
            <a:avLst/>
          </a:prstGeom>
        </p:spPr>
        <p:txBody>
          <a:bodyPr/>
          <a:lstStyle/>
          <a:p>
            <a:pPr marL="0" indent="0" defTabSz="361188">
              <a:spcBef>
                <a:spcPts val="900"/>
              </a:spcBef>
              <a:buSzTx/>
              <a:buNone/>
              <a:defRPr sz="3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4. </a:t>
            </a:r>
            <a:r>
              <a:rPr b="1">
                <a:solidFill>
                  <a:srgbClr val="000000"/>
                </a:solidFill>
              </a:rPr>
              <a:t>메뉴에 아메리카노, 카페라떼, 마카롱 등 이 있어요. </a:t>
            </a:r>
            <a:br>
              <a:rPr b="1">
                <a:solidFill>
                  <a:srgbClr val="000000"/>
                </a:solidFill>
              </a:rPr>
            </a:br>
            <a:r>
              <a:rPr>
                <a:solidFill>
                  <a:srgbClr val="A7A7A7"/>
                </a:solidFill>
              </a:rPr>
              <a:t>[men yue amelikano,kape latte, makalong deung i i sseo yo] </a:t>
            </a:r>
            <a:r>
              <a:rPr>
                <a:solidFill>
                  <a:srgbClr val="DDDDDD"/>
                </a:solidFill>
              </a:rPr>
              <a:t> </a:t>
            </a:r>
            <a:r>
              <a:t>“There are Americano, Cafe Latte, Macarons, etc. on the menu.”</a:t>
            </a:r>
          </a:p>
          <a:p>
            <a:pPr marL="0" indent="0" defTabSz="361188">
              <a:spcBef>
                <a:spcPts val="900"/>
              </a:spcBef>
              <a:buSzTx/>
              <a:buNone/>
              <a:defRPr sz="3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→</a:t>
            </a:r>
            <a:r>
              <a:rPr b="1"/>
              <a:t> </a:t>
            </a:r>
            <a:r>
              <a:rPr b="1">
                <a:solidFill>
                  <a:srgbClr val="941751"/>
                </a:solidFill>
              </a:rPr>
              <a:t>(where)에 (what),(what),(what) 등 이 있어요.</a:t>
            </a:r>
            <a:r>
              <a:rPr b="1"/>
              <a:t> </a:t>
            </a:r>
            <a:r>
              <a:rPr>
                <a:solidFill>
                  <a:schemeClr val="accent4">
                    <a:satOff val="-4535"/>
                    <a:lumOff val="-10549"/>
                  </a:schemeClr>
                </a:solidFill>
              </a:rPr>
              <a:t>There are (what), (what), (what), etc in (where).</a:t>
            </a:r>
            <a:endParaRPr>
              <a:solidFill>
                <a:schemeClr val="accent4">
                  <a:satOff val="-4535"/>
                  <a:lumOff val="-10549"/>
                </a:schemeClr>
              </a:solidFill>
            </a:endParaRPr>
          </a:p>
          <a:p>
            <a:pPr marL="0" indent="0" defTabSz="361188">
              <a:spcBef>
                <a:spcPts val="900"/>
              </a:spcBef>
              <a:buSzTx/>
              <a:buNone/>
              <a:defRPr sz="3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defTabSz="361188">
              <a:spcBef>
                <a:spcPts val="900"/>
              </a:spcBef>
              <a:buSzTx/>
              <a:buNone/>
              <a:defRPr sz="3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5. </a:t>
            </a:r>
            <a:r>
              <a:rPr b="1"/>
              <a:t>아메리카노 두 잔 이랑 초콜렛 마카롱 하나 주세요.</a:t>
            </a:r>
            <a:r>
              <a:t> </a:t>
            </a:r>
            <a:r>
              <a:rPr>
                <a:solidFill>
                  <a:srgbClr val="A7A7A7"/>
                </a:solidFill>
              </a:rPr>
              <a:t>[amelikano du jan Ilang cho kol let ma ka long ha na ju se yo] </a:t>
            </a:r>
            <a:r>
              <a:t>“(Give me) Two glasses of Americano and one chocolate macaron”</a:t>
            </a:r>
          </a:p>
          <a:p>
            <a:pPr marL="0" indent="0" defTabSz="361188">
              <a:spcBef>
                <a:spcPts val="900"/>
              </a:spcBef>
              <a:buSzTx/>
              <a:buNone/>
              <a:defRPr sz="3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→ </a:t>
            </a:r>
            <a:r>
              <a:rPr b="1">
                <a:solidFill>
                  <a:srgbClr val="941751"/>
                </a:solidFill>
              </a:rPr>
              <a:t>(what) (how many)잔 이랑 (what)(how many) 주세요</a:t>
            </a:r>
            <a:r>
              <a:rPr b="1">
                <a:solidFill>
                  <a:schemeClr val="accent5">
                    <a:satOff val="-18258"/>
                    <a:lumOff val="-12117"/>
                  </a:schemeClr>
                </a:solidFill>
              </a:rPr>
              <a:t>.</a:t>
            </a:r>
            <a:r>
              <a:rPr b="1"/>
              <a:t> </a:t>
            </a:r>
          </a:p>
          <a:p>
            <a:pPr marL="0" indent="0" defTabSz="361188">
              <a:spcBef>
                <a:spcPts val="900"/>
              </a:spcBef>
              <a:buSzTx/>
              <a:buNone/>
              <a:defRPr sz="3900">
                <a:solidFill>
                  <a:schemeClr val="accent4">
                    <a:satOff val="-4535"/>
                    <a:lumOff val="-10549"/>
                  </a:schemeClr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Give me (how many) glasses of (what) and (what).</a:t>
            </a:r>
          </a:p>
          <a:p>
            <a:pPr marL="0" indent="0" defTabSz="361188">
              <a:spcBef>
                <a:spcPts val="900"/>
              </a:spcBef>
              <a:buSzTx/>
              <a:buNone/>
              <a:defRPr sz="3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defTabSz="361188">
              <a:spcBef>
                <a:spcPts val="900"/>
              </a:spcBef>
              <a:buSzTx/>
              <a:buNone/>
              <a:defRPr sz="3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6. </a:t>
            </a:r>
            <a:r>
              <a:rPr b="1"/>
              <a:t>화장실이 어디 있는지 알 수 있을까요?</a:t>
            </a:r>
            <a:r>
              <a:t> </a:t>
            </a:r>
            <a:r>
              <a:rPr>
                <a:solidFill>
                  <a:srgbClr val="A7A7A7"/>
                </a:solidFill>
              </a:rPr>
              <a:t>[hwa jang sil i eo di it neun ji al su i sseul kka yo?] </a:t>
            </a:r>
            <a:r>
              <a:t>“Can I know where the toilet is?”</a:t>
            </a:r>
          </a:p>
          <a:p>
            <a:pPr marL="0" indent="0" defTabSz="361188">
              <a:spcBef>
                <a:spcPts val="900"/>
              </a:spcBef>
              <a:buSzTx/>
              <a:buNone/>
              <a:defRPr sz="3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→</a:t>
            </a:r>
            <a:r>
              <a:rPr b="1">
                <a:solidFill>
                  <a:srgbClr val="941751"/>
                </a:solidFill>
              </a:rPr>
              <a:t>(what)이/가 어디 있는지 알 수 있을까요?</a:t>
            </a:r>
            <a:r>
              <a:rPr>
                <a:solidFill>
                  <a:srgbClr val="941751"/>
                </a:solidFill>
              </a:rPr>
              <a:t> </a:t>
            </a:r>
            <a:r>
              <a:rPr>
                <a:solidFill>
                  <a:schemeClr val="accent4">
                    <a:satOff val="-4535"/>
                    <a:lumOff val="-10549"/>
                  </a:schemeClr>
                </a:solidFill>
              </a:rPr>
              <a:t>Can I know where (what) is?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Café &amp; Restaurant </a:t>
            </a:r>
          </a:p>
        </p:txBody>
      </p:sp>
      <p:sp>
        <p:nvSpPr>
          <p:cNvPr id="183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9228320"/>
          </a:xfrm>
          <a:prstGeom prst="rect">
            <a:avLst/>
          </a:prstGeom>
        </p:spPr>
        <p:txBody>
          <a:bodyPr/>
          <a:lstStyle/>
          <a:p>
            <a:pPr marL="0" indent="0" defTabSz="362102">
              <a:spcBef>
                <a:spcPts val="800"/>
              </a:spcBef>
              <a:buSzTx/>
              <a:buNone/>
              <a:defRPr sz="3959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7. </a:t>
            </a:r>
            <a:r>
              <a:rPr b="1">
                <a:solidFill>
                  <a:srgbClr val="000000"/>
                </a:solidFill>
              </a:rPr>
              <a:t>너는 뭐 주문 할래?</a:t>
            </a:r>
            <a:r>
              <a:rPr b="1"/>
              <a:t> </a:t>
            </a:r>
            <a:r>
              <a:rPr>
                <a:solidFill>
                  <a:srgbClr val="A7A7A7"/>
                </a:solidFill>
              </a:rPr>
              <a:t>[neo neun mwo ju mun hal lae?]</a:t>
            </a:r>
            <a:r>
              <a:t> “What do you want to order?”</a:t>
            </a:r>
            <a:br/>
            <a:r>
              <a:t>→</a:t>
            </a:r>
            <a:r>
              <a:rPr b="1">
                <a:solidFill>
                  <a:srgbClr val="941751"/>
                </a:solidFill>
              </a:rPr>
              <a:t>(who)은/는 뭐 (action/verb)할래?</a:t>
            </a:r>
            <a:r>
              <a:rPr>
                <a:solidFill>
                  <a:srgbClr val="941751"/>
                </a:solidFill>
              </a:rPr>
              <a:t> </a:t>
            </a:r>
            <a:r>
              <a:rPr>
                <a:solidFill>
                  <a:schemeClr val="accent4">
                    <a:satOff val="-4535"/>
                    <a:lumOff val="-10549"/>
                  </a:schemeClr>
                </a:solidFill>
              </a:rPr>
              <a:t>What do (who) want to (verb)?</a:t>
            </a:r>
            <a:endParaRPr>
              <a:solidFill>
                <a:schemeClr val="accent4">
                  <a:satOff val="-4535"/>
                  <a:lumOff val="-10549"/>
                </a:schemeClr>
              </a:solidFill>
            </a:endParaRPr>
          </a:p>
          <a:p>
            <a:pPr marL="0" indent="0" defTabSz="362102">
              <a:spcBef>
                <a:spcPts val="800"/>
              </a:spcBef>
              <a:buSzTx/>
              <a:buNone/>
              <a:defRPr sz="3959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defTabSz="362102">
              <a:spcBef>
                <a:spcPts val="800"/>
              </a:spcBef>
              <a:buSzTx/>
              <a:buNone/>
              <a:defRPr sz="3959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8. </a:t>
            </a:r>
            <a:r>
              <a:rPr b="1">
                <a:solidFill>
                  <a:srgbClr val="000000"/>
                </a:solidFill>
              </a:rPr>
              <a:t>남은 음식 포장해주세요.</a:t>
            </a:r>
            <a:r>
              <a:rPr>
                <a:solidFill>
                  <a:srgbClr val="A7A7A7"/>
                </a:solidFill>
              </a:rPr>
              <a:t> [nam eun eum sig po jang hae ju se yo]</a:t>
            </a:r>
            <a:r>
              <a:t> “Please pack the leftovers.”</a:t>
            </a:r>
          </a:p>
          <a:p>
            <a:pPr marL="0" indent="0" defTabSz="362102">
              <a:spcBef>
                <a:spcPts val="800"/>
              </a:spcBef>
              <a:buSzTx/>
              <a:buNone/>
              <a:defRPr sz="3959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→</a:t>
            </a:r>
            <a:r>
              <a:rPr b="1">
                <a:solidFill>
                  <a:srgbClr val="941751"/>
                </a:solidFill>
              </a:rPr>
              <a:t>(what) (action/verb)주세요</a:t>
            </a:r>
            <a:r>
              <a:rPr>
                <a:solidFill>
                  <a:srgbClr val="941751"/>
                </a:solidFill>
              </a:rPr>
              <a:t> </a:t>
            </a:r>
            <a:r>
              <a:rPr>
                <a:solidFill>
                  <a:schemeClr val="accent4">
                    <a:satOff val="-4535"/>
                    <a:lumOff val="-10549"/>
                  </a:schemeClr>
                </a:solidFill>
              </a:rPr>
              <a:t>Please, (verb) (what). - when you request something for others</a:t>
            </a:r>
          </a:p>
          <a:p>
            <a:pPr marL="0" indent="0" defTabSz="362102">
              <a:spcBef>
                <a:spcPts val="800"/>
              </a:spcBef>
              <a:buSzTx/>
              <a:buNone/>
              <a:defRPr sz="3959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defTabSz="362102">
              <a:spcBef>
                <a:spcPts val="800"/>
              </a:spcBef>
              <a:buSzTx/>
              <a:buNone/>
              <a:defRPr sz="3959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9. </a:t>
            </a:r>
            <a:r>
              <a:rPr b="1"/>
              <a:t>어떤 메뉴가 제일 인기 많나요?</a:t>
            </a:r>
            <a:r>
              <a:rPr>
                <a:solidFill>
                  <a:srgbClr val="A7A7A7"/>
                </a:solidFill>
              </a:rPr>
              <a:t> [eo tteon me nyu ga je il in gi manh na yo?] </a:t>
            </a:r>
            <a:br>
              <a:rPr>
                <a:solidFill>
                  <a:srgbClr val="A7A7A7"/>
                </a:solidFill>
              </a:rPr>
            </a:br>
            <a:r>
              <a:t>“Which menu is the most popular?”</a:t>
            </a:r>
            <a:br/>
            <a:r>
              <a:t>→ </a:t>
            </a:r>
            <a:r>
              <a:rPr b="1">
                <a:solidFill>
                  <a:srgbClr val="941751"/>
                </a:solidFill>
              </a:rPr>
              <a:t>어떤 (what)이/가 제일 인기 많나요?</a:t>
            </a:r>
            <a:r>
              <a:rPr>
                <a:solidFill>
                  <a:srgbClr val="941751"/>
                </a:solidFill>
              </a:rPr>
              <a:t> </a:t>
            </a:r>
            <a:r>
              <a:rPr>
                <a:solidFill>
                  <a:schemeClr val="accent4">
                    <a:satOff val="-4535"/>
                    <a:lumOff val="-10549"/>
                  </a:schemeClr>
                </a:solidFill>
              </a:rPr>
              <a:t>Which (noun) is most popular?</a:t>
            </a:r>
            <a:r>
              <a:t> </a:t>
            </a:r>
          </a:p>
          <a:p>
            <a:pPr marL="0" indent="0" defTabSz="362102">
              <a:spcBef>
                <a:spcPts val="800"/>
              </a:spcBef>
              <a:buSzTx/>
              <a:buNone/>
              <a:defRPr sz="3959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0" indent="0" defTabSz="362102">
              <a:spcBef>
                <a:spcPts val="800"/>
              </a:spcBef>
              <a:buSzTx/>
              <a:buNone/>
              <a:defRPr sz="3959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10. </a:t>
            </a:r>
            <a:r>
              <a:rPr b="1"/>
              <a:t>피클이랑 김치 더 주시겠어요?</a:t>
            </a:r>
            <a:r>
              <a:t> </a:t>
            </a:r>
            <a:r>
              <a:rPr>
                <a:solidFill>
                  <a:srgbClr val="A7A7A7"/>
                </a:solidFill>
              </a:rPr>
              <a:t>[pi keul I lang gim chi deo ju si ge sseo yo?] 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“Would you please give more pickle and kimchi?”</a:t>
            </a:r>
            <a:br>
              <a:rPr>
                <a:solidFill>
                  <a:srgbClr val="535353"/>
                </a:solidFill>
              </a:rPr>
            </a:br>
            <a:r>
              <a:t>→</a:t>
            </a:r>
            <a:r>
              <a:rPr b="1">
                <a:solidFill>
                  <a:srgbClr val="941751"/>
                </a:solidFill>
              </a:rPr>
              <a:t>(what)(이)랑 (what) 더 주시겠어요?</a:t>
            </a:r>
            <a:r>
              <a:rPr>
                <a:solidFill>
                  <a:srgbClr val="941751"/>
                </a:solidFill>
              </a:rPr>
              <a:t> </a:t>
            </a:r>
            <a:r>
              <a:rPr>
                <a:solidFill>
                  <a:schemeClr val="accent4">
                    <a:satOff val="-4535"/>
                    <a:lumOff val="-10549"/>
                  </a:schemeClr>
                </a:solidFill>
              </a:rPr>
              <a:t>Would you please give more (noun) and (noun)?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Special particle 은/는</a:t>
            </a:r>
          </a:p>
        </p:txBody>
      </p:sp>
      <p:sp>
        <p:nvSpPr>
          <p:cNvPr id="186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은/는 is a topic particle</a:t>
            </a:r>
            <a:endParaRPr b="1"/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은 after consonants (with 받침) / 는 after vowels (without 받침)</a:t>
            </a: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Topic + 은/는 + Predicate</a:t>
            </a: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Ex) </a:t>
            </a:r>
            <a:r>
              <a:rPr>
                <a:solidFill>
                  <a:srgbClr val="000000"/>
                </a:solidFill>
              </a:rPr>
              <a:t>채경은 한국 사람이에요</a:t>
            </a:r>
            <a:r>
              <a:t> </a:t>
            </a:r>
            <a:r>
              <a:rPr>
                <a:solidFill>
                  <a:srgbClr val="A7A7A7"/>
                </a:solidFill>
              </a:rPr>
              <a:t>[Chae gyeong eun han guk sa ra mi eyo]</a:t>
            </a:r>
            <a:r>
              <a:t> </a:t>
            </a:r>
            <a:br/>
            <a:r>
              <a:t>As for Chae-Kyung, (she) is a Korean</a:t>
            </a:r>
            <a:br/>
            <a:br/>
            <a:r>
              <a:rPr>
                <a:solidFill>
                  <a:srgbClr val="000000"/>
                </a:solidFill>
              </a:rPr>
              <a:t>메디는 프랑스 사람이에요</a:t>
            </a:r>
            <a:r>
              <a:rPr>
                <a:solidFill>
                  <a:srgbClr val="A7A7A7"/>
                </a:solidFill>
              </a:rPr>
              <a:t> [Me di neun peu rang seu sa ra mi eyo]</a:t>
            </a:r>
            <a:br>
              <a:rPr>
                <a:solidFill>
                  <a:srgbClr val="A7A7A7"/>
                </a:solidFill>
              </a:rPr>
            </a:br>
            <a:r>
              <a:t>As for Mehdi, (he) is a French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Special particle 은/는</a:t>
            </a:r>
          </a:p>
        </p:txBody>
      </p:sp>
      <p:sp>
        <p:nvSpPr>
          <p:cNvPr id="189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655054" indent="-655054" defTabSz="448055">
              <a:spcBef>
                <a:spcPts val="1100"/>
              </a:spcBef>
              <a:buSzPct val="100000"/>
              <a:buFontTx/>
              <a:defRPr sz="49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미카엘은 프랑스 사람이에요</a:t>
            </a:r>
            <a:r>
              <a:rPr>
                <a:solidFill>
                  <a:srgbClr val="A7A7A7"/>
                </a:solidFill>
              </a:rPr>
              <a:t> [Mikaer eun peu rang seu sa ra mi eyo] 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“As for Mickael, (he) is a French”</a:t>
            </a:r>
            <a:br>
              <a:rPr>
                <a:solidFill>
                  <a:srgbClr val="535353"/>
                </a:solidFill>
              </a:rPr>
            </a:br>
            <a:br>
              <a:rPr>
                <a:solidFill>
                  <a:srgbClr val="535353"/>
                </a:solidFill>
              </a:rPr>
            </a:br>
            <a:r>
              <a:t>대학생이에요</a:t>
            </a:r>
            <a:r>
              <a:rPr>
                <a:solidFill>
                  <a:srgbClr val="A7A7A7"/>
                </a:solidFill>
              </a:rPr>
              <a:t> [Dae hak saeng ieyo] 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“(He) is an university student”</a:t>
            </a:r>
            <a:br>
              <a:rPr>
                <a:solidFill>
                  <a:srgbClr val="535353"/>
                </a:solidFill>
              </a:rPr>
            </a:br>
            <a:br>
              <a:rPr>
                <a:solidFill>
                  <a:srgbClr val="535353"/>
                </a:solidFill>
              </a:rPr>
            </a:br>
            <a:r>
              <a:t>21살이에요</a:t>
            </a:r>
            <a:r>
              <a:rPr>
                <a:solidFill>
                  <a:srgbClr val="A7A7A7"/>
                </a:solidFill>
              </a:rPr>
              <a:t> [21 sar ieyo] 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“(He) is 21 years old”</a:t>
            </a:r>
            <a:br>
              <a:rPr>
                <a:solidFill>
                  <a:srgbClr val="535353"/>
                </a:solidFill>
              </a:rPr>
            </a:br>
            <a:br>
              <a:rPr>
                <a:solidFill>
                  <a:srgbClr val="535353"/>
                </a:solidFill>
              </a:rPr>
            </a:br>
            <a:r>
              <a:t>교카이는 터키 사람이에요 </a:t>
            </a:r>
            <a:r>
              <a:rPr>
                <a:solidFill>
                  <a:srgbClr val="A7A7A7"/>
                </a:solidFill>
              </a:rPr>
              <a:t>[Gyo kai neun teo ki sa ra mi eyo] 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“As for Gokay, (he) is a Turkish”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Special particle 은/는</a:t>
            </a:r>
          </a:p>
        </p:txBody>
      </p:sp>
      <p:sp>
        <p:nvSpPr>
          <p:cNvPr id="192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 noun marked by 은/는 appears to be the subject of the sentence</a:t>
            </a: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은/는 is not a subject particle</a:t>
            </a: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it does not mark the noun as the subject</a:t>
            </a: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b="1">
                <a:solidFill>
                  <a:srgbClr val="FF26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 햄버거는 파이브 가이즈 햄버거가 맛있어요 </a:t>
            </a:r>
            <a:br/>
            <a:r>
              <a:rPr>
                <a:solidFill>
                  <a:srgbClr val="A7A7A7"/>
                </a:solidFill>
              </a:rPr>
              <a:t>[Haem beog eo neun pai beu gai jeu haem beog eo ga mas iss eoyo] 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“As for hamburgers, Five Guys Hamburger is tasty.”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Special particle 은/는</a:t>
            </a:r>
          </a:p>
        </p:txBody>
      </p:sp>
      <p:sp>
        <p:nvSpPr>
          <p:cNvPr id="195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668421" indent="-668421" defTabSz="457200">
              <a:spcBef>
                <a:spcPts val="1200"/>
              </a:spcBef>
              <a:buSzPct val="100000"/>
              <a:buFontTx/>
              <a:buAutoNum type="arabicPeriod" startAt="1"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Compare and Contrast</a:t>
            </a:r>
          </a:p>
          <a:p>
            <a:pPr marL="668421" indent="-668421" defTabSz="457200">
              <a:spcBef>
                <a:spcPts val="1200"/>
              </a:spcBef>
              <a:buSzPct val="100000"/>
              <a:buFontTx/>
              <a:buAutoNum type="arabicPeriod" startAt="1"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Switching topics</a:t>
            </a:r>
          </a:p>
          <a:p>
            <a:pPr marL="668421" indent="-668421" defTabSz="457200">
              <a:spcBef>
                <a:spcPts val="1200"/>
              </a:spcBef>
              <a:buSzPct val="100000"/>
              <a:buFontTx/>
              <a:buAutoNum type="arabicPeriod" startAt="1"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Interplay between the subject and the topic particles</a:t>
            </a:r>
          </a:p>
          <a:p>
            <a:pPr marL="668421" indent="-668421" defTabSz="457200">
              <a:spcBef>
                <a:spcPts val="1200"/>
              </a:spcBef>
              <a:buSzPct val="100000"/>
              <a:buFontTx/>
              <a:buAutoNum type="arabicPeriod" startAt="1"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Appearing at the beginning of the sentence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1) Compare and Contrast</a:t>
            </a:r>
          </a:p>
        </p:txBody>
      </p:sp>
      <p:sp>
        <p:nvSpPr>
          <p:cNvPr id="198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Compare and contrast the two topics of the sentences</a:t>
            </a: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Ex) 교카이는 터키 사람이에요 </a:t>
            </a:r>
            <a:br/>
            <a:r>
              <a:rPr>
                <a:solidFill>
                  <a:srgbClr val="A7A7A7"/>
                </a:solidFill>
              </a:rPr>
              <a:t>[Gyokai neun teak salami eyo]</a:t>
            </a:r>
            <a:r>
              <a:t> </a:t>
            </a:r>
            <a:br/>
            <a:r>
              <a:t>“As for Gokay, (he) is a Turkish.”</a:t>
            </a:r>
            <a:br/>
            <a:br/>
            <a:r>
              <a:t>그렇지만 메디는 프랑스 사람이에요</a:t>
            </a:r>
            <a:r>
              <a:rPr>
                <a:solidFill>
                  <a:srgbClr val="A7A7A7"/>
                </a:solidFill>
              </a:rPr>
              <a:t> 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A7A7A7"/>
                </a:solidFill>
              </a:rPr>
              <a:t>[Geureo china media neun peu rang seu sara mi eyo] </a:t>
            </a:r>
            <a:br>
              <a:rPr>
                <a:solidFill>
                  <a:srgbClr val="A7A7A7"/>
                </a:solidFill>
              </a:rPr>
            </a:br>
            <a:r>
              <a:t>“However, as for Mehdi, (he) is a French.”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2) Switching topics </a:t>
            </a:r>
          </a:p>
        </p:txBody>
      </p:sp>
      <p:sp>
        <p:nvSpPr>
          <p:cNvPr id="201" name="Inflectional element between the stem and final ending…"/>
          <p:cNvSpPr txBox="1"/>
          <p:nvPr>
            <p:ph type="body" idx="1"/>
          </p:nvPr>
        </p:nvSpPr>
        <p:spPr>
          <a:xfrm>
            <a:off x="1066800" y="3124199"/>
            <a:ext cx="22237700" cy="9684492"/>
          </a:xfrm>
          <a:prstGeom prst="rect">
            <a:avLst/>
          </a:prstGeom>
        </p:spPr>
        <p:txBody>
          <a:bodyPr/>
          <a:lstStyle/>
          <a:p>
            <a:pPr marL="655054" indent="-655054" defTabSz="448055">
              <a:spcBef>
                <a:spcPts val="1100"/>
              </a:spcBef>
              <a:buSzPct val="100000"/>
              <a:buFontTx/>
              <a:defRPr sz="49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은/는 when they switch the topic from one thing to another </a:t>
            </a:r>
          </a:p>
          <a:p>
            <a:pPr marL="655054" indent="-655054" defTabSz="448055">
              <a:spcBef>
                <a:spcPts val="1100"/>
              </a:spcBef>
              <a:buSzPct val="100000"/>
              <a:buFontTx/>
              <a:defRPr sz="4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55054" indent="-655054" defTabSz="448055">
              <a:spcBef>
                <a:spcPts val="1100"/>
              </a:spcBef>
              <a:buSzPct val="100000"/>
              <a:buFontTx/>
              <a:defRPr sz="49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A: </a:t>
            </a:r>
            <a:r>
              <a:rPr>
                <a:solidFill>
                  <a:srgbClr val="000000"/>
                </a:solidFill>
              </a:rPr>
              <a:t>실례합니다. 이 바지 얼마예요? </a:t>
            </a:r>
            <a:r>
              <a:rPr>
                <a:solidFill>
                  <a:srgbClr val="A7A7A7"/>
                </a:solidFill>
              </a:rPr>
              <a:t>[Sil lye ha mni da. i baji eol ma ye yo?]</a:t>
            </a:r>
            <a:br>
              <a:rPr>
                <a:solidFill>
                  <a:srgbClr val="A7A7A7"/>
                </a:solidFill>
              </a:rPr>
            </a:br>
            <a:r>
              <a:t>“Excuse me, how much is this pair of pants?” </a:t>
            </a:r>
            <a:br/>
            <a:r>
              <a:t>B: 네. 30,000원입니다.</a:t>
            </a:r>
            <a:r>
              <a:rPr>
                <a:solidFill>
                  <a:srgbClr val="A7A7A7"/>
                </a:solidFill>
              </a:rPr>
              <a:t> [ne. Sam man won imnida] </a:t>
            </a:r>
            <a:br>
              <a:rPr>
                <a:solidFill>
                  <a:srgbClr val="A7A7A7"/>
                </a:solidFill>
              </a:rPr>
            </a:br>
            <a:r>
              <a:t>“Yes, (it) is 30,000 won.” </a:t>
            </a:r>
            <a:br/>
            <a:r>
              <a:t>A: </a:t>
            </a:r>
            <a:r>
              <a:rPr>
                <a:solidFill>
                  <a:srgbClr val="000000"/>
                </a:solidFill>
              </a:rPr>
              <a:t>그럼, 이 치마는 얼마예요?</a:t>
            </a:r>
            <a:r>
              <a:t> </a:t>
            </a:r>
            <a:r>
              <a:rPr>
                <a:solidFill>
                  <a:srgbClr val="A7A7A7"/>
                </a:solidFill>
              </a:rPr>
              <a:t>[Geureom I chima neun eolma yeyo?] </a:t>
            </a:r>
            <a:br>
              <a:rPr>
                <a:solidFill>
                  <a:srgbClr val="A7A7A7"/>
                </a:solidFill>
              </a:rPr>
            </a:br>
            <a:r>
              <a:t>“Then, as for the skirt, how much is (it) ?”</a:t>
            </a:r>
            <a:br/>
            <a:r>
              <a:t>B: </a:t>
            </a:r>
            <a:r>
              <a:rPr>
                <a:solidFill>
                  <a:srgbClr val="000000"/>
                </a:solidFill>
              </a:rPr>
              <a:t>네. 50,000원입니다.</a:t>
            </a:r>
            <a:r>
              <a:rPr>
                <a:solidFill>
                  <a:srgbClr val="A7A7A7"/>
                </a:solidFill>
              </a:rPr>
              <a:t> [ne. oman won imnida]</a:t>
            </a:r>
            <a:br>
              <a:rPr>
                <a:solidFill>
                  <a:srgbClr val="A7A7A7"/>
                </a:solidFill>
              </a:rPr>
            </a:br>
            <a:r>
              <a:t> “Yes, (it) is 50,000 won.” </a:t>
            </a:r>
            <a:br/>
            <a:r>
              <a:t>A: </a:t>
            </a:r>
            <a:r>
              <a:rPr>
                <a:solidFill>
                  <a:srgbClr val="000000"/>
                </a:solidFill>
              </a:rPr>
              <a:t>이 청바지는요??</a:t>
            </a:r>
            <a:r>
              <a:t> </a:t>
            </a:r>
            <a:r>
              <a:rPr>
                <a:solidFill>
                  <a:srgbClr val="A7A7A7"/>
                </a:solidFill>
              </a:rPr>
              <a:t>[I cheong baji neun yo?]</a:t>
            </a:r>
            <a:br>
              <a:rPr>
                <a:solidFill>
                  <a:srgbClr val="A7A7A7"/>
                </a:solidFill>
              </a:rPr>
            </a:br>
            <a:r>
              <a:t>“How about this pair of jeans?”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he Ending Form for verbs and adjec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Ending Form for verbs and adjectives</a:t>
            </a:r>
          </a:p>
        </p:txBody>
      </p:sp>
      <p:sp>
        <p:nvSpPr>
          <p:cNvPr id="150" name="Including nuance of tense, aspect, speech levels etc.…"/>
          <p:cNvSpPr txBox="1"/>
          <p:nvPr>
            <p:ph type="body" sz="half" idx="1"/>
          </p:nvPr>
        </p:nvSpPr>
        <p:spPr>
          <a:xfrm>
            <a:off x="1066800" y="3124200"/>
            <a:ext cx="22237700" cy="5011790"/>
          </a:xfrm>
          <a:prstGeom prst="rect">
            <a:avLst/>
          </a:prstGeom>
        </p:spPr>
        <p:txBody>
          <a:bodyPr/>
          <a:lstStyle/>
          <a:p>
            <a:pPr/>
            <a:r>
              <a:t>Including nuance of tense, aspect, speech levels etc.</a:t>
            </a:r>
          </a:p>
          <a:p>
            <a:pPr>
              <a:defRPr b="1">
                <a:solidFill>
                  <a:srgbClr val="5E96E5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Pre-final endings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&amp; </a:t>
            </a:r>
            <a:r>
              <a:rPr>
                <a:solidFill>
                  <a:srgbClr val="F3995F"/>
                </a:solidFill>
              </a:rPr>
              <a:t>final ending</a:t>
            </a:r>
            <a:r>
              <a:rPr>
                <a:solidFill>
                  <a:srgbClr val="E14F48"/>
                </a:solidFill>
              </a:rPr>
              <a:t> 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depending on where they placed in verb or adjective</a:t>
            </a:r>
            <a:b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ex) </a:t>
            </a:r>
            <a: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가르치</a:t>
            </a:r>
            <a:r>
              <a:rPr>
                <a:solidFill>
                  <a:srgbClr val="424242"/>
                </a:solidFill>
              </a:rPr>
              <a:t>시</a:t>
            </a:r>
            <a: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다</a:t>
            </a:r>
            <a:r>
              <a:rPr>
                <a:solidFill>
                  <a:srgbClr val="424242"/>
                </a:solidFill>
              </a:rPr>
              <a:t> 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teach </a:t>
            </a:r>
            <a:r>
              <a:rPr b="0">
                <a:solidFill>
                  <a:srgbClr val="ACACA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[ga-leu-chi-si-da]</a:t>
            </a:r>
            <a:br>
              <a:rPr b="0">
                <a:solidFill>
                  <a:srgbClr val="ACACA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행복합니</a:t>
            </a:r>
            <a:r>
              <a:rPr>
                <a:solidFill>
                  <a:srgbClr val="424242"/>
                </a:solidFill>
              </a:rPr>
              <a:t>다 </a:t>
            </a:r>
            <a:r>
              <a:rPr b="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(I am) happy </a:t>
            </a:r>
            <a:r>
              <a:rPr b="0">
                <a:solidFill>
                  <a:srgbClr val="ACACA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[haeng-bog-hab-ni-da]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3) Interplay between the subject and the topic particles </a:t>
            </a:r>
          </a:p>
        </p:txBody>
      </p:sp>
      <p:sp>
        <p:nvSpPr>
          <p:cNvPr id="204" name="Inflectional element between the stem and final ending…"/>
          <p:cNvSpPr txBox="1"/>
          <p:nvPr>
            <p:ph type="body" idx="1"/>
          </p:nvPr>
        </p:nvSpPr>
        <p:spPr>
          <a:xfrm>
            <a:off x="1066800" y="3124199"/>
            <a:ext cx="22237700" cy="9684492"/>
          </a:xfrm>
          <a:prstGeom prst="rect">
            <a:avLst/>
          </a:prstGeom>
        </p:spPr>
        <p:txBody>
          <a:bodyPr/>
          <a:lstStyle/>
          <a:p>
            <a:pPr marL="635003" indent="-635003" defTabSz="434340">
              <a:spcBef>
                <a:spcPts val="1100"/>
              </a:spcBef>
              <a:buSzPct val="100000"/>
              <a:buFontTx/>
              <a:defRPr sz="47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When asking a question in Korean, the question word is usually marked by the subject particle 이/가 [I/ga]</a:t>
            </a:r>
          </a:p>
          <a:p>
            <a:pPr marL="635003" indent="-635003" defTabSz="434340">
              <a:spcBef>
                <a:spcPts val="1100"/>
              </a:spcBef>
              <a:buSzPct val="100000"/>
              <a:buFontTx/>
              <a:defRPr sz="47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When answering the question, it is used by the topic particle 은/는</a:t>
            </a:r>
          </a:p>
          <a:p>
            <a:pPr marL="635003" indent="-635003" defTabSz="434340">
              <a:spcBef>
                <a:spcPts val="1100"/>
              </a:spcBef>
              <a:buSzPct val="100000"/>
              <a:buFontTx/>
              <a:defRPr sz="47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35003" indent="-635003" defTabSz="434340">
              <a:spcBef>
                <a:spcPts val="1100"/>
              </a:spcBef>
              <a:buSzPct val="100000"/>
              <a:buFontTx/>
              <a:defRPr b="1" sz="47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 word</a:t>
            </a:r>
            <a:r>
              <a:rPr b="0"/>
              <a:t> is new information which was just brought up in the conversation when asking the question → 이/가 for asking question</a:t>
            </a:r>
          </a:p>
          <a:p>
            <a:pPr marL="635003" indent="-635003" defTabSz="434340">
              <a:spcBef>
                <a:spcPts val="1100"/>
              </a:spcBef>
              <a:buSzPct val="100000"/>
              <a:buFontTx/>
              <a:defRPr sz="47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after question, </a:t>
            </a:r>
            <a:r>
              <a:rPr b="1"/>
              <a:t>the word</a:t>
            </a:r>
            <a:r>
              <a:t> becomes the topic → 은/는 for answering the question</a:t>
            </a:r>
          </a:p>
          <a:p>
            <a:pPr marL="635003" indent="-635003" defTabSz="434340">
              <a:spcBef>
                <a:spcPts val="1100"/>
              </a:spcBef>
              <a:buSzPct val="100000"/>
              <a:buFontTx/>
              <a:defRPr sz="4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35003" indent="-635003" defTabSz="434340">
              <a:spcBef>
                <a:spcPts val="1100"/>
              </a:spcBef>
              <a:buSzPct val="100000"/>
              <a:buFontTx/>
              <a:defRPr sz="47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Elma: 전공이 뭐예요?</a:t>
            </a:r>
            <a:r>
              <a:rPr>
                <a:solidFill>
                  <a:srgbClr val="A7A7A7"/>
                </a:solidFill>
              </a:rPr>
              <a:t> [jeon gong i mwo ye yo?] </a:t>
            </a:r>
            <a:r>
              <a:rPr>
                <a:solidFill>
                  <a:srgbClr val="535353"/>
                </a:solidFill>
              </a:rPr>
              <a:t>“What is (your) major?”</a:t>
            </a:r>
            <a:br>
              <a:rPr>
                <a:solidFill>
                  <a:srgbClr val="535353"/>
                </a:solidFill>
              </a:rPr>
            </a:br>
            <a:r>
              <a:t>Nina: 전공은 한국어예요</a:t>
            </a:r>
            <a:r>
              <a:rPr>
                <a:solidFill>
                  <a:srgbClr val="A7A7A7"/>
                </a:solidFill>
              </a:rPr>
              <a:t> [jeon gong eun han gug eo ye yo]</a:t>
            </a:r>
            <a:r>
              <a:t> </a:t>
            </a:r>
            <a:r>
              <a:rPr>
                <a:solidFill>
                  <a:srgbClr val="535353"/>
                </a:solidFill>
              </a:rPr>
              <a:t>“As for (my) major, (it) is Korean.”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3) Interplay between the subject and the topic particles </a:t>
            </a:r>
          </a:p>
        </p:txBody>
      </p:sp>
      <p:sp>
        <p:nvSpPr>
          <p:cNvPr id="207" name="Inflectional element between the stem and final ending…"/>
          <p:cNvSpPr txBox="1"/>
          <p:nvPr>
            <p:ph type="body" idx="1"/>
          </p:nvPr>
        </p:nvSpPr>
        <p:spPr>
          <a:xfrm>
            <a:off x="1066800" y="3124199"/>
            <a:ext cx="22237700" cy="9684492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Su: 이름이 뭐예요?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A7A7A7"/>
                </a:solidFill>
              </a:rPr>
              <a:t>[I reu mi mwo ye yo?]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“What is (your) name?”</a:t>
            </a:r>
            <a:br>
              <a:rPr>
                <a:solidFill>
                  <a:srgbClr val="535353"/>
                </a:solidFill>
              </a:rPr>
            </a:br>
            <a:r>
              <a:t>Mehdi: 제 이름은 메디예요</a:t>
            </a:r>
            <a:r>
              <a:rPr>
                <a:solidFill>
                  <a:srgbClr val="535353"/>
                </a:solidFill>
              </a:rPr>
              <a:t> </a:t>
            </a:r>
            <a:r>
              <a:rPr>
                <a:solidFill>
                  <a:srgbClr val="A7A7A7"/>
                </a:solidFill>
              </a:rPr>
              <a:t>[je I reu m eun me di ye yo]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“As for my name, (it) is Mehdi.” </a:t>
            </a:r>
            <a:endParaRPr>
              <a:solidFill>
                <a:srgbClr val="535353"/>
              </a:solidFill>
            </a:endParaR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Su: 고향이 어디예요? </a:t>
            </a:r>
            <a:r>
              <a:rPr>
                <a:solidFill>
                  <a:srgbClr val="A7A7A7"/>
                </a:solidFill>
              </a:rPr>
              <a:t>[gohyangi eodiyeyo?]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“Where is (your) hometown?”</a:t>
            </a:r>
            <a:br>
              <a:rPr>
                <a:solidFill>
                  <a:srgbClr val="535353"/>
                </a:solidFill>
              </a:rPr>
            </a:br>
            <a:r>
              <a:t>Mehdi: 제 고향은 파리예요</a:t>
            </a:r>
            <a:r>
              <a:rPr>
                <a:solidFill>
                  <a:srgbClr val="A7A7A7"/>
                </a:solidFill>
              </a:rPr>
              <a:t> [je gohyangeun pariyeyo]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“As for my hometown, (it) is Paris.”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4) Appearing at the beginning of the sentence </a:t>
            </a:r>
          </a:p>
        </p:txBody>
      </p:sp>
      <p:sp>
        <p:nvSpPr>
          <p:cNvPr id="210" name="Inflectional element between the stem and final ending…"/>
          <p:cNvSpPr txBox="1"/>
          <p:nvPr>
            <p:ph type="body" idx="1"/>
          </p:nvPr>
        </p:nvSpPr>
        <p:spPr>
          <a:xfrm>
            <a:off x="1066800" y="3124199"/>
            <a:ext cx="22237700" cy="9684492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You can make </a:t>
            </a:r>
            <a:r>
              <a:rPr b="1"/>
              <a:t>any element of the sentence</a:t>
            </a:r>
            <a:r>
              <a:t> the topic by </a:t>
            </a:r>
            <a:r>
              <a:rPr b="1"/>
              <a:t>adding the topic particle</a:t>
            </a:r>
            <a:r>
              <a:t> to it and placing it </a:t>
            </a:r>
            <a:r>
              <a:rPr b="1"/>
              <a:t>at the beginning of the sentence</a:t>
            </a:r>
            <a:r>
              <a:t>, except the verb/adjective that appears at the end of the sentence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4) Appearing at the beginning of the sentence </a:t>
            </a:r>
          </a:p>
        </p:txBody>
      </p:sp>
      <p:sp>
        <p:nvSpPr>
          <p:cNvPr id="213" name="Inflectional element between the stem and final ending…"/>
          <p:cNvSpPr txBox="1"/>
          <p:nvPr>
            <p:ph type="body" idx="1"/>
          </p:nvPr>
        </p:nvSpPr>
        <p:spPr>
          <a:xfrm>
            <a:off x="1066800" y="3124199"/>
            <a:ext cx="22237700" cy="9684492"/>
          </a:xfrm>
          <a:prstGeom prst="rect">
            <a:avLst/>
          </a:prstGeom>
        </p:spPr>
        <p:txBody>
          <a:bodyPr/>
          <a:lstStyle/>
          <a:p>
            <a:pPr marL="568159" indent="-568159" defTabSz="388620">
              <a:spcBef>
                <a:spcPts val="1000"/>
              </a:spcBef>
              <a:buSzPct val="100000"/>
              <a:buFontTx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베녹</a:t>
            </a:r>
            <a:r>
              <a:rPr b="1">
                <a:solidFill>
                  <a:srgbClr val="7A81FF"/>
                </a:solidFill>
              </a:rPr>
              <a:t>은</a:t>
            </a:r>
            <a:r>
              <a:t> 오전 10 시에 엘마하고 도서관에서 한국어를 공부해요. </a:t>
            </a:r>
            <a:br/>
            <a:r>
              <a:rPr>
                <a:solidFill>
                  <a:srgbClr val="A7A7A7"/>
                </a:solidFill>
              </a:rPr>
              <a:t>[be nog eun oj eon 10si e el ma ha go do seo gwan e se o han gu geo reul gong bu hae yo.] </a:t>
            </a:r>
            <a:br>
              <a:rPr>
                <a:solidFill>
                  <a:srgbClr val="A7A7A7"/>
                </a:solidFill>
              </a:rPr>
            </a:br>
            <a:r>
              <a:rPr>
                <a:solidFill>
                  <a:srgbClr val="535353"/>
                </a:solidFill>
              </a:rPr>
              <a:t>“As for Vinok, (he) studies Korean with Elma at the library at 10:00 a.m.”</a:t>
            </a:r>
            <a:endParaRPr>
              <a:solidFill>
                <a:srgbClr val="535353"/>
              </a:solidFill>
            </a:endParaRPr>
          </a:p>
          <a:p>
            <a:pPr marL="568159" indent="-568159" defTabSz="388620">
              <a:spcBef>
                <a:spcPts val="1000"/>
              </a:spcBef>
              <a:buSzPct val="100000"/>
              <a:buFontTx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오전 10 시에</a:t>
            </a:r>
            <a:r>
              <a:rPr b="1">
                <a:solidFill>
                  <a:srgbClr val="7A81FF"/>
                </a:solidFill>
              </a:rPr>
              <a:t>는</a:t>
            </a:r>
            <a:r>
              <a:t> 베녹이 엘마하고 도서관에서 한국어를 공부해요. </a:t>
            </a:r>
            <a:br/>
            <a:r>
              <a:rPr>
                <a:solidFill>
                  <a:srgbClr val="A7A7A7"/>
                </a:solidFill>
              </a:rPr>
              <a:t>[oj eon 10 si e neun be no gi el ma ha go do seo gwan e seo han gu geo reul gong bu hae yo.] </a:t>
            </a:r>
            <a:r>
              <a:rPr>
                <a:solidFill>
                  <a:srgbClr val="535353"/>
                </a:solidFill>
              </a:rPr>
              <a:t>“At 10:00 a.m, Vinok studies Korean with Elma at the library.”</a:t>
            </a:r>
            <a:endParaRPr>
              <a:solidFill>
                <a:srgbClr val="535353"/>
              </a:solidFill>
            </a:endParaRPr>
          </a:p>
          <a:p>
            <a:pPr marL="568159" indent="-568159" defTabSz="388620">
              <a:spcBef>
                <a:spcPts val="1000"/>
              </a:spcBef>
              <a:buSzPct val="100000"/>
              <a:buFontTx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엘마하고</a:t>
            </a:r>
            <a:r>
              <a:rPr b="1">
                <a:solidFill>
                  <a:srgbClr val="7A81FF"/>
                </a:solidFill>
              </a:rPr>
              <a:t>는</a:t>
            </a:r>
            <a:r>
              <a:t> 베녹이 오전 10 시에 도서관에서 한국어를 공부해요. </a:t>
            </a:r>
            <a:br/>
            <a:r>
              <a:rPr>
                <a:solidFill>
                  <a:srgbClr val="A7A7A7"/>
                </a:solidFill>
              </a:rPr>
              <a:t>[el ma ha go neun be no gi oj eon 10si e do seo gwan e seo han gu geo reul gong bu hae yo.] </a:t>
            </a:r>
            <a:r>
              <a:rPr>
                <a:solidFill>
                  <a:srgbClr val="535353"/>
                </a:solidFill>
              </a:rPr>
              <a:t>“With Elma, Vinok studies Korean at the library at 10:00 a.m.”</a:t>
            </a:r>
            <a:endParaRPr>
              <a:solidFill>
                <a:srgbClr val="535353"/>
              </a:solidFill>
            </a:endParaRPr>
          </a:p>
          <a:p>
            <a:pPr marL="568159" indent="-568159" defTabSz="388620">
              <a:spcBef>
                <a:spcPts val="1000"/>
              </a:spcBef>
              <a:buSzPct val="100000"/>
              <a:buFontTx/>
              <a:defRPr sz="4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도서관에서</a:t>
            </a:r>
            <a:r>
              <a:rPr b="1">
                <a:solidFill>
                  <a:srgbClr val="7A81FF"/>
                </a:solidFill>
              </a:rPr>
              <a:t>는</a:t>
            </a:r>
            <a:r>
              <a:t> 베녹이 오전 10 시에 엘마하고 한국어를 공부해요. </a:t>
            </a:r>
            <a:br/>
            <a:r>
              <a:rPr>
                <a:solidFill>
                  <a:srgbClr val="A7A7A7"/>
                </a:solidFill>
              </a:rPr>
              <a:t>[do seo gwan e seo neun be no gi o jeon 10 si e el ma ha go han gu geo reul gong bu hae yo.] </a:t>
            </a:r>
            <a:r>
              <a:rPr>
                <a:solidFill>
                  <a:srgbClr val="535353"/>
                </a:solidFill>
              </a:rPr>
              <a:t>“At the library, Vinok studies Korean with Elma at 10:00 a.m.”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Difference with 이/가 and 은/는 </a:t>
            </a:r>
          </a:p>
        </p:txBody>
      </p:sp>
      <p:sp>
        <p:nvSpPr>
          <p:cNvPr id="216" name="Inflectional element between the stem and final ending…"/>
          <p:cNvSpPr txBox="1"/>
          <p:nvPr>
            <p:ph type="body" idx="1"/>
          </p:nvPr>
        </p:nvSpPr>
        <p:spPr>
          <a:xfrm>
            <a:off x="1066800" y="3124199"/>
            <a:ext cx="22237700" cy="9684492"/>
          </a:xfrm>
          <a:prstGeom prst="rect">
            <a:avLst/>
          </a:prstGeom>
        </p:spPr>
        <p:txBody>
          <a:bodyPr/>
          <a:lstStyle/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The subject particle 이/가 is used to mark a subject (which happens to be new information or has not been mentioned previously in the context)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Ex) 어느 식당 음식</a:t>
            </a:r>
            <a:r>
              <a:rPr b="1"/>
              <a:t>은</a:t>
            </a:r>
            <a:r>
              <a:t> 맛있어요? (X) </a:t>
            </a:r>
            <a:r>
              <a:rPr sz="4800">
                <a:solidFill>
                  <a:srgbClr val="A7A7A7"/>
                </a:solidFill>
              </a:rPr>
              <a:t>[eoneu sigdang eumsig-eun mas-iss-eoyo?]</a:t>
            </a:r>
            <a:br>
              <a:rPr sz="4800">
                <a:solidFill>
                  <a:srgbClr val="A7A7A7"/>
                </a:solidFill>
              </a:rPr>
            </a:br>
            <a:r>
              <a:t>어느 식당 음식</a:t>
            </a:r>
            <a:r>
              <a:rPr b="1">
                <a:solidFill>
                  <a:srgbClr val="FF2600"/>
                </a:solidFill>
              </a:rPr>
              <a:t>이</a:t>
            </a:r>
            <a:r>
              <a:t> 맛있어요? (O)</a:t>
            </a:r>
            <a:r>
              <a:rPr sz="4900">
                <a:solidFill>
                  <a:srgbClr val="A7A7A7"/>
                </a:solidFill>
              </a:rPr>
              <a:t> [eoneu sigdang eumsig-i mas-iss-eoyo?]</a:t>
            </a:r>
            <a:br>
              <a:rPr sz="4900">
                <a:solidFill>
                  <a:srgbClr val="A7A7A7"/>
                </a:solidFill>
              </a:rPr>
            </a:br>
            <a:r>
              <a:t>“Which restaurant food is delicious?” </a:t>
            </a:r>
            <a:endParaRPr sz="1200"/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 sz="12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668423" indent="-668423" defTabSz="457200">
              <a:spcBef>
                <a:spcPts val="1200"/>
              </a:spcBef>
              <a:buSzPct val="100000"/>
              <a:buFontTx/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누구</a:t>
            </a:r>
            <a:r>
              <a:rPr b="1"/>
              <a:t>는</a:t>
            </a:r>
            <a:r>
              <a:t> 슬로베니아 사람이에요? (X)</a:t>
            </a:r>
            <a:r>
              <a:rPr>
                <a:solidFill>
                  <a:srgbClr val="A7A7A7"/>
                </a:solidFill>
              </a:rPr>
              <a:t> [nuguneun seullobenia salam-ieyo?]</a:t>
            </a:r>
            <a:br>
              <a:rPr>
                <a:solidFill>
                  <a:srgbClr val="A7A7A7"/>
                </a:solidFill>
              </a:rPr>
            </a:br>
            <a:r>
              <a:t>누</a:t>
            </a:r>
            <a:r>
              <a:rPr>
                <a:solidFill>
                  <a:srgbClr val="FF2600"/>
                </a:solidFill>
              </a:rPr>
              <a:t>가</a:t>
            </a:r>
            <a:r>
              <a:t> 슬로베니아 사람이에요? (O) </a:t>
            </a:r>
            <a:r>
              <a:rPr>
                <a:solidFill>
                  <a:srgbClr val="A7A7A7"/>
                </a:solidFill>
              </a:rPr>
              <a:t>[nuga seullobenia salam-ieyo?]</a:t>
            </a:r>
            <a:br>
              <a:rPr>
                <a:solidFill>
                  <a:srgbClr val="A7A7A7"/>
                </a:solidFill>
              </a:rPr>
            </a:br>
            <a:r>
              <a:t>“Who is a Slovenian?”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>
                <a:solidFill>
                  <a:srgbClr val="5E96E5"/>
                </a:solidFill>
              </a:rPr>
              <a:t>pre-final ending</a:t>
            </a:r>
            <a:r>
              <a:t> -(으)시 </a:t>
            </a:r>
          </a:p>
        </p:txBody>
      </p:sp>
      <p:sp>
        <p:nvSpPr>
          <p:cNvPr id="153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10331626"/>
          </a:xfrm>
          <a:prstGeom prst="rect">
            <a:avLst/>
          </a:prstGeom>
        </p:spPr>
        <p:txBody>
          <a:bodyPr/>
          <a:lstStyle/>
          <a:p>
            <a:pPr marL="596900" indent="-596900" defTabSz="775969">
              <a:spcBef>
                <a:spcPts val="5500"/>
              </a:spcBef>
              <a:defRPr b="1" sz="4700">
                <a:latin typeface="+mj-lt"/>
                <a:ea typeface="+mj-ea"/>
                <a:cs typeface="+mj-cs"/>
                <a:sym typeface="Helvetica Neue"/>
              </a:defRPr>
            </a:pPr>
            <a:r>
              <a:t>존댓말, Polite Speech, zdvořilostní forma</a:t>
            </a:r>
          </a:p>
          <a:p>
            <a:pPr marL="596900" indent="-596900" defTabSz="775969">
              <a:spcBef>
                <a:spcPts val="5500"/>
              </a:spcBef>
              <a:defRPr sz="4700"/>
            </a:pPr>
            <a:r>
              <a:t>Inflectional element between the </a:t>
            </a:r>
            <a:r>
              <a:rPr b="1">
                <a:latin typeface="+mj-lt"/>
                <a:ea typeface="+mj-ea"/>
                <a:cs typeface="+mj-cs"/>
                <a:sym typeface="Helvetica Neue"/>
              </a:rPr>
              <a:t>stem</a:t>
            </a:r>
            <a:r>
              <a:t> and </a:t>
            </a:r>
            <a:r>
              <a:rPr b="1">
                <a:latin typeface="+mj-lt"/>
                <a:ea typeface="+mj-ea"/>
                <a:cs typeface="+mj-cs"/>
                <a:sym typeface="Helvetica Neue"/>
              </a:rPr>
              <a:t>final ending</a:t>
            </a:r>
            <a:endParaRPr b="1">
              <a:latin typeface="+mj-lt"/>
              <a:ea typeface="+mj-ea"/>
              <a:cs typeface="+mj-cs"/>
              <a:sym typeface="Helvetica Neue"/>
            </a:endParaRPr>
          </a:p>
          <a:p>
            <a:pPr marL="596900" indent="-596900" defTabSz="775969">
              <a:spcBef>
                <a:spcPts val="5500"/>
              </a:spcBef>
              <a:defRPr sz="4700"/>
            </a:pPr>
            <a:r>
              <a:t>Respectful, honorific suffix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 pre-final ending 겠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>
                <a:solidFill>
                  <a:srgbClr val="5E96E5"/>
                </a:solidFill>
              </a:rPr>
              <a:t>pre-final ending</a:t>
            </a:r>
            <a:r>
              <a:t> 겠</a:t>
            </a:r>
          </a:p>
        </p:txBody>
      </p:sp>
      <p:sp>
        <p:nvSpPr>
          <p:cNvPr id="156" name="“Will” in English…"/>
          <p:cNvSpPr txBox="1"/>
          <p:nvPr>
            <p:ph type="body" idx="1"/>
          </p:nvPr>
        </p:nvSpPr>
        <p:spPr>
          <a:xfrm>
            <a:off x="1066800" y="3124200"/>
            <a:ext cx="22237700" cy="10331626"/>
          </a:xfrm>
          <a:prstGeom prst="rect">
            <a:avLst/>
          </a:prstGeom>
        </p:spPr>
        <p:txBody>
          <a:bodyPr/>
          <a:lstStyle/>
          <a:p>
            <a:pPr/>
            <a:r>
              <a:t>“Will” in English</a:t>
            </a:r>
          </a:p>
          <a:p>
            <a:pPr/>
            <a:r>
              <a:t>“I guess/think” or “do you think that…” in English</a:t>
            </a:r>
          </a:p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겠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expresses the speaker’s intentions</a:t>
            </a:r>
            <a:b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ex) </a:t>
            </a:r>
            <a:r>
              <a:rPr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열심히 공부하</a:t>
            </a:r>
            <a:r>
              <a:rPr>
                <a:solidFill>
                  <a:srgbClr val="000000"/>
                </a:solidFill>
              </a:rPr>
              <a:t>겠</a:t>
            </a:r>
            <a:r>
              <a:rPr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습니다</a:t>
            </a:r>
            <a: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(l) </a:t>
            </a:r>
            <a:r>
              <a:rPr>
                <a:solidFill>
                  <a:srgbClr val="424242"/>
                </a:solidFill>
              </a:rPr>
              <a:t>will</a:t>
            </a:r>
            <a: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study hard </a:t>
            </a:r>
            <a:r>
              <a:rPr b="0">
                <a:solidFill>
                  <a:srgbClr val="CBCBC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[yeol-sim-hi gong-bu-ha-gess-seub-ni-da]</a:t>
            </a:r>
          </a:p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겠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indicates the speaker’s conjecture (guessing)</a:t>
            </a:r>
            <a:b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ex) </a:t>
            </a:r>
            <a:r>
              <a:rPr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내일 시험이 어렵</a:t>
            </a:r>
            <a:r>
              <a:rPr>
                <a:solidFill>
                  <a:srgbClr val="000000"/>
                </a:solidFill>
              </a:rPr>
              <a:t>겠</a:t>
            </a:r>
            <a:r>
              <a:rPr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어요 </a:t>
            </a:r>
            <a: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(I </a:t>
            </a:r>
            <a:r>
              <a:rPr>
                <a:solidFill>
                  <a:srgbClr val="424242"/>
                </a:solidFill>
              </a:rPr>
              <a:t>guess that</a:t>
            </a:r>
            <a: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 tomorrow’s test will be difficult </a:t>
            </a:r>
            <a:br>
              <a:rPr b="0">
                <a:solidFill>
                  <a:srgbClr val="42424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b="0">
                <a:solidFill>
                  <a:srgbClr val="CBCBC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[nae-il si-heom-i eo-lyeob-gess-eo-yo]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e non-sentence final e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The non-sentence </a:t>
            </a:r>
            <a:r>
              <a:rPr>
                <a:solidFill>
                  <a:srgbClr val="F3995F"/>
                </a:solidFill>
              </a:rPr>
              <a:t>final ending</a:t>
            </a:r>
          </a:p>
        </p:txBody>
      </p:sp>
      <p:sp>
        <p:nvSpPr>
          <p:cNvPr id="159" name="Non-sentence final endings &amp; sentence-final endings ex) -다…"/>
          <p:cNvSpPr txBox="1"/>
          <p:nvPr>
            <p:ph type="body" idx="1"/>
          </p:nvPr>
        </p:nvSpPr>
        <p:spPr>
          <a:xfrm>
            <a:off x="1066800" y="3124200"/>
            <a:ext cx="22237700" cy="9496588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Non-sentence final endings 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&amp; sentence-final endings ex) -다</a:t>
            </a:r>
            <a:endParaRPr b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-고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and then </a:t>
            </a:r>
            <a:r>
              <a:rPr b="0">
                <a:solidFill>
                  <a:srgbClr val="CBCBC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[go]</a:t>
            </a:r>
            <a:endParaRPr>
              <a:solidFill>
                <a:srgbClr val="CBCBCB"/>
              </a:solidFill>
            </a:endParaRPr>
          </a:p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-어/아서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because </a:t>
            </a:r>
            <a:r>
              <a:rPr b="0">
                <a:solidFill>
                  <a:srgbClr val="CBCBC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[eo/a-seo]</a:t>
            </a:r>
          </a:p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-으면서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while </a:t>
            </a:r>
            <a:r>
              <a:rPr b="0">
                <a:solidFill>
                  <a:srgbClr val="CBCBC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[eu-myeon-seo]</a:t>
            </a:r>
          </a:p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-지만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although </a:t>
            </a:r>
            <a:r>
              <a:rPr b="0">
                <a:solidFill>
                  <a:srgbClr val="CBCBC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[gi-man]</a:t>
            </a:r>
            <a:endParaRPr>
              <a:solidFill>
                <a:srgbClr val="CBCBCB"/>
              </a:solidFill>
            </a:endParaRPr>
          </a:p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-도록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in order to </a:t>
            </a:r>
            <a:r>
              <a:rPr b="0">
                <a:solidFill>
                  <a:srgbClr val="CBCBC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[do-rok]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sentence final e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The sentence </a:t>
            </a:r>
            <a:r>
              <a:rPr>
                <a:solidFill>
                  <a:srgbClr val="F3995F"/>
                </a:solidFill>
              </a:rPr>
              <a:t>final ending</a:t>
            </a:r>
          </a:p>
        </p:txBody>
      </p:sp>
      <p:sp>
        <p:nvSpPr>
          <p:cNvPr id="162" name="Non-sentence final endings &amp; sentence-final endings…"/>
          <p:cNvSpPr txBox="1"/>
          <p:nvPr>
            <p:ph type="body" idx="1"/>
          </p:nvPr>
        </p:nvSpPr>
        <p:spPr>
          <a:xfrm>
            <a:off x="1066800" y="3124199"/>
            <a:ext cx="22237700" cy="8669898"/>
          </a:xfrm>
          <a:prstGeom prst="rect">
            <a:avLst/>
          </a:prstGeom>
        </p:spPr>
        <p:txBody>
          <a:bodyPr/>
          <a:lstStyle/>
          <a:p>
            <a:pPr/>
            <a:r>
              <a:t>Non-sentence final endings</a:t>
            </a:r>
            <a:r>
              <a:rPr b="1"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t>&amp; </a:t>
            </a:r>
            <a:r>
              <a:rPr b="1">
                <a:latin typeface="+mj-lt"/>
                <a:ea typeface="+mj-ea"/>
                <a:cs typeface="+mj-cs"/>
                <a:sym typeface="Helvetica Neue"/>
              </a:rPr>
              <a:t>sentence-final endings</a:t>
            </a:r>
            <a:endParaRPr b="1">
              <a:latin typeface="+mj-lt"/>
              <a:ea typeface="+mj-ea"/>
              <a:cs typeface="+mj-cs"/>
              <a:sym typeface="Helvetica Neue"/>
            </a:endParaRPr>
          </a:p>
          <a:p>
            <a:pPr/>
            <a:r>
              <a:t>Six speech level: the speaker’s interpersonal relationship with addresses or attitude toward them</a:t>
            </a:r>
            <a:br/>
            <a:r>
              <a:t>ex) social meaning such as intimacy ad formality of the situation</a:t>
            </a:r>
          </a:p>
          <a:p>
            <a:pPr marL="596900" indent="-596900" defTabSz="775969">
              <a:spcBef>
                <a:spcPts val="5500"/>
              </a:spcBef>
              <a:defRPr b="1" sz="4700">
                <a:latin typeface="+mj-lt"/>
                <a:ea typeface="+mj-ea"/>
                <a:cs typeface="+mj-cs"/>
                <a:sym typeface="Helvetica Neue"/>
              </a:defRPr>
            </a:pPr>
            <a:r>
              <a:t>존댓말, Polite Speech, zdvořilostní forma, vykání</a:t>
            </a:r>
          </a:p>
          <a:p>
            <a:pPr marL="596900" indent="-596900" defTabSz="775969">
              <a:spcBef>
                <a:spcPts val="5500"/>
              </a:spcBef>
              <a:defRPr b="1" sz="4700">
                <a:latin typeface="+mj-lt"/>
                <a:ea typeface="+mj-ea"/>
                <a:cs typeface="+mj-cs"/>
                <a:sym typeface="Helvetica Neue"/>
              </a:defRPr>
            </a:pPr>
            <a:r>
              <a:t>반말, Casual Speech, tykání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스크린샷 2021-04-22 오전 6.06.50.png" descr="스크린샷 2021-04-22 오전 6.06.50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12"/>
          <a:stretch>
            <a:fillRect/>
          </a:stretch>
        </p:blipFill>
        <p:spPr>
          <a:xfrm>
            <a:off x="1045170" y="2768000"/>
            <a:ext cx="22293824" cy="8180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>
                <a:solidFill>
                  <a:srgbClr val="5E96E5"/>
                </a:solidFill>
              </a:rPr>
              <a:t>pre-final ending </a:t>
            </a:r>
            <a:r>
              <a:t>었/았</a:t>
            </a:r>
          </a:p>
        </p:txBody>
      </p:sp>
      <p:sp>
        <p:nvSpPr>
          <p:cNvPr id="167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891232" indent="-891232" defTabSz="457200">
              <a:spcBef>
                <a:spcPts val="1200"/>
              </a:spcBef>
              <a:buSzPct val="100000"/>
              <a:buFontTx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The past tense marker</a:t>
            </a:r>
            <a:br/>
          </a:p>
          <a:p>
            <a:pPr marL="891232" indent="-891232" defTabSz="457200">
              <a:spcBef>
                <a:spcPts val="1200"/>
              </a:spcBef>
              <a:buSzPct val="100000"/>
              <a:buFontTx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Two different form depending on which </a:t>
            </a:r>
            <a:r>
              <a:rPr b="1">
                <a:solidFill>
                  <a:srgbClr val="AC88DF"/>
                </a:solidFill>
              </a:rPr>
              <a:t>vowel </a:t>
            </a:r>
            <a:r>
              <a:t>it is</a:t>
            </a:r>
            <a:endParaRPr>
              <a:solidFill>
                <a:srgbClr val="000000"/>
              </a:solidFill>
            </a:endParaRPr>
          </a:p>
          <a:p>
            <a:pPr marL="891226" indent="-891226" defTabSz="457200">
              <a:spcBef>
                <a:spcPts val="1200"/>
              </a:spcBef>
              <a:buSzPct val="100000"/>
              <a:buFontTx/>
              <a:buAutoNum type="arabicPeriod" startAt="1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stems end with </a:t>
            </a:r>
            <a:r>
              <a:rPr b="1">
                <a:solidFill>
                  <a:srgbClr val="9A2BDD"/>
                </a:solidFill>
              </a:rPr>
              <a:t>a bright </a:t>
            </a:r>
            <a:r>
              <a:t>vowel → </a:t>
            </a:r>
            <a:r>
              <a:rPr b="1">
                <a:solidFill>
                  <a:srgbClr val="000000"/>
                </a:solidFill>
              </a:rPr>
              <a:t>았 </a:t>
            </a:r>
            <a:r>
              <a:t>[at] </a:t>
            </a:r>
            <a:br/>
            <a:r>
              <a:t>ex) </a:t>
            </a:r>
            <a:r>
              <a:rPr b="1">
                <a:solidFill>
                  <a:srgbClr val="9A2BDD"/>
                </a:solidFill>
              </a:rPr>
              <a:t>아 </a:t>
            </a:r>
            <a:r>
              <a:t>[a] / </a:t>
            </a:r>
            <a:r>
              <a:rPr b="1">
                <a:solidFill>
                  <a:srgbClr val="9A2BDD"/>
                </a:solidFill>
              </a:rPr>
              <a:t>오 </a:t>
            </a:r>
            <a:r>
              <a:t>[o] → 았 [at]</a:t>
            </a:r>
            <a:endParaRPr>
              <a:solidFill>
                <a:srgbClr val="000000"/>
              </a:solidFill>
            </a:endParaRPr>
          </a:p>
          <a:p>
            <a:pPr marL="891226" indent="-891226" defTabSz="457200">
              <a:spcBef>
                <a:spcPts val="1200"/>
              </a:spcBef>
              <a:buSzPct val="100000"/>
              <a:buFontTx/>
              <a:buAutoNum type="arabicPeriod" startAt="1"/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stems end with </a:t>
            </a:r>
            <a:r>
              <a:rPr b="1">
                <a:solidFill>
                  <a:srgbClr val="DBC3FF"/>
                </a:solidFill>
              </a:rPr>
              <a:t>all other </a:t>
            </a:r>
            <a:r>
              <a:t>vowels → </a:t>
            </a:r>
            <a:r>
              <a:rPr b="1">
                <a:solidFill>
                  <a:srgbClr val="000000"/>
                </a:solidFill>
              </a:rPr>
              <a:t>었 </a:t>
            </a:r>
            <a:r>
              <a:t>[eot] </a:t>
            </a:r>
            <a:br/>
            <a:r>
              <a:t>ex) </a:t>
            </a:r>
            <a:r>
              <a:rPr b="1"/>
              <a:t>으 </a:t>
            </a:r>
            <a:r>
              <a:t>[e] / </a:t>
            </a:r>
            <a:r>
              <a:rPr b="1"/>
              <a:t>어 </a:t>
            </a:r>
            <a:r>
              <a:t>[eo] / </a:t>
            </a:r>
            <a:r>
              <a:rPr b="1"/>
              <a:t>이 </a:t>
            </a:r>
            <a:r>
              <a:t>[I] etc → 었 [eot]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e pre-final ending -(으)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>
                <a:solidFill>
                  <a:srgbClr val="9A2BDD"/>
                </a:solidFill>
              </a:rPr>
              <a:t>Double Past Tense Marker </a:t>
            </a:r>
            <a:r>
              <a:rPr b="1"/>
              <a:t>었/았었</a:t>
            </a:r>
          </a:p>
        </p:txBody>
      </p:sp>
      <p:sp>
        <p:nvSpPr>
          <p:cNvPr id="170" name="Inflectional element between the stem and final ending…"/>
          <p:cNvSpPr txBox="1"/>
          <p:nvPr>
            <p:ph type="body" idx="1"/>
          </p:nvPr>
        </p:nvSpPr>
        <p:spPr>
          <a:xfrm>
            <a:off x="1066800" y="3124200"/>
            <a:ext cx="22237700" cy="8435738"/>
          </a:xfrm>
          <a:prstGeom prst="rect">
            <a:avLst/>
          </a:prstGeom>
        </p:spPr>
        <p:txBody>
          <a:bodyPr/>
          <a:lstStyle/>
          <a:p>
            <a:pPr marL="891232" indent="-891232" defTabSz="457200">
              <a:spcBef>
                <a:spcPts val="1200"/>
              </a:spcBef>
              <a:buSzPct val="100000"/>
              <a:buFontTx/>
            </a:pPr>
            <a:r>
              <a:t>The </a:t>
            </a:r>
            <a:r>
              <a:rPr b="1">
                <a:latin typeface="+mj-lt"/>
                <a:ea typeface="+mj-ea"/>
                <a:cs typeface="+mj-cs"/>
                <a:sym typeface="Helvetica Neue"/>
              </a:rPr>
              <a:t>double </a:t>
            </a:r>
            <a:r>
              <a:t>past tense marker</a:t>
            </a:r>
            <a:br/>
          </a:p>
          <a:p>
            <a:pPr marL="891232" indent="-891232" defTabSz="457200">
              <a:spcBef>
                <a:spcPts val="1200"/>
              </a:spcBef>
              <a:buSzPct val="100000"/>
              <a:buFontTx/>
            </a:pPr>
            <a:r>
              <a:t>Used to do (but no longer now)</a:t>
            </a:r>
            <a:br/>
            <a:endParaRPr>
              <a:solidFill>
                <a:srgbClr val="000000"/>
              </a:solidFill>
            </a:endParaRPr>
          </a:p>
          <a:p>
            <a:pPr marL="891232" indent="-891232" defTabSz="457200">
              <a:spcBef>
                <a:spcPts val="1200"/>
              </a:spcBef>
              <a:buSzPct val="100000"/>
              <a:buFontTx/>
            </a:pPr>
            <a:r>
              <a:t>Adding </a:t>
            </a:r>
            <a:r>
              <a:rPr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rPr>
              <a:t>었</a:t>
            </a:r>
            <a:r>
              <a:rPr>
                <a:solidFill>
                  <a:srgbClr val="000000"/>
                </a:solidFill>
              </a:rPr>
              <a:t> </a:t>
            </a:r>
            <a:r>
              <a:t>after the </a:t>
            </a:r>
            <a:r>
              <a:rPr b="1">
                <a:solidFill>
                  <a:srgbClr val="AC88DF"/>
                </a:solidFill>
                <a:latin typeface="+mj-lt"/>
                <a:ea typeface="+mj-ea"/>
                <a:cs typeface="+mj-cs"/>
                <a:sym typeface="Helvetica Neue"/>
              </a:rPr>
              <a:t>Past Tense Marker</a:t>
            </a:r>
            <a:br>
              <a:rPr b="1">
                <a:solidFill>
                  <a:srgbClr val="AC88DF"/>
                </a:solidFill>
                <a:latin typeface="+mj-lt"/>
                <a:ea typeface="+mj-ea"/>
                <a:cs typeface="+mj-cs"/>
                <a:sym typeface="Helvetica Neue"/>
              </a:rPr>
            </a:br>
            <a:r>
              <a:t>ex) </a:t>
            </a:r>
            <a:r>
              <a:rPr b="1">
                <a:latin typeface="+mj-lt"/>
                <a:ea typeface="+mj-ea"/>
                <a:cs typeface="+mj-cs"/>
                <a:sym typeface="Helvetica Neue"/>
              </a:rPr>
              <a:t>었</a:t>
            </a:r>
            <a:r>
              <a:t>었 [eoteot]</a:t>
            </a:r>
            <a:br/>
            <a:r>
              <a:rPr b="1">
                <a:latin typeface="+mj-lt"/>
                <a:ea typeface="+mj-ea"/>
                <a:cs typeface="+mj-cs"/>
                <a:sym typeface="Helvetica Neue"/>
              </a:rPr>
              <a:t>았</a:t>
            </a:r>
            <a:r>
              <a:t>었 [atet]</a:t>
            </a:r>
          </a:p>
        </p:txBody>
      </p:sp>
      <p:pic>
        <p:nvPicPr>
          <p:cNvPr id="171" name="스크린샷 2024-03-26 오후 5.29.27.png" descr="스크린샷 2024-03-26 오후 5.29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41" y="7943414"/>
            <a:ext cx="16298308" cy="5035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