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7D9"/>
          </a:solidFill>
        </a:fill>
      </a:tcStyle>
    </a:wholeTbl>
    <a:band2H>
      <a:tcTxStyle b="def" i="def"/>
      <a:tcStyle>
        <a:tcBdr/>
        <a:fill>
          <a:solidFill>
            <a:srgbClr val="E9EC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ED8"/>
          </a:solidFill>
        </a:fill>
      </a:tcStyle>
    </a:wholeTbl>
    <a:band2H>
      <a:tcTxStyle b="def" i="def"/>
      <a:tcStyle>
        <a:tcBdr/>
        <a:fill>
          <a:solidFill>
            <a:srgbClr val="F2EF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2D6"/>
          </a:solidFill>
        </a:fill>
      </a:tcStyle>
    </a:wholeTbl>
    <a:band2H>
      <a:tcTxStyle b="def" i="def"/>
      <a:tcStyle>
        <a:tcBdr/>
        <a:fill>
          <a:solidFill>
            <a:srgbClr val="EA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2" name="Shape 142"/>
          <p:cNvSpPr/>
          <p:nvPr>
            <p:ph type="sldImg"/>
          </p:nvPr>
        </p:nvSpPr>
        <p:spPr>
          <a:xfrm>
            <a:off x="1143000" y="685800"/>
            <a:ext cx="4572000" cy="3429000"/>
          </a:xfrm>
          <a:prstGeom prst="rect">
            <a:avLst/>
          </a:prstGeom>
        </p:spPr>
        <p:txBody>
          <a:bodyPr/>
          <a:lstStyle/>
          <a:p>
            <a:pPr/>
          </a:p>
        </p:txBody>
      </p:sp>
      <p:sp>
        <p:nvSpPr>
          <p:cNvPr id="143" name="Shape 14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제목 및 부제">
    <p:spTree>
      <p:nvGrpSpPr>
        <p:cNvPr id="1" name=""/>
        <p:cNvGrpSpPr/>
        <p:nvPr/>
      </p:nvGrpSpPr>
      <p:grpSpPr>
        <a:xfrm>
          <a:off x="0" y="0"/>
          <a:ext cx="0" cy="0"/>
          <a:chOff x="0" y="0"/>
          <a:chExt cx="0" cy="0"/>
        </a:xfrm>
      </p:grpSpPr>
      <p:sp>
        <p:nvSpPr>
          <p:cNvPr id="12" name="선"/>
          <p:cNvSpPr/>
          <p:nvPr/>
        </p:nvSpPr>
        <p:spPr>
          <a:xfrm>
            <a:off x="1066797" y="6680200"/>
            <a:ext cx="22252683" cy="179"/>
          </a:xfrm>
          <a:prstGeom prst="line">
            <a:avLst/>
          </a:prstGeom>
          <a:ln w="12700">
            <a:solidFill>
              <a:srgbClr val="9A9A9A"/>
            </a:solidFill>
            <a:miter lim="400000"/>
          </a:ln>
        </p:spPr>
        <p:txBody>
          <a:bodyPr lIns="45718" tIns="45718" rIns="45718" bIns="45718"/>
          <a:lstStyle/>
          <a:p>
            <a:pPr/>
          </a:p>
        </p:txBody>
      </p:sp>
      <p:sp>
        <p:nvSpPr>
          <p:cNvPr id="13" name="제목 텍스트"/>
          <p:cNvSpPr txBox="1"/>
          <p:nvPr>
            <p:ph type="title"/>
          </p:nvPr>
        </p:nvSpPr>
        <p:spPr>
          <a:xfrm>
            <a:off x="1066800" y="1854200"/>
            <a:ext cx="22237700" cy="4470400"/>
          </a:xfrm>
          <a:prstGeom prst="rect">
            <a:avLst/>
          </a:prstGeom>
        </p:spPr>
        <p:txBody>
          <a:bodyPr/>
          <a:lstStyle/>
          <a:p>
            <a:pPr/>
            <a:r>
              <a:t>제목 텍스트</a:t>
            </a:r>
          </a:p>
        </p:txBody>
      </p:sp>
      <p:sp>
        <p:nvSpPr>
          <p:cNvPr id="14" name="본문 첫 번째 줄…"/>
          <p:cNvSpPr txBox="1"/>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5"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인용">
    <p:spTree>
      <p:nvGrpSpPr>
        <p:cNvPr id="1" name=""/>
        <p:cNvGrpSpPr/>
        <p:nvPr/>
      </p:nvGrpSpPr>
      <p:grpSpPr>
        <a:xfrm>
          <a:off x="0" y="0"/>
          <a:ext cx="0" cy="0"/>
          <a:chOff x="0" y="0"/>
          <a:chExt cx="0" cy="0"/>
        </a:xfrm>
      </p:grpSpPr>
      <p:sp>
        <p:nvSpPr>
          <p:cNvPr id="101" name="본문 첫 번째 줄…"/>
          <p:cNvSpPr txBox="1"/>
          <p:nvPr>
            <p:ph type="body" sz="quarter" idx="1"/>
          </p:nvPr>
        </p:nvSpPr>
        <p:spPr>
          <a:xfrm>
            <a:off x="2387600" y="8953500"/>
            <a:ext cx="19621500" cy="647700"/>
          </a:xfrm>
          <a:prstGeom prst="rect">
            <a:avLst/>
          </a:prstGeom>
        </p:spPr>
        <p:txBody>
          <a:bodyPr/>
          <a:lstStyle>
            <a:lvl1pPr marL="0" indent="0" algn="ctr" defTabSz="647700">
              <a:spcBef>
                <a:spcPts val="0"/>
              </a:spcBef>
              <a:buSzTx/>
              <a:buFontTx/>
              <a:buNone/>
              <a:defRPr sz="3600">
                <a:solidFill>
                  <a:srgbClr val="000000"/>
                </a:solidFill>
                <a:latin typeface="Helvetica Neue Medium"/>
                <a:ea typeface="Helvetica Neue Medium"/>
                <a:cs typeface="Helvetica Neue Medium"/>
                <a:sym typeface="Helvetica Neue Medium"/>
              </a:defRPr>
            </a:lvl1pPr>
            <a:lvl2pPr marL="109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2pPr>
            <a:lvl3pPr marL="172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3pPr>
            <a:lvl4pPr marL="2362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4pPr>
            <a:lvl5pPr marL="2997200" indent="-457200" algn="ctr" defTabSz="647700">
              <a:spcBef>
                <a:spcPts val="0"/>
              </a:spcBef>
              <a:buFontTx/>
              <a:defRPr sz="3600">
                <a:solidFill>
                  <a:srgbClr val="000000"/>
                </a:solidFill>
                <a:latin typeface="Helvetica Neue Medium"/>
                <a:ea typeface="Helvetica Neue Medium"/>
                <a:cs typeface="Helvetica Neue Medium"/>
                <a:sym typeface="Helvetica Neue Medium"/>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02" name="“여기에 인용을 입력하십시오.”"/>
          <p:cNvSpPr txBox="1"/>
          <p:nvPr>
            <p:ph type="body" sz="quarter" idx="21"/>
          </p:nvPr>
        </p:nvSpPr>
        <p:spPr>
          <a:xfrm>
            <a:off x="2387600" y="6030926"/>
            <a:ext cx="19621500" cy="1006448"/>
          </a:xfrm>
          <a:prstGeom prst="rect">
            <a:avLst/>
          </a:prstGeom>
        </p:spPr>
        <p:txBody>
          <a:bodyPr anchor="ctr"/>
          <a:lstStyle/>
          <a:p>
            <a:pPr/>
          </a:p>
        </p:txBody>
      </p:sp>
      <p:sp>
        <p:nvSpPr>
          <p:cNvPr id="10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p:spTree>
      <p:nvGrpSpPr>
        <p:cNvPr id="1" name=""/>
        <p:cNvGrpSpPr/>
        <p:nvPr/>
      </p:nvGrpSpPr>
      <p:grpSpPr>
        <a:xfrm>
          <a:off x="0" y="0"/>
          <a:ext cx="0" cy="0"/>
          <a:chOff x="0" y="0"/>
          <a:chExt cx="0" cy="0"/>
        </a:xfrm>
      </p:grpSpPr>
      <p:sp>
        <p:nvSpPr>
          <p:cNvPr id="110" name="이미지"/>
          <p:cNvSpPr/>
          <p:nvPr>
            <p:ph type="pic" idx="21"/>
          </p:nvPr>
        </p:nvSpPr>
        <p:spPr>
          <a:xfrm>
            <a:off x="-12700" y="-25400"/>
            <a:ext cx="24384000" cy="17774328"/>
          </a:xfrm>
          <a:prstGeom prst="rect">
            <a:avLst/>
          </a:prstGeom>
        </p:spPr>
        <p:txBody>
          <a:bodyPr lIns="91439" tIns="45719" rIns="91439" bIns="45719">
            <a:noAutofit/>
          </a:bodyPr>
          <a:lstStyle/>
          <a:p>
            <a:pPr/>
          </a:p>
        </p:txBody>
      </p:sp>
      <p:sp>
        <p:nvSpPr>
          <p:cNvPr id="11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빈 페이지">
    <p:spTree>
      <p:nvGrpSpPr>
        <p:cNvPr id="1" name=""/>
        <p:cNvGrpSpPr/>
        <p:nvPr/>
      </p:nvGrpSpPr>
      <p:grpSpPr>
        <a:xfrm>
          <a:off x="0" y="0"/>
          <a:ext cx="0" cy="0"/>
          <a:chOff x="0" y="0"/>
          <a:chExt cx="0" cy="0"/>
        </a:xfrm>
      </p:grpSpPr>
      <p:sp>
        <p:nvSpPr>
          <p:cNvPr id="118"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125" name="제목 텍스트"/>
          <p:cNvSpPr txBox="1"/>
          <p:nvPr>
            <p:ph type="title"/>
          </p:nvPr>
        </p:nvSpPr>
        <p:spPr>
          <a:prstGeom prst="rect">
            <a:avLst/>
          </a:prstGeom>
        </p:spPr>
        <p:txBody>
          <a:bodyPr/>
          <a:lstStyle/>
          <a:p>
            <a:pPr/>
            <a:r>
              <a:t>제목 텍스트</a:t>
            </a:r>
          </a:p>
        </p:txBody>
      </p:sp>
      <p:sp>
        <p:nvSpPr>
          <p:cNvPr id="126"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27"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134" name="제목 텍스트"/>
          <p:cNvSpPr txBox="1"/>
          <p:nvPr>
            <p:ph type="title"/>
          </p:nvPr>
        </p:nvSpPr>
        <p:spPr>
          <a:prstGeom prst="rect">
            <a:avLst/>
          </a:prstGeom>
        </p:spPr>
        <p:txBody>
          <a:bodyPr/>
          <a:lstStyle/>
          <a:p>
            <a:pPr/>
            <a:r>
              <a:t>제목 텍스트</a:t>
            </a:r>
          </a:p>
        </p:txBody>
      </p:sp>
      <p:sp>
        <p:nvSpPr>
          <p:cNvPr id="135"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136"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평">
    <p:spTree>
      <p:nvGrpSpPr>
        <p:cNvPr id="1" name=""/>
        <p:cNvGrpSpPr/>
        <p:nvPr/>
      </p:nvGrpSpPr>
      <p:grpSpPr>
        <a:xfrm>
          <a:off x="0" y="0"/>
          <a:ext cx="0" cy="0"/>
          <a:chOff x="0" y="0"/>
          <a:chExt cx="0" cy="0"/>
        </a:xfrm>
      </p:grpSpPr>
      <p:sp>
        <p:nvSpPr>
          <p:cNvPr id="22" name="선"/>
          <p:cNvSpPr/>
          <p:nvPr/>
        </p:nvSpPr>
        <p:spPr>
          <a:xfrm>
            <a:off x="14147794" y="11214096"/>
            <a:ext cx="8" cy="2000433"/>
          </a:xfrm>
          <a:prstGeom prst="line">
            <a:avLst/>
          </a:prstGeom>
          <a:ln w="12700">
            <a:solidFill>
              <a:srgbClr val="9A9A9A"/>
            </a:solidFill>
            <a:miter lim="400000"/>
          </a:ln>
        </p:spPr>
        <p:txBody>
          <a:bodyPr lIns="45718" tIns="45718" rIns="45718" bIns="45718"/>
          <a:lstStyle/>
          <a:p>
            <a:pPr/>
          </a:p>
        </p:txBody>
      </p:sp>
      <p:sp>
        <p:nvSpPr>
          <p:cNvPr id="23" name="이미지"/>
          <p:cNvSpPr/>
          <p:nvPr>
            <p:ph type="pic" idx="21"/>
          </p:nvPr>
        </p:nvSpPr>
        <p:spPr>
          <a:xfrm>
            <a:off x="-88900" y="-38100"/>
            <a:ext cx="35966400" cy="21882100"/>
          </a:xfrm>
          <a:prstGeom prst="rect">
            <a:avLst/>
          </a:prstGeom>
        </p:spPr>
        <p:txBody>
          <a:bodyPr lIns="91439" tIns="45719" rIns="91439" bIns="45719">
            <a:noAutofit/>
          </a:bodyPr>
          <a:lstStyle/>
          <a:p>
            <a:pPr/>
          </a:p>
        </p:txBody>
      </p:sp>
      <p:sp>
        <p:nvSpPr>
          <p:cNvPr id="24" name="제목 텍스트"/>
          <p:cNvSpPr txBox="1"/>
          <p:nvPr>
            <p:ph type="title"/>
          </p:nvPr>
        </p:nvSpPr>
        <p:spPr>
          <a:xfrm>
            <a:off x="2641600" y="10947400"/>
            <a:ext cx="10858500" cy="2387600"/>
          </a:xfrm>
          <a:prstGeom prst="rect">
            <a:avLst/>
          </a:prstGeom>
        </p:spPr>
        <p:txBody>
          <a:bodyPr anchor="ctr"/>
          <a:lstStyle>
            <a:lvl1pPr algn="r"/>
          </a:lstStyle>
          <a:p>
            <a:pPr/>
            <a:r>
              <a:t>제목 텍스트</a:t>
            </a:r>
          </a:p>
        </p:txBody>
      </p:sp>
      <p:sp>
        <p:nvSpPr>
          <p:cNvPr id="25" name="본문 첫 번째 줄…"/>
          <p:cNvSpPr txBox="1"/>
          <p:nvPr>
            <p:ph type="body" sz="quarter" idx="1"/>
          </p:nvPr>
        </p:nvSpPr>
        <p:spPr>
          <a:xfrm>
            <a:off x="14719300" y="11938000"/>
            <a:ext cx="9283700" cy="7112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26"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 가운데">
    <p:spTree>
      <p:nvGrpSpPr>
        <p:cNvPr id="1" name=""/>
        <p:cNvGrpSpPr/>
        <p:nvPr/>
      </p:nvGrpSpPr>
      <p:grpSpPr>
        <a:xfrm>
          <a:off x="0" y="0"/>
          <a:ext cx="0" cy="0"/>
          <a:chOff x="0" y="0"/>
          <a:chExt cx="0" cy="0"/>
        </a:xfrm>
      </p:grpSpPr>
      <p:sp>
        <p:nvSpPr>
          <p:cNvPr id="33" name="제목 텍스트"/>
          <p:cNvSpPr txBox="1"/>
          <p:nvPr>
            <p:ph type="title"/>
          </p:nvPr>
        </p:nvSpPr>
        <p:spPr>
          <a:xfrm>
            <a:off x="1066800" y="4622800"/>
            <a:ext cx="22237700" cy="4470400"/>
          </a:xfrm>
          <a:prstGeom prst="rect">
            <a:avLst/>
          </a:prstGeom>
        </p:spPr>
        <p:txBody>
          <a:bodyPr anchor="ctr"/>
          <a:lstStyle/>
          <a:p>
            <a:pPr/>
            <a:r>
              <a:t>제목 텍스트</a:t>
            </a:r>
          </a:p>
        </p:txBody>
      </p:sp>
      <p:sp>
        <p:nvSpPr>
          <p:cNvPr id="3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수직">
    <p:spTree>
      <p:nvGrpSpPr>
        <p:cNvPr id="1" name=""/>
        <p:cNvGrpSpPr/>
        <p:nvPr/>
      </p:nvGrpSpPr>
      <p:grpSpPr>
        <a:xfrm>
          <a:off x="0" y="0"/>
          <a:ext cx="0" cy="0"/>
          <a:chOff x="0" y="0"/>
          <a:chExt cx="0" cy="0"/>
        </a:xfrm>
      </p:grpSpPr>
      <p:sp>
        <p:nvSpPr>
          <p:cNvPr id="41" name="선"/>
          <p:cNvSpPr/>
          <p:nvPr/>
        </p:nvSpPr>
        <p:spPr>
          <a:xfrm>
            <a:off x="1066800" y="6845300"/>
            <a:ext cx="10002141" cy="0"/>
          </a:xfrm>
          <a:prstGeom prst="line">
            <a:avLst/>
          </a:prstGeom>
          <a:ln w="12700">
            <a:solidFill>
              <a:srgbClr val="9A9A9A"/>
            </a:solidFill>
            <a:miter lim="400000"/>
          </a:ln>
        </p:spPr>
        <p:txBody>
          <a:bodyPr lIns="45718" tIns="45718" rIns="45718" bIns="45718"/>
          <a:lstStyle/>
          <a:p>
            <a:pPr/>
          </a:p>
        </p:txBody>
      </p:sp>
      <p:sp>
        <p:nvSpPr>
          <p:cNvPr id="42" name="이미지"/>
          <p:cNvSpPr/>
          <p:nvPr>
            <p:ph type="pic" idx="21"/>
          </p:nvPr>
        </p:nvSpPr>
        <p:spPr>
          <a:xfrm>
            <a:off x="9867900" y="-12700"/>
            <a:ext cx="20929600" cy="13982700"/>
          </a:xfrm>
          <a:prstGeom prst="rect">
            <a:avLst/>
          </a:prstGeom>
        </p:spPr>
        <p:txBody>
          <a:bodyPr lIns="91439" tIns="45719" rIns="91439" bIns="45719">
            <a:noAutofit/>
          </a:bodyPr>
          <a:lstStyle/>
          <a:p>
            <a:pPr/>
          </a:p>
        </p:txBody>
      </p:sp>
      <p:sp>
        <p:nvSpPr>
          <p:cNvPr id="43" name="제목 텍스트"/>
          <p:cNvSpPr txBox="1"/>
          <p:nvPr>
            <p:ph type="title"/>
          </p:nvPr>
        </p:nvSpPr>
        <p:spPr>
          <a:xfrm>
            <a:off x="1066800" y="2019300"/>
            <a:ext cx="10007600" cy="4470400"/>
          </a:xfrm>
          <a:prstGeom prst="rect">
            <a:avLst/>
          </a:prstGeom>
        </p:spPr>
        <p:txBody>
          <a:bodyPr/>
          <a:lstStyle/>
          <a:p>
            <a:pPr/>
            <a:r>
              <a:t>제목 텍스트</a:t>
            </a:r>
          </a:p>
        </p:txBody>
      </p:sp>
      <p:sp>
        <p:nvSpPr>
          <p:cNvPr id="44" name="본문 첫 번째 줄…"/>
          <p:cNvSpPr txBox="1"/>
          <p:nvPr>
            <p:ph type="body" sz="quarter" idx="1"/>
          </p:nvPr>
        </p:nvSpPr>
        <p:spPr>
          <a:xfrm>
            <a:off x="1066800" y="7213600"/>
            <a:ext cx="10007600" cy="44704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45" name="슬라이드 번호"/>
          <p:cNvSpPr txBox="1"/>
          <p:nvPr>
            <p:ph type="sldNum" sz="quarter" idx="2"/>
          </p:nvPr>
        </p:nvSpPr>
        <p:spPr>
          <a:xfrm>
            <a:off x="952503" y="12985802"/>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 상단">
    <p:spTree>
      <p:nvGrpSpPr>
        <p:cNvPr id="1" name=""/>
        <p:cNvGrpSpPr/>
        <p:nvPr/>
      </p:nvGrpSpPr>
      <p:grpSpPr>
        <a:xfrm>
          <a:off x="0" y="0"/>
          <a:ext cx="0" cy="0"/>
          <a:chOff x="0" y="0"/>
          <a:chExt cx="0" cy="0"/>
        </a:xfrm>
      </p:grpSpPr>
      <p:sp>
        <p:nvSpPr>
          <p:cNvPr id="52" name="제목 텍스트"/>
          <p:cNvSpPr txBox="1"/>
          <p:nvPr>
            <p:ph type="title"/>
          </p:nvPr>
        </p:nvSpPr>
        <p:spPr>
          <a:prstGeom prst="rect">
            <a:avLst/>
          </a:prstGeom>
        </p:spPr>
        <p:txBody>
          <a:bodyPr/>
          <a:lstStyle/>
          <a:p>
            <a:pPr/>
            <a:r>
              <a:t>제목 텍스트</a:t>
            </a:r>
          </a:p>
        </p:txBody>
      </p:sp>
      <p:sp>
        <p:nvSpPr>
          <p:cNvPr id="53"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제목 및 구분점">
    <p:spTree>
      <p:nvGrpSpPr>
        <p:cNvPr id="1" name=""/>
        <p:cNvGrpSpPr/>
        <p:nvPr/>
      </p:nvGrpSpPr>
      <p:grpSpPr>
        <a:xfrm>
          <a:off x="0" y="0"/>
          <a:ext cx="0" cy="0"/>
          <a:chOff x="0" y="0"/>
          <a:chExt cx="0" cy="0"/>
        </a:xfrm>
      </p:grpSpPr>
      <p:sp>
        <p:nvSpPr>
          <p:cNvPr id="60" name="제목 텍스트"/>
          <p:cNvSpPr txBox="1"/>
          <p:nvPr>
            <p:ph type="title"/>
          </p:nvPr>
        </p:nvSpPr>
        <p:spPr>
          <a:prstGeom prst="rect">
            <a:avLst/>
          </a:prstGeom>
        </p:spPr>
        <p:txBody>
          <a:bodyPr/>
          <a:lstStyle/>
          <a:p>
            <a:pPr/>
            <a:r>
              <a:t>제목 텍스트</a:t>
            </a:r>
          </a:p>
        </p:txBody>
      </p:sp>
      <p:sp>
        <p:nvSpPr>
          <p:cNvPr id="61" name="본문 첫 번째 줄…"/>
          <p:cNvSpPr txBox="1"/>
          <p:nvPr>
            <p:ph type="body" idx="1"/>
          </p:nvPr>
        </p:nvSpPr>
        <p:spPr>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62"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제목, 구분점 및 사진">
    <p:spTree>
      <p:nvGrpSpPr>
        <p:cNvPr id="1" name=""/>
        <p:cNvGrpSpPr/>
        <p:nvPr/>
      </p:nvGrpSpPr>
      <p:grpSpPr>
        <a:xfrm>
          <a:off x="0" y="0"/>
          <a:ext cx="0" cy="0"/>
          <a:chOff x="0" y="0"/>
          <a:chExt cx="0" cy="0"/>
        </a:xfrm>
      </p:grpSpPr>
      <p:sp>
        <p:nvSpPr>
          <p:cNvPr id="69" name="선"/>
          <p:cNvSpPr/>
          <p:nvPr/>
        </p:nvSpPr>
        <p:spPr>
          <a:xfrm>
            <a:off x="1066796" y="2768600"/>
            <a:ext cx="9512621" cy="188"/>
          </a:xfrm>
          <a:prstGeom prst="line">
            <a:avLst/>
          </a:prstGeom>
          <a:ln w="12700">
            <a:solidFill>
              <a:srgbClr val="9A9A9A"/>
            </a:solidFill>
            <a:miter lim="400000"/>
          </a:ln>
        </p:spPr>
        <p:txBody>
          <a:bodyPr lIns="45718" tIns="45718" rIns="45718" bIns="45718"/>
          <a:lstStyle/>
          <a:p>
            <a:pPr/>
          </a:p>
        </p:txBody>
      </p:sp>
      <p:sp>
        <p:nvSpPr>
          <p:cNvPr id="70" name="이미지"/>
          <p:cNvSpPr/>
          <p:nvPr>
            <p:ph type="pic" idx="21"/>
          </p:nvPr>
        </p:nvSpPr>
        <p:spPr>
          <a:xfrm>
            <a:off x="12052300" y="-1016000"/>
            <a:ext cx="12788900" cy="19037300"/>
          </a:xfrm>
          <a:prstGeom prst="rect">
            <a:avLst/>
          </a:prstGeom>
        </p:spPr>
        <p:txBody>
          <a:bodyPr lIns="91439" tIns="45719" rIns="91439" bIns="45719">
            <a:noAutofit/>
          </a:bodyPr>
          <a:lstStyle/>
          <a:p>
            <a:pPr/>
          </a:p>
        </p:txBody>
      </p:sp>
      <p:sp>
        <p:nvSpPr>
          <p:cNvPr id="71" name="제목 텍스트"/>
          <p:cNvSpPr txBox="1"/>
          <p:nvPr>
            <p:ph type="title"/>
          </p:nvPr>
        </p:nvSpPr>
        <p:spPr>
          <a:xfrm>
            <a:off x="1066800" y="469900"/>
            <a:ext cx="9525000" cy="1968500"/>
          </a:xfrm>
          <a:prstGeom prst="rect">
            <a:avLst/>
          </a:prstGeom>
        </p:spPr>
        <p:txBody>
          <a:bodyPr/>
          <a:lstStyle/>
          <a:p>
            <a:pPr/>
            <a:r>
              <a:t>제목 텍스트</a:t>
            </a:r>
          </a:p>
        </p:txBody>
      </p:sp>
      <p:sp>
        <p:nvSpPr>
          <p:cNvPr id="72" name="본문 첫 번째 줄…"/>
          <p:cNvSpPr txBox="1"/>
          <p:nvPr>
            <p:ph type="body" sz="half" idx="1"/>
          </p:nvPr>
        </p:nvSpPr>
        <p:spPr>
          <a:xfrm>
            <a:off x="1066800" y="3124200"/>
            <a:ext cx="9525000" cy="9372600"/>
          </a:xfrm>
          <a:prstGeom prst="rect">
            <a:avLst/>
          </a:prstGeom>
        </p:spPr>
        <p:txBody>
          <a:bodyPr/>
          <a:lstStyle>
            <a:lvl1pPr marL="457200" indent="-457200">
              <a:spcBef>
                <a:spcPts val="4200"/>
              </a:spcBef>
              <a:defRPr sz="3600">
                <a:latin typeface="+mj-lt"/>
                <a:ea typeface="+mj-ea"/>
                <a:cs typeface="+mj-cs"/>
                <a:sym typeface="Helvetica Neue"/>
              </a:defRPr>
            </a:lvl1pPr>
            <a:lvl2pPr marL="914400" indent="-457200">
              <a:spcBef>
                <a:spcPts val="4200"/>
              </a:spcBef>
              <a:defRPr sz="3600">
                <a:latin typeface="+mj-lt"/>
                <a:ea typeface="+mj-ea"/>
                <a:cs typeface="+mj-cs"/>
                <a:sym typeface="Helvetica Neue"/>
              </a:defRPr>
            </a:lvl2pPr>
            <a:lvl3pPr marL="1371600" indent="-457200">
              <a:spcBef>
                <a:spcPts val="4200"/>
              </a:spcBef>
              <a:defRPr sz="3600">
                <a:latin typeface="+mj-lt"/>
                <a:ea typeface="+mj-ea"/>
                <a:cs typeface="+mj-cs"/>
                <a:sym typeface="Helvetica Neue"/>
              </a:defRPr>
            </a:lvl3pPr>
            <a:lvl4pPr marL="1828800" indent="-457200">
              <a:spcBef>
                <a:spcPts val="4200"/>
              </a:spcBef>
              <a:defRPr sz="3600">
                <a:latin typeface="+mj-lt"/>
                <a:ea typeface="+mj-ea"/>
                <a:cs typeface="+mj-cs"/>
                <a:sym typeface="Helvetica Neue"/>
              </a:defRPr>
            </a:lvl4pPr>
            <a:lvl5pPr marL="2286000" indent="-457200">
              <a:spcBef>
                <a:spcPts val="4200"/>
              </a:spcBef>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73" name="슬라이드 번호"/>
          <p:cNvSpPr txBox="1"/>
          <p:nvPr>
            <p:ph type="sldNum" sz="quarter" idx="2"/>
          </p:nvPr>
        </p:nvSpPr>
        <p:spPr>
          <a:xfrm>
            <a:off x="957643" y="12985802"/>
            <a:ext cx="368504" cy="374600"/>
          </a:xfrm>
          <a:prstGeom prst="rect">
            <a:avLst/>
          </a:prstGeom>
        </p:spPr>
        <p:txBody>
          <a:bodyPr/>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구분점">
    <p:spTree>
      <p:nvGrpSpPr>
        <p:cNvPr id="1" name=""/>
        <p:cNvGrpSpPr/>
        <p:nvPr/>
      </p:nvGrpSpPr>
      <p:grpSpPr>
        <a:xfrm>
          <a:off x="0" y="0"/>
          <a:ext cx="0" cy="0"/>
          <a:chOff x="0" y="0"/>
          <a:chExt cx="0" cy="0"/>
        </a:xfrm>
      </p:grpSpPr>
      <p:sp>
        <p:nvSpPr>
          <p:cNvPr id="80" name="본문 첫 번째 줄…"/>
          <p:cNvSpPr txBox="1"/>
          <p:nvPr>
            <p:ph type="body" idx="1"/>
          </p:nvPr>
        </p:nvSpPr>
        <p:spPr>
          <a:xfrm>
            <a:off x="1663700" y="1244600"/>
            <a:ext cx="21031200" cy="11201400"/>
          </a:xfrm>
          <a:prstGeom prst="rect">
            <a:avLst/>
          </a:prstGeom>
        </p:spPr>
        <p:txBody>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81"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사진 - 3장">
    <p:spTree>
      <p:nvGrpSpPr>
        <p:cNvPr id="1" name=""/>
        <p:cNvGrpSpPr/>
        <p:nvPr/>
      </p:nvGrpSpPr>
      <p:grpSpPr>
        <a:xfrm>
          <a:off x="0" y="0"/>
          <a:ext cx="0" cy="0"/>
          <a:chOff x="0" y="0"/>
          <a:chExt cx="0" cy="0"/>
        </a:xfrm>
      </p:grpSpPr>
      <p:sp>
        <p:nvSpPr>
          <p:cNvPr id="88" name="선"/>
          <p:cNvSpPr/>
          <p:nvPr/>
        </p:nvSpPr>
        <p:spPr>
          <a:xfrm flipH="1">
            <a:off x="15811739" y="711200"/>
            <a:ext cx="1" cy="11143607"/>
          </a:xfrm>
          <a:prstGeom prst="line">
            <a:avLst/>
          </a:prstGeom>
          <a:ln w="12700">
            <a:solidFill>
              <a:srgbClr val="9A9A9A"/>
            </a:solidFill>
            <a:miter lim="400000"/>
          </a:ln>
        </p:spPr>
        <p:txBody>
          <a:bodyPr lIns="45718" tIns="45718" rIns="45718" bIns="45718"/>
          <a:lstStyle/>
          <a:p>
            <a:pPr/>
          </a:p>
        </p:txBody>
      </p:sp>
      <p:sp>
        <p:nvSpPr>
          <p:cNvPr id="89" name="선"/>
          <p:cNvSpPr/>
          <p:nvPr/>
        </p:nvSpPr>
        <p:spPr>
          <a:xfrm>
            <a:off x="15811500" y="6277570"/>
            <a:ext cx="7763086" cy="1"/>
          </a:xfrm>
          <a:prstGeom prst="line">
            <a:avLst/>
          </a:prstGeom>
          <a:ln w="12700">
            <a:solidFill>
              <a:srgbClr val="9A9A9A"/>
            </a:solidFill>
            <a:miter lim="400000"/>
          </a:ln>
        </p:spPr>
        <p:txBody>
          <a:bodyPr lIns="45718" tIns="45718" rIns="45718" bIns="45718"/>
          <a:lstStyle/>
          <a:p>
            <a:pPr/>
          </a:p>
        </p:txBody>
      </p:sp>
      <p:sp>
        <p:nvSpPr>
          <p:cNvPr id="90" name="이미지"/>
          <p:cNvSpPr/>
          <p:nvPr>
            <p:ph type="pic" sz="quarter" idx="21"/>
          </p:nvPr>
        </p:nvSpPr>
        <p:spPr>
          <a:xfrm>
            <a:off x="15930593" y="6426200"/>
            <a:ext cx="9151190" cy="6108700"/>
          </a:xfrm>
          <a:prstGeom prst="rect">
            <a:avLst/>
          </a:prstGeom>
        </p:spPr>
        <p:txBody>
          <a:bodyPr lIns="91439" tIns="45719" rIns="91439" bIns="45719">
            <a:noAutofit/>
          </a:bodyPr>
          <a:lstStyle/>
          <a:p>
            <a:pPr/>
          </a:p>
        </p:txBody>
      </p:sp>
      <p:sp>
        <p:nvSpPr>
          <p:cNvPr id="91" name="이미지"/>
          <p:cNvSpPr/>
          <p:nvPr>
            <p:ph type="pic" sz="half" idx="22"/>
          </p:nvPr>
        </p:nvSpPr>
        <p:spPr>
          <a:xfrm>
            <a:off x="15900400" y="-152400"/>
            <a:ext cx="7785100" cy="11595101"/>
          </a:xfrm>
          <a:prstGeom prst="rect">
            <a:avLst/>
          </a:prstGeom>
        </p:spPr>
        <p:txBody>
          <a:bodyPr lIns="91439" tIns="45719" rIns="91439" bIns="45719">
            <a:noAutofit/>
          </a:bodyPr>
          <a:lstStyle/>
          <a:p>
            <a:pPr/>
          </a:p>
        </p:txBody>
      </p:sp>
      <p:sp>
        <p:nvSpPr>
          <p:cNvPr id="92" name="이미지"/>
          <p:cNvSpPr/>
          <p:nvPr>
            <p:ph type="pic" idx="23"/>
          </p:nvPr>
        </p:nvSpPr>
        <p:spPr>
          <a:xfrm>
            <a:off x="622300" y="711200"/>
            <a:ext cx="15544800" cy="11328400"/>
          </a:xfrm>
          <a:prstGeom prst="rect">
            <a:avLst/>
          </a:prstGeom>
        </p:spPr>
        <p:txBody>
          <a:bodyPr lIns="91439" tIns="45719" rIns="91439" bIns="45719">
            <a:noAutofit/>
          </a:bodyPr>
          <a:lstStyle/>
          <a:p>
            <a:pPr/>
          </a:p>
        </p:txBody>
      </p:sp>
      <p:sp>
        <p:nvSpPr>
          <p:cNvPr id="93" name="본문 첫 번째 줄…"/>
          <p:cNvSpPr txBox="1"/>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mj-lt"/>
                <a:ea typeface="+mj-ea"/>
                <a:cs typeface="+mj-cs"/>
                <a:sym typeface="Helvetica Neue"/>
              </a:defRPr>
            </a:lvl1pPr>
            <a:lvl2pPr marL="0" indent="0">
              <a:spcBef>
                <a:spcPts val="0"/>
              </a:spcBef>
              <a:buSzTx/>
              <a:buFontTx/>
              <a:buNone/>
              <a:defRPr sz="3600">
                <a:latin typeface="+mj-lt"/>
                <a:ea typeface="+mj-ea"/>
                <a:cs typeface="+mj-cs"/>
                <a:sym typeface="Helvetica Neue"/>
              </a:defRPr>
            </a:lvl2pPr>
            <a:lvl3pPr marL="0" indent="0">
              <a:spcBef>
                <a:spcPts val="0"/>
              </a:spcBef>
              <a:buSzTx/>
              <a:buFontTx/>
              <a:buNone/>
              <a:defRPr sz="3600">
                <a:latin typeface="+mj-lt"/>
                <a:ea typeface="+mj-ea"/>
                <a:cs typeface="+mj-cs"/>
                <a:sym typeface="Helvetica Neue"/>
              </a:defRPr>
            </a:lvl3pPr>
            <a:lvl4pPr marL="0" indent="0">
              <a:spcBef>
                <a:spcPts val="0"/>
              </a:spcBef>
              <a:buSzTx/>
              <a:buFontTx/>
              <a:buNone/>
              <a:defRPr sz="3600">
                <a:latin typeface="+mj-lt"/>
                <a:ea typeface="+mj-ea"/>
                <a:cs typeface="+mj-cs"/>
                <a:sym typeface="Helvetica Neue"/>
              </a:defRPr>
            </a:lvl4pPr>
            <a:lvl5pPr marL="0" indent="0">
              <a:spcBef>
                <a:spcPts val="0"/>
              </a:spcBef>
              <a:buSzTx/>
              <a:buFontTx/>
              <a:buNone/>
              <a:defRPr sz="3600">
                <a:latin typeface="+mj-lt"/>
                <a:ea typeface="+mj-ea"/>
                <a:cs typeface="+mj-cs"/>
                <a:sym typeface="Helvetica Neue"/>
              </a:defRPr>
            </a:lvl5p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94" name="슬라이드 번호"/>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선"/>
          <p:cNvSpPr/>
          <p:nvPr/>
        </p:nvSpPr>
        <p:spPr>
          <a:xfrm>
            <a:off x="1066798" y="2768601"/>
            <a:ext cx="22252704" cy="178"/>
          </a:xfrm>
          <a:prstGeom prst="line">
            <a:avLst/>
          </a:prstGeom>
          <a:ln w="12700">
            <a:solidFill>
              <a:srgbClr val="9A9A9A"/>
            </a:solidFill>
            <a:miter lim="400000"/>
          </a:ln>
        </p:spPr>
        <p:txBody>
          <a:bodyPr lIns="45718" tIns="45718" rIns="45718" bIns="45718"/>
          <a:lstStyle/>
          <a:p>
            <a:pPr/>
          </a:p>
        </p:txBody>
      </p:sp>
      <p:sp>
        <p:nvSpPr>
          <p:cNvPr id="3" name="제목 텍스트"/>
          <p:cNvSpPr txBox="1"/>
          <p:nvPr>
            <p:ph type="title"/>
          </p:nvPr>
        </p:nvSpPr>
        <p:spPr>
          <a:xfrm>
            <a:off x="1066800" y="469900"/>
            <a:ext cx="222377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제목 텍스트</a:t>
            </a:r>
          </a:p>
        </p:txBody>
      </p:sp>
      <p:sp>
        <p:nvSpPr>
          <p:cNvPr id="4" name="본문 첫 번째 줄…"/>
          <p:cNvSpPr txBox="1"/>
          <p:nvPr>
            <p:ph type="body" idx="1"/>
          </p:nvPr>
        </p:nvSpPr>
        <p:spPr>
          <a:xfrm>
            <a:off x="1066800" y="3124200"/>
            <a:ext cx="22237700" cy="937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본문 첫 번째 줄</a:t>
            </a:r>
          </a:p>
          <a:p>
            <a:pPr lvl="1"/>
            <a:r>
              <a:t>본문 두 번째 줄</a:t>
            </a:r>
          </a:p>
          <a:p>
            <a:pPr lvl="2"/>
            <a:r>
              <a:t>본문 세 번째 줄</a:t>
            </a:r>
          </a:p>
          <a:p>
            <a:pPr lvl="3"/>
            <a:r>
              <a:t>본문 네 번째 줄</a:t>
            </a:r>
          </a:p>
          <a:p>
            <a:pPr lvl="4"/>
            <a:r>
              <a:t>본문 다섯 번째 줄</a:t>
            </a:r>
          </a:p>
        </p:txBody>
      </p:sp>
      <p:sp>
        <p:nvSpPr>
          <p:cNvPr id="5" name="슬라이드 번호"/>
          <p:cNvSpPr txBox="1"/>
          <p:nvPr>
            <p:ph type="sldNum" sz="quarter" idx="2"/>
          </p:nvPr>
        </p:nvSpPr>
        <p:spPr>
          <a:xfrm>
            <a:off x="23216227" y="12985802"/>
            <a:ext cx="368504" cy="374600"/>
          </a:xfrm>
          <a:prstGeom prst="rect">
            <a:avLst/>
          </a:prstGeom>
          <a:ln w="12700">
            <a:miter lim="400000"/>
          </a:ln>
        </p:spPr>
        <p:txBody>
          <a:bodyPr wrap="none" lIns="50800" tIns="50800" rIns="50800" bIns="50800" anchor="b">
            <a:spAutoFit/>
          </a:bodyPr>
          <a:lstStyle>
            <a:lvl1pPr algn="r">
              <a:defRPr sz="1800">
                <a:latin typeface="+mj-lt"/>
                <a:ea typeface="+mj-ea"/>
                <a:cs typeface="+mj-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1pPr>
      <a:lvl2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2pPr>
      <a:lvl3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3pPr>
      <a:lvl4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4pPr>
      <a:lvl5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5pPr>
      <a:lvl6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6pPr>
      <a:lvl7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7pPr>
      <a:lvl8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8pPr>
      <a:lvl9pPr marL="0" marR="0" indent="0" algn="l" defTabSz="825500"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Helvetica Neue Light"/>
          <a:ea typeface="Helvetica Neue Light"/>
          <a:cs typeface="Helvetica Neue Light"/>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b="0" baseline="0" cap="none" i="0" spc="0" strike="noStrike" sz="5000" u="none">
          <a:solidFill>
            <a:srgbClr val="747474"/>
          </a:solidFill>
          <a:uFillTx/>
          <a:latin typeface="Helvetica Neue Light"/>
          <a:ea typeface="Helvetica Neue Light"/>
          <a:cs typeface="Helvetica Neue Light"/>
          <a:sym typeface="Helvetica Neue Light"/>
        </a:defRPr>
      </a:lvl9pPr>
    </p:bodyStyle>
    <p:otherStyle>
      <a:lvl1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r" defTabSz="8255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이미지" descr="이미지"/>
          <p:cNvPicPr>
            <a:picLocks noChangeAspect="1"/>
          </p:cNvPicPr>
          <p:nvPr>
            <p:ph type="pic" idx="21"/>
          </p:nvPr>
        </p:nvPicPr>
        <p:blipFill>
          <a:blip r:embed="rId2">
            <a:extLst/>
          </a:blip>
          <a:srcRect l="0" t="11089" r="0" b="11088"/>
          <a:stretch>
            <a:fillRect/>
          </a:stretch>
        </p:blipFill>
        <p:spPr>
          <a:xfrm>
            <a:off x="0" y="0"/>
            <a:ext cx="24384002" cy="10680701"/>
          </a:xfrm>
          <a:prstGeom prst="rect">
            <a:avLst/>
          </a:prstGeom>
        </p:spPr>
      </p:pic>
      <p:sp>
        <p:nvSpPr>
          <p:cNvPr id="146" name="Korean Language Class"/>
          <p:cNvSpPr txBox="1"/>
          <p:nvPr>
            <p:ph type="title"/>
          </p:nvPr>
        </p:nvSpPr>
        <p:spPr>
          <a:xfrm>
            <a:off x="2641600" y="10947400"/>
            <a:ext cx="10934697" cy="2387600"/>
          </a:xfrm>
          <a:prstGeom prst="rect">
            <a:avLst/>
          </a:prstGeom>
        </p:spPr>
        <p:txBody>
          <a:bodyPr/>
          <a:lstStyle/>
          <a:p>
            <a:pPr/>
            <a:r>
              <a:t>Korean Language Class Week 5 </a:t>
            </a:r>
          </a:p>
        </p:txBody>
      </p:sp>
      <p:sp>
        <p:nvSpPr>
          <p:cNvPr id="147" name="백지윤 Jiyun Baek"/>
          <p:cNvSpPr txBox="1"/>
          <p:nvPr>
            <p:ph type="body" sz="quarter" idx="1"/>
          </p:nvPr>
        </p:nvSpPr>
        <p:spPr>
          <a:prstGeom prst="rect">
            <a:avLst/>
          </a:prstGeom>
        </p:spPr>
        <p:txBody>
          <a:bodyPr/>
          <a:lstStyle/>
          <a:p>
            <a:pPr/>
            <a:r>
              <a:t>백지윤 Jiyun Baek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4) Appearing at the beginning of the sentence </a:t>
            </a:r>
          </a:p>
        </p:txBody>
      </p:sp>
      <p:sp>
        <p:nvSpPr>
          <p:cNvPr id="174" name="Inflectional element between the stem and final ending…"/>
          <p:cNvSpPr txBox="1"/>
          <p:nvPr>
            <p:ph type="body" idx="1"/>
          </p:nvPr>
        </p:nvSpPr>
        <p:spPr>
          <a:xfrm>
            <a:off x="1066800" y="3124199"/>
            <a:ext cx="22237700" cy="9684492"/>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You can make </a:t>
            </a:r>
            <a:r>
              <a:rPr b="1"/>
              <a:t>any element of the sentence</a:t>
            </a:r>
            <a:r>
              <a:t> the topic by </a:t>
            </a:r>
            <a:r>
              <a:rPr b="1"/>
              <a:t>adding the topic particle</a:t>
            </a:r>
            <a:r>
              <a:t> to it and placing it </a:t>
            </a:r>
            <a:r>
              <a:rPr b="1"/>
              <a:t>at the beginning of the sentence</a:t>
            </a:r>
            <a:r>
              <a:t>, except the verb/adjective that appears at the end of the sentence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4) Appearing at the beginning of the sentence </a:t>
            </a:r>
          </a:p>
        </p:txBody>
      </p:sp>
      <p:sp>
        <p:nvSpPr>
          <p:cNvPr id="177" name="Inflectional element between the stem and final ending…"/>
          <p:cNvSpPr txBox="1"/>
          <p:nvPr>
            <p:ph type="body" idx="1"/>
          </p:nvPr>
        </p:nvSpPr>
        <p:spPr>
          <a:xfrm>
            <a:off x="1066800" y="3124199"/>
            <a:ext cx="22237700" cy="9684492"/>
          </a:xfrm>
          <a:prstGeom prst="rect">
            <a:avLst/>
          </a:prstGeom>
        </p:spPr>
        <p:txBody>
          <a:bodyPr/>
          <a:lstStyle/>
          <a:p>
            <a:pPr marL="568159" indent="-568159" defTabSz="388620">
              <a:spcBef>
                <a:spcPts val="1000"/>
              </a:spcBef>
              <a:buSzPct val="100000"/>
              <a:buFontTx/>
              <a:defRPr sz="4200">
                <a:solidFill>
                  <a:srgbClr val="000000"/>
                </a:solidFill>
                <a:latin typeface="+mj-lt"/>
                <a:ea typeface="+mj-ea"/>
                <a:cs typeface="+mj-cs"/>
                <a:sym typeface="Helvetica Neue"/>
              </a:defRPr>
            </a:pPr>
            <a:r>
              <a:t>베녹</a:t>
            </a:r>
            <a:r>
              <a:rPr b="1">
                <a:solidFill>
                  <a:srgbClr val="7A81FF"/>
                </a:solidFill>
              </a:rPr>
              <a:t>은</a:t>
            </a:r>
            <a:r>
              <a:t> 오전 10 시에 엘마하고 도서관에서 한국어를 공부해요. </a:t>
            </a:r>
            <a:br/>
            <a:r>
              <a:rPr>
                <a:solidFill>
                  <a:srgbClr val="A7A7A7"/>
                </a:solidFill>
              </a:rPr>
              <a:t>[be nog eun oj eon 10si e el ma ha go do seo gwan e se o han gu geo reul gong bu hae yo.] </a:t>
            </a:r>
            <a:br>
              <a:rPr>
                <a:solidFill>
                  <a:srgbClr val="A7A7A7"/>
                </a:solidFill>
              </a:rPr>
            </a:br>
            <a:r>
              <a:rPr>
                <a:solidFill>
                  <a:srgbClr val="535353"/>
                </a:solidFill>
              </a:rPr>
              <a:t>“As for Vinok, (he) studies Korean with Elma at the library at 10:00 a.m.”</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오전 10 시에</a:t>
            </a:r>
            <a:r>
              <a:rPr b="1">
                <a:solidFill>
                  <a:srgbClr val="7A81FF"/>
                </a:solidFill>
              </a:rPr>
              <a:t>는</a:t>
            </a:r>
            <a:r>
              <a:t> 베녹이 엘마하고 도서관에서 한국어를 공부해요. </a:t>
            </a:r>
            <a:br/>
            <a:r>
              <a:rPr>
                <a:solidFill>
                  <a:srgbClr val="A7A7A7"/>
                </a:solidFill>
              </a:rPr>
              <a:t>[oj eon 10 si e neun be no gi el ma ha go do seo gwan e seo han gu geo reul gong bu hae yo.] </a:t>
            </a:r>
            <a:r>
              <a:rPr>
                <a:solidFill>
                  <a:srgbClr val="535353"/>
                </a:solidFill>
              </a:rPr>
              <a:t>“At 10:00 a.m, Vinok studies Korean with Elma at the library.”</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엘마하고</a:t>
            </a:r>
            <a:r>
              <a:rPr b="1">
                <a:solidFill>
                  <a:srgbClr val="7A81FF"/>
                </a:solidFill>
              </a:rPr>
              <a:t>는</a:t>
            </a:r>
            <a:r>
              <a:t> 베녹이 오전 10 시에 도서관에서 한국어를 공부해요. </a:t>
            </a:r>
            <a:br/>
            <a:r>
              <a:rPr>
                <a:solidFill>
                  <a:srgbClr val="A7A7A7"/>
                </a:solidFill>
              </a:rPr>
              <a:t>[el ma ha go neun be no gi oj eon 10si e do seo gwan e seo han gu geo reul gong bu hae yo.] </a:t>
            </a:r>
            <a:r>
              <a:rPr>
                <a:solidFill>
                  <a:srgbClr val="535353"/>
                </a:solidFill>
              </a:rPr>
              <a:t>“With Elma, Vinok studies Korean at the library at 10:00 a.m.”</a:t>
            </a:r>
            <a:endParaRPr>
              <a:solidFill>
                <a:srgbClr val="535353"/>
              </a:solidFill>
            </a:endParaRPr>
          </a:p>
          <a:p>
            <a:pPr marL="568159" indent="-568159" defTabSz="388620">
              <a:spcBef>
                <a:spcPts val="1000"/>
              </a:spcBef>
              <a:buSzPct val="100000"/>
              <a:buFontTx/>
              <a:defRPr sz="4200">
                <a:solidFill>
                  <a:srgbClr val="000000"/>
                </a:solidFill>
                <a:latin typeface="+mj-lt"/>
                <a:ea typeface="+mj-ea"/>
                <a:cs typeface="+mj-cs"/>
                <a:sym typeface="Helvetica Neue"/>
              </a:defRPr>
            </a:pPr>
            <a:r>
              <a:t>도서관에서</a:t>
            </a:r>
            <a:r>
              <a:rPr b="1">
                <a:solidFill>
                  <a:srgbClr val="7A81FF"/>
                </a:solidFill>
              </a:rPr>
              <a:t>는</a:t>
            </a:r>
            <a:r>
              <a:t> 베녹이 오전 10 시에 엘마하고 한국어를 공부해요. </a:t>
            </a:r>
            <a:br/>
            <a:r>
              <a:rPr>
                <a:solidFill>
                  <a:srgbClr val="A7A7A7"/>
                </a:solidFill>
              </a:rPr>
              <a:t>[do seo gwan e seo neun be no gi o jeon 10 si e el ma ha go han gu geo reul gong bu hae yo.] </a:t>
            </a:r>
            <a:r>
              <a:rPr>
                <a:solidFill>
                  <a:srgbClr val="535353"/>
                </a:solidFill>
              </a:rPr>
              <a:t>“At the library, Vinok studies Korean with Elma at 10:00 a.m.”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Difference with 이/가 and 은/는 </a:t>
            </a:r>
          </a:p>
        </p:txBody>
      </p:sp>
      <p:sp>
        <p:nvSpPr>
          <p:cNvPr id="180" name="Inflectional element between the stem and final ending…"/>
          <p:cNvSpPr txBox="1"/>
          <p:nvPr>
            <p:ph type="body" idx="1"/>
          </p:nvPr>
        </p:nvSpPr>
        <p:spPr>
          <a:xfrm>
            <a:off x="1066800" y="3124199"/>
            <a:ext cx="22237700" cy="9684492"/>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The subject particle 이/가 is used to mark a </a:t>
            </a:r>
            <a:r>
              <a:rPr b="1"/>
              <a:t>subject</a:t>
            </a:r>
            <a:r>
              <a:t> (which happens to be new information or has not been mentioned previously in the context)</a:t>
            </a:r>
          </a:p>
          <a:p>
            <a:pPr marL="668423" indent="-668423" defTabSz="457200">
              <a:spcBef>
                <a:spcPts val="1200"/>
              </a:spcBef>
              <a:buSzPct val="100000"/>
              <a:buFontTx/>
              <a:defRPr>
                <a:solidFill>
                  <a:srgbClr val="535353"/>
                </a:solidFill>
                <a:latin typeface="+mj-lt"/>
                <a:ea typeface="+mj-ea"/>
                <a:cs typeface="+mj-cs"/>
                <a:sym typeface="Helvetica Neue"/>
              </a:defRPr>
            </a:pPr>
            <a:r>
              <a:t>The topic particle 은/는 is used to mark a </a:t>
            </a:r>
            <a:r>
              <a:rPr b="1"/>
              <a:t>topic</a:t>
            </a:r>
          </a:p>
          <a:p>
            <a:pPr marL="0" indent="0" defTabSz="457200">
              <a:spcBef>
                <a:spcPts val="1200"/>
              </a:spcBef>
              <a:buSzTx/>
              <a:buNone/>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어느 식당 음식</a:t>
            </a:r>
            <a:r>
              <a:rPr b="1"/>
              <a:t>은</a:t>
            </a:r>
            <a:r>
              <a:t> 맛있어요? (X) </a:t>
            </a:r>
            <a:r>
              <a:rPr sz="4800">
                <a:solidFill>
                  <a:srgbClr val="A7A7A7"/>
                </a:solidFill>
              </a:rPr>
              <a:t>[eoneu sigdang eumsig-eun mas-iss-eoyo?]</a:t>
            </a:r>
            <a:br>
              <a:rPr sz="4800">
                <a:solidFill>
                  <a:srgbClr val="A7A7A7"/>
                </a:solidFill>
              </a:rPr>
            </a:br>
            <a:r>
              <a:t>어느 식당 음식</a:t>
            </a:r>
            <a:r>
              <a:rPr b="1">
                <a:solidFill>
                  <a:srgbClr val="FF2600"/>
                </a:solidFill>
              </a:rPr>
              <a:t>이</a:t>
            </a:r>
            <a:r>
              <a:t> 맛있어요? (O)</a:t>
            </a:r>
            <a:r>
              <a:rPr sz="4900">
                <a:solidFill>
                  <a:srgbClr val="A7A7A7"/>
                </a:solidFill>
              </a:rPr>
              <a:t> [eoneu sigdang eumsig-i mas-iss-eoyo?]</a:t>
            </a:r>
            <a:br>
              <a:rPr sz="4900">
                <a:solidFill>
                  <a:srgbClr val="A7A7A7"/>
                </a:solidFill>
              </a:rPr>
            </a:br>
            <a:r>
              <a:t>“Which restaurant food is delicious?” </a:t>
            </a:r>
            <a:endParaRPr sz="1200"/>
          </a:p>
          <a:p>
            <a:pPr marL="668423" indent="-668423" defTabSz="457200">
              <a:spcBef>
                <a:spcPts val="1200"/>
              </a:spcBef>
              <a:buSzPct val="100000"/>
              <a:buFontTx/>
              <a:defRPr sz="1200">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누구</a:t>
            </a:r>
            <a:r>
              <a:rPr b="1"/>
              <a:t>는</a:t>
            </a:r>
            <a:r>
              <a:t> 슬로베니아 사람이에요? (X)</a:t>
            </a:r>
            <a:r>
              <a:rPr>
                <a:solidFill>
                  <a:srgbClr val="A7A7A7"/>
                </a:solidFill>
              </a:rPr>
              <a:t> [nuguneun seullobenia salam-ieyo?]</a:t>
            </a:r>
            <a:br>
              <a:rPr>
                <a:solidFill>
                  <a:srgbClr val="A7A7A7"/>
                </a:solidFill>
              </a:rPr>
            </a:br>
            <a:r>
              <a:t>누</a:t>
            </a:r>
            <a:r>
              <a:rPr>
                <a:solidFill>
                  <a:srgbClr val="FF2600"/>
                </a:solidFill>
              </a:rPr>
              <a:t>가</a:t>
            </a:r>
            <a:r>
              <a:t> 슬로베니아 사람이에요? (O) </a:t>
            </a:r>
            <a:r>
              <a:rPr>
                <a:solidFill>
                  <a:srgbClr val="A7A7A7"/>
                </a:solidFill>
              </a:rPr>
              <a:t>[nuga seullobenia salam-ieyo?]</a:t>
            </a:r>
            <a:br>
              <a:rPr>
                <a:solidFill>
                  <a:srgbClr val="A7A7A7"/>
                </a:solidFill>
              </a:rPr>
            </a:br>
            <a:r>
              <a:t>“Who is a Slovenian?”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Vocabulary </a:t>
            </a:r>
          </a:p>
        </p:txBody>
      </p:sp>
      <p:sp>
        <p:nvSpPr>
          <p:cNvPr id="183" name="Non-sentence final endings &amp; sentence-final endings…"/>
          <p:cNvSpPr txBox="1"/>
          <p:nvPr/>
        </p:nvSpPr>
        <p:spPr>
          <a:xfrm>
            <a:off x="1235003" y="3098980"/>
            <a:ext cx="10255362" cy="954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68423" indent="-668423" algn="l" defTabSz="457200">
              <a:spcBef>
                <a:spcPts val="1000"/>
              </a:spcBef>
              <a:buSzPct val="100000"/>
              <a:buChar char="•"/>
              <a:defRPr>
                <a:solidFill>
                  <a:srgbClr val="747474"/>
                </a:solidFill>
                <a:latin typeface="+mj-lt"/>
                <a:ea typeface="+mj-ea"/>
                <a:cs typeface="+mj-cs"/>
                <a:sym typeface="Helvetica Neue"/>
              </a:defRPr>
            </a:pPr>
            <a:r>
              <a:t>계절 </a:t>
            </a:r>
            <a:r>
              <a:t>[g</a:t>
            </a:r>
            <a:r>
              <a:t>ye jeol] </a:t>
            </a:r>
            <a:r>
              <a:t>season </a:t>
            </a:r>
          </a:p>
          <a:p>
            <a:pPr marL="668423" indent="-668423" algn="l" defTabSz="457200">
              <a:spcBef>
                <a:spcPts val="1000"/>
              </a:spcBef>
              <a:buSzPct val="100000"/>
              <a:buChar char="•"/>
              <a:defRPr>
                <a:solidFill>
                  <a:srgbClr val="747474"/>
                </a:solidFill>
                <a:latin typeface="+mj-lt"/>
                <a:ea typeface="+mj-ea"/>
                <a:cs typeface="+mj-cs"/>
                <a:sym typeface="Helvetica Neue"/>
              </a:defRPr>
            </a:pPr>
            <a:r>
              <a:t>꽃 [kkot] flower</a:t>
            </a:r>
          </a:p>
          <a:p>
            <a:pPr marL="668423" indent="-668423" algn="l" defTabSz="457200">
              <a:spcBef>
                <a:spcPts val="1000"/>
              </a:spcBef>
              <a:buSzPct val="100000"/>
              <a:buChar char="•"/>
              <a:defRPr>
                <a:solidFill>
                  <a:srgbClr val="747474"/>
                </a:solidFill>
                <a:latin typeface="+mj-lt"/>
                <a:ea typeface="+mj-ea"/>
                <a:cs typeface="+mj-cs"/>
                <a:sym typeface="Helvetica Neue"/>
              </a:defRPr>
            </a:pPr>
            <a:r>
              <a:t>여름 [yeoreum] summer</a:t>
            </a:r>
          </a:p>
          <a:p>
            <a:pPr marL="668423" indent="-668423" algn="l" defTabSz="457200">
              <a:spcBef>
                <a:spcPts val="1000"/>
              </a:spcBef>
              <a:buSzPct val="100000"/>
              <a:buChar char="•"/>
              <a:defRPr>
                <a:solidFill>
                  <a:srgbClr val="747474"/>
                </a:solidFill>
                <a:latin typeface="+mj-lt"/>
                <a:ea typeface="+mj-ea"/>
                <a:cs typeface="+mj-cs"/>
                <a:sym typeface="Helvetica Neue"/>
              </a:defRPr>
            </a:pPr>
            <a:r>
              <a:t>봄 [bom] spring</a:t>
            </a:r>
          </a:p>
          <a:p>
            <a:pPr marL="668423" indent="-668423" algn="l" defTabSz="457200">
              <a:spcBef>
                <a:spcPts val="1000"/>
              </a:spcBef>
              <a:buSzPct val="100000"/>
              <a:buChar char="•"/>
              <a:defRPr>
                <a:solidFill>
                  <a:srgbClr val="747474"/>
                </a:solidFill>
                <a:latin typeface="+mj-lt"/>
                <a:ea typeface="+mj-ea"/>
                <a:cs typeface="+mj-cs"/>
                <a:sym typeface="Helvetica Neue"/>
              </a:defRPr>
            </a:pPr>
            <a:r>
              <a:t>과목 [gwamok] subject/course</a:t>
            </a:r>
          </a:p>
          <a:p>
            <a:pPr marL="668423" indent="-668423" algn="l" defTabSz="457200">
              <a:spcBef>
                <a:spcPts val="1000"/>
              </a:spcBef>
              <a:buSzPct val="100000"/>
              <a:buChar char="•"/>
              <a:defRPr>
                <a:solidFill>
                  <a:srgbClr val="747474"/>
                </a:solidFill>
                <a:latin typeface="+mj-lt"/>
                <a:ea typeface="+mj-ea"/>
                <a:cs typeface="+mj-cs"/>
                <a:sym typeface="Helvetica Neue"/>
              </a:defRPr>
            </a:pPr>
            <a:r>
              <a:t>프랑스 [Peu range seu] France</a:t>
            </a:r>
          </a:p>
          <a:p>
            <a:pPr marL="668423" indent="-668423" algn="l" defTabSz="457200">
              <a:spcBef>
                <a:spcPts val="1000"/>
              </a:spcBef>
              <a:buSzPct val="100000"/>
              <a:buChar char="•"/>
              <a:defRPr>
                <a:solidFill>
                  <a:srgbClr val="747474"/>
                </a:solidFill>
                <a:latin typeface="+mj-lt"/>
                <a:ea typeface="+mj-ea"/>
                <a:cs typeface="+mj-cs"/>
                <a:sym typeface="Helvetica Neue"/>
              </a:defRPr>
            </a:pPr>
            <a:r>
              <a:t>러시아 [Reo si a] Russia</a:t>
            </a:r>
          </a:p>
          <a:p>
            <a:pPr marL="668423" indent="-668423" algn="l" defTabSz="457200">
              <a:spcBef>
                <a:spcPts val="1000"/>
              </a:spcBef>
              <a:buSzPct val="100000"/>
              <a:buChar char="•"/>
              <a:defRPr>
                <a:solidFill>
                  <a:srgbClr val="747474"/>
                </a:solidFill>
                <a:latin typeface="+mj-lt"/>
                <a:ea typeface="+mj-ea"/>
                <a:cs typeface="+mj-cs"/>
                <a:sym typeface="Helvetica Neue"/>
              </a:defRPr>
            </a:pPr>
            <a:r>
              <a:t>멕시코 [Mek si ko] Mexico</a:t>
            </a:r>
          </a:p>
          <a:p>
            <a:pPr marL="668423" indent="-668423" algn="l" defTabSz="457200">
              <a:spcBef>
                <a:spcPts val="1000"/>
              </a:spcBef>
              <a:buSzPct val="100000"/>
              <a:buChar char="•"/>
              <a:defRPr>
                <a:solidFill>
                  <a:srgbClr val="747474"/>
                </a:solidFill>
                <a:latin typeface="+mj-lt"/>
                <a:ea typeface="+mj-ea"/>
                <a:cs typeface="+mj-cs"/>
                <a:sym typeface="Helvetica Neue"/>
              </a:defRPr>
            </a:pPr>
            <a:r>
              <a:t>미국 [Mi guk] America/USA</a:t>
            </a:r>
          </a:p>
          <a:p>
            <a:pPr marL="668423" indent="-668423" algn="l" defTabSz="457200">
              <a:spcBef>
                <a:spcPts val="1000"/>
              </a:spcBef>
              <a:buSzPct val="100000"/>
              <a:buChar char="•"/>
              <a:defRPr>
                <a:solidFill>
                  <a:srgbClr val="747474"/>
                </a:solidFill>
                <a:latin typeface="+mj-lt"/>
                <a:ea typeface="+mj-ea"/>
                <a:cs typeface="+mj-cs"/>
                <a:sym typeface="Helvetica Neue"/>
              </a:defRPr>
            </a:pPr>
            <a:r>
              <a:t>보스니아 [bo s eu nia] Bosnia</a:t>
            </a:r>
          </a:p>
        </p:txBody>
      </p:sp>
      <p:sp>
        <p:nvSpPr>
          <p:cNvPr id="184" name="Non-sentence final endings &amp; sentence-final endings…"/>
          <p:cNvSpPr txBox="1"/>
          <p:nvPr/>
        </p:nvSpPr>
        <p:spPr>
          <a:xfrm>
            <a:off x="12713572" y="3098980"/>
            <a:ext cx="10255362" cy="954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68423" indent="-668423" algn="l" defTabSz="457200">
              <a:spcBef>
                <a:spcPts val="1000"/>
              </a:spcBef>
              <a:buSzPct val="100000"/>
              <a:buChar char="•"/>
              <a:defRPr>
                <a:solidFill>
                  <a:srgbClr val="747474"/>
                </a:solidFill>
                <a:latin typeface="+mj-lt"/>
                <a:ea typeface="+mj-ea"/>
                <a:cs typeface="+mj-cs"/>
                <a:sym typeface="Helvetica Neue"/>
              </a:defRPr>
            </a:pPr>
            <a:r>
              <a:t>체코 [che ko] Czech</a:t>
            </a:r>
          </a:p>
          <a:p>
            <a:pPr marL="668423" indent="-668423" algn="l" defTabSz="457200">
              <a:spcBef>
                <a:spcPts val="1000"/>
              </a:spcBef>
              <a:buSzPct val="100000"/>
              <a:buChar char="•"/>
              <a:defRPr>
                <a:solidFill>
                  <a:srgbClr val="747474"/>
                </a:solidFill>
                <a:latin typeface="+mj-lt"/>
                <a:ea typeface="+mj-ea"/>
                <a:cs typeface="+mj-cs"/>
                <a:sym typeface="Helvetica Neue"/>
              </a:defRPr>
            </a:pPr>
            <a:r>
              <a:t>한국 [han guk] Korea</a:t>
            </a:r>
          </a:p>
          <a:p>
            <a:pPr marL="668423" indent="-668423" algn="l" defTabSz="457200">
              <a:spcBef>
                <a:spcPts val="1000"/>
              </a:spcBef>
              <a:buSzPct val="100000"/>
              <a:buChar char="•"/>
              <a:defRPr>
                <a:solidFill>
                  <a:srgbClr val="747474"/>
                </a:solidFill>
                <a:latin typeface="+mj-lt"/>
                <a:ea typeface="+mj-ea"/>
                <a:cs typeface="+mj-cs"/>
                <a:sym typeface="Helvetica Neue"/>
              </a:defRPr>
            </a:pPr>
            <a:r>
              <a:t>노르웨이 [Noreu wei] Norway</a:t>
            </a:r>
          </a:p>
          <a:p>
            <a:pPr marL="668423" indent="-668423" algn="l" defTabSz="457200">
              <a:spcBef>
                <a:spcPts val="1000"/>
              </a:spcBef>
              <a:buSzPct val="100000"/>
              <a:buChar char="•"/>
              <a:defRPr>
                <a:solidFill>
                  <a:srgbClr val="747474"/>
                </a:solidFill>
                <a:latin typeface="+mj-lt"/>
                <a:ea typeface="+mj-ea"/>
                <a:cs typeface="+mj-cs"/>
                <a:sym typeface="Helvetica Neue"/>
              </a:defRPr>
            </a:pPr>
            <a:r>
              <a:t>아일랜드 [Aillaendeu] Ireland</a:t>
            </a:r>
          </a:p>
          <a:p>
            <a:pPr marL="668423" indent="-668423" algn="l" defTabSz="457200">
              <a:spcBef>
                <a:spcPts val="1000"/>
              </a:spcBef>
              <a:buSzPct val="100000"/>
              <a:buChar char="•"/>
              <a:defRPr>
                <a:solidFill>
                  <a:srgbClr val="747474"/>
                </a:solidFill>
                <a:latin typeface="+mj-lt"/>
                <a:ea typeface="+mj-ea"/>
                <a:cs typeface="+mj-cs"/>
                <a:sym typeface="Helvetica Neue"/>
              </a:defRPr>
            </a:pPr>
            <a:r>
              <a:t>케냐 [Kenya] Kenya</a:t>
            </a:r>
          </a:p>
          <a:p>
            <a:pPr marL="668423" indent="-668423" algn="l" defTabSz="457200">
              <a:spcBef>
                <a:spcPts val="1000"/>
              </a:spcBef>
              <a:buSzPct val="100000"/>
              <a:buChar char="•"/>
              <a:defRPr>
                <a:solidFill>
                  <a:srgbClr val="747474"/>
                </a:solidFill>
                <a:latin typeface="+mj-lt"/>
                <a:ea typeface="+mj-ea"/>
                <a:cs typeface="+mj-cs"/>
                <a:sym typeface="Helvetica Neue"/>
              </a:defRPr>
            </a:pPr>
            <a:r>
              <a:t>이탈리아 [Itallia] Italy </a:t>
            </a:r>
          </a:p>
          <a:p>
            <a:pPr marL="668423" indent="-668423" algn="l" defTabSz="457200">
              <a:spcBef>
                <a:spcPts val="1000"/>
              </a:spcBef>
              <a:buSzPct val="100000"/>
              <a:buChar char="•"/>
              <a:defRPr>
                <a:solidFill>
                  <a:srgbClr val="747474"/>
                </a:solidFill>
                <a:latin typeface="+mj-lt"/>
                <a:ea typeface="+mj-ea"/>
                <a:cs typeface="+mj-cs"/>
                <a:sym typeface="Helvetica Neue"/>
              </a:defRPr>
            </a:pPr>
            <a:r>
              <a:t>스페인 [Seupein] Spain</a:t>
            </a:r>
          </a:p>
          <a:p>
            <a:pPr marL="668423" indent="-668423" algn="l" defTabSz="457200">
              <a:spcBef>
                <a:spcPts val="1000"/>
              </a:spcBef>
              <a:buSzPct val="100000"/>
              <a:buChar char="•"/>
              <a:defRPr>
                <a:solidFill>
                  <a:srgbClr val="747474"/>
                </a:solidFill>
                <a:latin typeface="+mj-lt"/>
                <a:ea typeface="+mj-ea"/>
                <a:cs typeface="+mj-cs"/>
                <a:sym typeface="Helvetica Neue"/>
              </a:defRPr>
            </a:pPr>
            <a:r>
              <a:t>슬로베니아 [Seullobenia] Slovenia</a:t>
            </a:r>
          </a:p>
          <a:p>
            <a:pPr marL="668423" indent="-668423" algn="l" defTabSz="457200">
              <a:spcBef>
                <a:spcPts val="1000"/>
              </a:spcBef>
              <a:buSzPct val="100000"/>
              <a:buChar char="•"/>
              <a:defRPr>
                <a:solidFill>
                  <a:srgbClr val="747474"/>
                </a:solidFill>
                <a:latin typeface="+mj-lt"/>
                <a:ea typeface="+mj-ea"/>
                <a:cs typeface="+mj-cs"/>
                <a:sym typeface="Helvetica Neue"/>
              </a:defRPr>
            </a:pPr>
            <a:r>
              <a:t>일본 [Ilbon] Japan</a:t>
            </a:r>
          </a:p>
          <a:p>
            <a:pPr marL="668423" indent="-668423" algn="l" defTabSz="457200">
              <a:spcBef>
                <a:spcPts val="1000"/>
              </a:spcBef>
              <a:buSzPct val="100000"/>
              <a:buChar char="•"/>
              <a:defRPr>
                <a:solidFill>
                  <a:srgbClr val="747474"/>
                </a:solidFill>
                <a:latin typeface="+mj-lt"/>
                <a:ea typeface="+mj-ea"/>
                <a:cs typeface="+mj-cs"/>
                <a:sym typeface="Helvetica Neue"/>
              </a:defRPr>
            </a:pPr>
            <a:r>
              <a:t>호주 [Hoju] Australia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Vocabulary </a:t>
            </a:r>
          </a:p>
        </p:txBody>
      </p:sp>
      <p:sp>
        <p:nvSpPr>
          <p:cNvPr id="187" name="Non-sentence final endings &amp; sentence-final endings…"/>
          <p:cNvSpPr txBox="1"/>
          <p:nvPr/>
        </p:nvSpPr>
        <p:spPr>
          <a:xfrm>
            <a:off x="1235003" y="3098980"/>
            <a:ext cx="10255362" cy="954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568159" indent="-568159" algn="l" defTabSz="388620">
              <a:spcBef>
                <a:spcPts val="800"/>
              </a:spcBef>
              <a:buSzPct val="100000"/>
              <a:buChar char="•"/>
              <a:defRPr sz="4250">
                <a:solidFill>
                  <a:srgbClr val="747474"/>
                </a:solidFill>
                <a:latin typeface="+mj-lt"/>
                <a:ea typeface="+mj-ea"/>
                <a:cs typeface="+mj-cs"/>
                <a:sym typeface="Helvetica Neue"/>
              </a:defRPr>
            </a:pPr>
            <a:r>
              <a:t>영국 [Yeong guk] England</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색 [Saek] Color</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소설 [sosel] novel</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역사 [yeoksa] history</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영화 [yeonghwa] movie</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운동 [undong] sport</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음식 [unsik] food</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자동차 [jadongcha] car</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백합 [baekap] lily</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영문학 [yeongmunhak] English literature</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작가 [jakga] author</a:t>
            </a:r>
          </a:p>
          <a:p>
            <a:pPr marL="568159" indent="-568159" algn="l" defTabSz="388620">
              <a:spcBef>
                <a:spcPts val="800"/>
              </a:spcBef>
              <a:buSzPct val="100000"/>
              <a:buChar char="•"/>
              <a:defRPr sz="4250">
                <a:solidFill>
                  <a:srgbClr val="747474"/>
                </a:solidFill>
                <a:latin typeface="+mj-lt"/>
                <a:ea typeface="+mj-ea"/>
                <a:cs typeface="+mj-cs"/>
                <a:sym typeface="Helvetica Neue"/>
              </a:defRPr>
            </a:pPr>
            <a:r>
              <a:t>책 [chaek] book</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5  </a:t>
            </a:r>
          </a:p>
        </p:txBody>
      </p:sp>
      <p:sp>
        <p:nvSpPr>
          <p:cNvPr id="190" name="Non-sentence final endings &amp; sentence-final endings…"/>
          <p:cNvSpPr txBox="1"/>
          <p:nvPr>
            <p:ph type="body" idx="1"/>
          </p:nvPr>
        </p:nvSpPr>
        <p:spPr>
          <a:xfrm>
            <a:off x="1274027" y="3098980"/>
            <a:ext cx="20822176" cy="9691746"/>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메디: 안녕. 이름이 뭐야? 너</a:t>
            </a:r>
            <a:r>
              <a:rPr b="1">
                <a:solidFill>
                  <a:srgbClr val="0096FF"/>
                </a:solidFill>
              </a:rPr>
              <a:t>(는)</a:t>
            </a:r>
            <a:r>
              <a:rPr b="1" baseline="81250" sz="800">
                <a:solidFill>
                  <a:srgbClr val="0096FF"/>
                </a:solidFill>
              </a:rPr>
              <a:t>(1</a:t>
            </a:r>
            <a:r>
              <a:rPr baseline="81250" sz="800"/>
              <a:t>) </a:t>
            </a:r>
            <a:r>
              <a:t>어느 나라에서 왔어?</a:t>
            </a:r>
            <a:br/>
            <a:r>
              <a:rPr>
                <a:solidFill>
                  <a:srgbClr val="A7A7A7"/>
                </a:solidFill>
              </a:rPr>
              <a:t>[annyeong? ire umi m wo ya?neo eo neu na ra e seo wa sseo?] </a:t>
            </a:r>
            <a:br>
              <a:rPr>
                <a:solidFill>
                  <a:srgbClr val="CBCBCB"/>
                </a:solidFill>
              </a:rPr>
            </a:br>
            <a:r>
              <a:rPr>
                <a:solidFill>
                  <a:srgbClr val="535353"/>
                </a:solidFill>
              </a:rPr>
              <a:t>Mehdi: Hello. What’s your name? Where are you from?</a:t>
            </a:r>
            <a:br/>
          </a:p>
          <a:p>
            <a:pPr marL="668423" indent="-668423" defTabSz="457200">
              <a:spcBef>
                <a:spcPts val="1200"/>
              </a:spcBef>
              <a:buSzPct val="100000"/>
              <a:buFontTx/>
              <a:defRPr>
                <a:solidFill>
                  <a:srgbClr val="000000"/>
                </a:solidFill>
                <a:latin typeface="+mj-lt"/>
                <a:ea typeface="+mj-ea"/>
                <a:cs typeface="+mj-cs"/>
                <a:sym typeface="Helvetica Neue"/>
              </a:defRPr>
            </a:pPr>
            <a:r>
              <a:t>수영: 나는 수영이야. 나</a:t>
            </a:r>
            <a:r>
              <a:rPr b="1">
                <a:solidFill>
                  <a:srgbClr val="0096FF"/>
                </a:solidFill>
              </a:rPr>
              <a:t>(는)</a:t>
            </a:r>
            <a:r>
              <a:t> 한국 사람이야. </a:t>
            </a:r>
            <a:br>
              <a:rPr sz="1200"/>
            </a:br>
            <a:r>
              <a:rPr>
                <a:solidFill>
                  <a:srgbClr val="CBCBCB"/>
                </a:solidFill>
              </a:rPr>
              <a:t>[na neun su yeong i. ya. na han guk sa ra mi ya]</a:t>
            </a:r>
            <a:br>
              <a:rPr>
                <a:solidFill>
                  <a:srgbClr val="CBCBCB"/>
                </a:solidFill>
              </a:rPr>
            </a:br>
            <a:r>
              <a:rPr>
                <a:solidFill>
                  <a:srgbClr val="535353"/>
                </a:solidFill>
              </a:rPr>
              <a:t>Suyeong: I am su yeong. I am from korea.</a:t>
            </a:r>
          </a:p>
          <a:p>
            <a:pPr marL="668423" indent="-668423" defTabSz="457200">
              <a:spcBef>
                <a:spcPts val="1200"/>
              </a:spcBef>
              <a:buSzPct val="100000"/>
              <a:buFontTx/>
              <a:defRPr>
                <a:solidFill>
                  <a:srgbClr val="000000"/>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메디: </a:t>
            </a:r>
            <a:r>
              <a:rPr b="1">
                <a:solidFill>
                  <a:srgbClr val="D783FF"/>
                </a:solidFill>
              </a:rPr>
              <a:t>아</a:t>
            </a:r>
            <a:r>
              <a:t> 진짜? 난 </a:t>
            </a:r>
            <a:r>
              <a:rPr>
                <a:solidFill>
                  <a:srgbClr val="535353"/>
                </a:solidFill>
              </a:rPr>
              <a:t>(/나는)</a:t>
            </a:r>
            <a:r>
              <a:t> 파리에서 왔어. 내 이름</a:t>
            </a:r>
            <a:r>
              <a:rPr b="1">
                <a:solidFill>
                  <a:srgbClr val="0096FF"/>
                </a:solidFill>
              </a:rPr>
              <a:t>은</a:t>
            </a:r>
            <a:r>
              <a:t> 메디야.</a:t>
            </a:r>
            <a:br/>
            <a:r>
              <a:rPr>
                <a:solidFill>
                  <a:srgbClr val="A7A7A7"/>
                </a:solidFill>
              </a:rPr>
              <a:t>[a jinjja? nan parieseo wasseo nae ireumeun mediya]</a:t>
            </a:r>
            <a:br/>
            <a:r>
              <a:rPr>
                <a:solidFill>
                  <a:srgbClr val="535353"/>
                </a:solidFill>
              </a:rPr>
              <a:t>Mehdi: Really? I am from paris. My name is Mehdi.</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5  </a:t>
            </a:r>
          </a:p>
        </p:txBody>
      </p:sp>
      <p:sp>
        <p:nvSpPr>
          <p:cNvPr id="193" name="Non-sentence final endings &amp; sentence-final endings…"/>
          <p:cNvSpPr txBox="1"/>
          <p:nvPr>
            <p:ph type="body" idx="1"/>
          </p:nvPr>
        </p:nvSpPr>
        <p:spPr>
          <a:xfrm>
            <a:off x="1274027" y="3098980"/>
            <a:ext cx="20822176" cy="9691746"/>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수영: 너 혹시 전에 브루노</a:t>
            </a:r>
            <a:r>
              <a:rPr b="1">
                <a:solidFill>
                  <a:srgbClr val="942193"/>
                </a:solidFill>
              </a:rPr>
              <a:t>(에)</a:t>
            </a:r>
            <a:r>
              <a:t> 와본 적 있어? </a:t>
            </a:r>
            <a:br/>
            <a:r>
              <a:rPr>
                <a:solidFill>
                  <a:srgbClr val="CBCBCB"/>
                </a:solidFill>
              </a:rPr>
              <a:t>[neo hok si jeo ne beu ru no wa bon jeok is seo?] </a:t>
            </a:r>
            <a:br>
              <a:rPr>
                <a:solidFill>
                  <a:srgbClr val="CBCBCB"/>
                </a:solidFill>
              </a:rPr>
            </a:br>
            <a:r>
              <a:t>Suyeong: Have you ever been in Brno before? </a:t>
            </a:r>
            <a:br/>
          </a:p>
          <a:p>
            <a:pPr marL="668423" indent="-668423" defTabSz="457200">
              <a:spcBef>
                <a:spcPts val="1200"/>
              </a:spcBef>
              <a:buSzPct val="100000"/>
              <a:buFontTx/>
              <a:defRPr>
                <a:solidFill>
                  <a:srgbClr val="000000"/>
                </a:solidFill>
                <a:latin typeface="+mj-lt"/>
                <a:ea typeface="+mj-ea"/>
                <a:cs typeface="+mj-cs"/>
                <a:sym typeface="Helvetica Neue"/>
              </a:defRPr>
            </a:pPr>
            <a:r>
              <a:t>메디: 아니. 나</a:t>
            </a:r>
            <a:r>
              <a:rPr b="1">
                <a:solidFill>
                  <a:srgbClr val="0096FF"/>
                </a:solidFill>
              </a:rPr>
              <a:t>(는)</a:t>
            </a:r>
            <a:r>
              <a:t> 중앙유럽은 처음이야. </a:t>
            </a:r>
            <a:br>
              <a:rPr sz="1200"/>
            </a:br>
            <a:r>
              <a:rPr>
                <a:solidFill>
                  <a:srgbClr val="CBCBCB"/>
                </a:solidFill>
              </a:rPr>
              <a:t>[ani na jung ang yu reo beun che oeu mi ya.]</a:t>
            </a:r>
            <a:br>
              <a:rPr>
                <a:solidFill>
                  <a:srgbClr val="CBCBCB"/>
                </a:solidFill>
              </a:rPr>
            </a:br>
            <a:r>
              <a:t>Mehdi: No, it’s my first time visiting central Europe. </a:t>
            </a:r>
          </a:p>
          <a:p>
            <a:pPr marL="668423" indent="-668423" defTabSz="457200">
              <a:spcBef>
                <a:spcPts val="1200"/>
              </a:spcBef>
              <a:buSzPct val="100000"/>
              <a:buFontTx/>
              <a:defRPr>
                <a:solidFill>
                  <a:srgbClr val="000000"/>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수영: 나도. 너</a:t>
            </a:r>
            <a:r>
              <a:rPr b="1">
                <a:solidFill>
                  <a:srgbClr val="0096FF"/>
                </a:solidFill>
              </a:rPr>
              <a:t>(는)</a:t>
            </a:r>
            <a:r>
              <a:t> 제일 좋아하는 체코 맥주가 뭐야?</a:t>
            </a:r>
            <a:br/>
            <a:r>
              <a:rPr>
                <a:solidFill>
                  <a:srgbClr val="A7A7A7"/>
                </a:solidFill>
              </a:rPr>
              <a:t>[na do. neo je il joa ha neun che ko maek ju ga mwo ya?]</a:t>
            </a:r>
            <a:br/>
            <a:r>
              <a:t>Suyeong: Same here. What’s your favorite Czech beer?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5</a:t>
            </a:r>
          </a:p>
        </p:txBody>
      </p:sp>
      <p:sp>
        <p:nvSpPr>
          <p:cNvPr id="196" name="Non-sentence final endings &amp; sentence-final endings…"/>
          <p:cNvSpPr txBox="1"/>
          <p:nvPr>
            <p:ph type="body" idx="1"/>
          </p:nvPr>
        </p:nvSpPr>
        <p:spPr>
          <a:xfrm>
            <a:off x="1274027" y="3098980"/>
            <a:ext cx="20822176" cy="9691746"/>
          </a:xfrm>
          <a:prstGeom prst="rect">
            <a:avLst/>
          </a:prstGeom>
        </p:spPr>
        <p:txBody>
          <a:bodyPr/>
          <a:lstStyle/>
          <a:p>
            <a:pPr marL="621633" indent="-621633" defTabSz="425195">
              <a:spcBef>
                <a:spcPts val="1100"/>
              </a:spcBef>
              <a:buSzPct val="100000"/>
              <a:buFontTx/>
              <a:defRPr sz="4650">
                <a:solidFill>
                  <a:srgbClr val="000000"/>
                </a:solidFill>
                <a:latin typeface="+mj-lt"/>
                <a:ea typeface="+mj-ea"/>
                <a:cs typeface="+mj-cs"/>
                <a:sym typeface="Helvetica Neue"/>
              </a:defRPr>
            </a:pPr>
            <a:r>
              <a:t>메디: 필즈너 우르켈. 이따 맥주랑 슈마지니 먹으러 갈래? 체코음식은 Lokal 이 맛있대. </a:t>
            </a:r>
            <a:br/>
            <a:r>
              <a:rPr>
                <a:solidFill>
                  <a:srgbClr val="A7A7A7"/>
                </a:solidFill>
              </a:rPr>
              <a:t>[pil jeu neo u reu kel. it ta maek ju rang syu ma ji ni meo geu reo gal lae? che ko eu msi geun Lokal i ma sit dae.] </a:t>
            </a:r>
            <a:br/>
            <a:r>
              <a:rPr>
                <a:solidFill>
                  <a:srgbClr val="535353"/>
                </a:solidFill>
              </a:rPr>
              <a:t>Mehdi: Pilsner Urquell. Do you want to go to eat Smažený and beer later on? As for Czech food, Lokal is tasty.</a:t>
            </a:r>
            <a:br/>
            <a:endParaRPr sz="1116"/>
          </a:p>
          <a:p>
            <a:pPr marL="621633" indent="-621633" defTabSz="425195">
              <a:spcBef>
                <a:spcPts val="1100"/>
              </a:spcBef>
              <a:buSzPct val="100000"/>
              <a:buFontTx/>
              <a:defRPr sz="4650">
                <a:solidFill>
                  <a:srgbClr val="000000"/>
                </a:solidFill>
                <a:latin typeface="+mj-lt"/>
                <a:ea typeface="+mj-ea"/>
                <a:cs typeface="+mj-cs"/>
                <a:sym typeface="Helvetica Neue"/>
              </a:defRPr>
            </a:pPr>
          </a:p>
          <a:p>
            <a:pPr marL="621633" indent="-621633" defTabSz="425195">
              <a:spcBef>
                <a:spcPts val="1100"/>
              </a:spcBef>
              <a:buSzPct val="100000"/>
              <a:buFontTx/>
              <a:defRPr sz="4650">
                <a:solidFill>
                  <a:srgbClr val="000000"/>
                </a:solidFill>
                <a:latin typeface="+mj-lt"/>
                <a:ea typeface="+mj-ea"/>
                <a:cs typeface="+mj-cs"/>
                <a:sym typeface="Helvetica Neue"/>
              </a:defRPr>
            </a:pPr>
            <a:r>
              <a:t>수영: 그래. 너 브루노 시티 투어 했어? </a:t>
            </a:r>
            <a:r>
              <a:rPr b="1">
                <a:solidFill>
                  <a:srgbClr val="4F8F00"/>
                </a:solidFill>
              </a:rPr>
              <a:t>솔직히 말해서</a:t>
            </a:r>
            <a:r>
              <a:t> 브루노가 프라하 </a:t>
            </a:r>
            <a:r>
              <a:rPr b="1">
                <a:solidFill>
                  <a:srgbClr val="9437FF"/>
                </a:solidFill>
              </a:rPr>
              <a:t>보다 </a:t>
            </a:r>
            <a:r>
              <a:rPr>
                <a:solidFill>
                  <a:srgbClr val="9437FF"/>
                </a:solidFill>
              </a:rPr>
              <a:t>(rather)</a:t>
            </a:r>
            <a:r>
              <a:rPr b="1">
                <a:solidFill>
                  <a:srgbClr val="9437FF"/>
                </a:solidFill>
              </a:rPr>
              <a:t> 더 </a:t>
            </a:r>
            <a:r>
              <a:rPr>
                <a:solidFill>
                  <a:srgbClr val="9437FF"/>
                </a:solidFill>
              </a:rPr>
              <a:t>(more, much)</a:t>
            </a:r>
            <a:r>
              <a:rPr b="1">
                <a:solidFill>
                  <a:srgbClr val="9437FF"/>
                </a:solidFill>
              </a:rPr>
              <a:t> </a:t>
            </a:r>
            <a:r>
              <a:t>예쁜 도시인 것 </a:t>
            </a:r>
            <a:r>
              <a:rPr b="1">
                <a:solidFill>
                  <a:srgbClr val="0433FF"/>
                </a:solidFill>
              </a:rPr>
              <a:t>같아</a:t>
            </a:r>
            <a:r>
              <a:t>.</a:t>
            </a:r>
            <a:br/>
            <a:r>
              <a:rPr>
                <a:solidFill>
                  <a:srgbClr val="A7A7A7"/>
                </a:solidFill>
              </a:rPr>
              <a:t>[geu rae. neo beu ru no si ti tu eo hae sseo? sol ji ki mal hae seo beu ru no ga peu ra ha bo da deo ye pp eun dosi in geot ga ta]</a:t>
            </a:r>
            <a:br/>
            <a:r>
              <a:rPr>
                <a:solidFill>
                  <a:srgbClr val="535353"/>
                </a:solidFill>
              </a:rPr>
              <a:t>Suyeong: Okay. Did you do Brno city tour? To be honest, I find Brno more pretty than Prague.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Conversation 5  </a:t>
            </a:r>
          </a:p>
        </p:txBody>
      </p:sp>
      <p:sp>
        <p:nvSpPr>
          <p:cNvPr id="199" name="Non-sentence final endings &amp; sentence-final endings…"/>
          <p:cNvSpPr txBox="1"/>
          <p:nvPr>
            <p:ph type="body" idx="1"/>
          </p:nvPr>
        </p:nvSpPr>
        <p:spPr>
          <a:xfrm>
            <a:off x="1274027" y="3098980"/>
            <a:ext cx="20822176" cy="9691746"/>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메디: 너 프라하 가 봤어?</a:t>
            </a:r>
            <a:br/>
            <a:r>
              <a:rPr>
                <a:solidFill>
                  <a:srgbClr val="A7A7A7"/>
                </a:solidFill>
              </a:rPr>
              <a:t>[neo peu ra ha ga bwa sseo?] </a:t>
            </a:r>
            <a:br/>
            <a:r>
              <a:rPr>
                <a:solidFill>
                  <a:srgbClr val="535353"/>
                </a:solidFill>
              </a:rPr>
              <a:t>Mehdi: Have you ever been Prague? </a:t>
            </a:r>
            <a:br/>
          </a:p>
          <a:p>
            <a:pPr marL="668423" indent="-668423" defTabSz="457200">
              <a:spcBef>
                <a:spcPts val="1200"/>
              </a:spcBef>
              <a:buSzPct val="100000"/>
              <a:buFontTx/>
              <a:defRPr>
                <a:solidFill>
                  <a:srgbClr val="000000"/>
                </a:solidFill>
                <a:latin typeface="+mj-lt"/>
                <a:ea typeface="+mj-ea"/>
                <a:cs typeface="+mj-cs"/>
                <a:sym typeface="Helvetica Neue"/>
              </a:defRPr>
            </a:pPr>
            <a:r>
              <a:t>수영: 아니.</a:t>
            </a:r>
            <a:br/>
            <a:r>
              <a:rPr>
                <a:solidFill>
                  <a:srgbClr val="A7A7A7"/>
                </a:solidFill>
              </a:rPr>
              <a:t>[Ani]</a:t>
            </a:r>
            <a:br/>
            <a:r>
              <a:rPr>
                <a:solidFill>
                  <a:srgbClr val="535353"/>
                </a:solidFill>
              </a:rPr>
              <a:t>Suyeong: No.</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너에게 쓰는 편지  </a:t>
            </a:r>
          </a:p>
        </p:txBody>
      </p:sp>
      <p:sp>
        <p:nvSpPr>
          <p:cNvPr id="202" name="Non-sentence final endings &amp; sentence-final endings…"/>
          <p:cNvSpPr txBox="1"/>
          <p:nvPr>
            <p:ph type="body" idx="1"/>
          </p:nvPr>
        </p:nvSpPr>
        <p:spPr>
          <a:xfrm>
            <a:off x="1274027" y="3098980"/>
            <a:ext cx="20822176" cy="9691746"/>
          </a:xfrm>
          <a:prstGeom prst="rect">
            <a:avLst/>
          </a:prstGeom>
        </p:spPr>
        <p:txBody>
          <a:bodyPr/>
          <a:lstStyle/>
          <a:p>
            <a:pPr marL="0" indent="0" defTabSz="347472">
              <a:spcBef>
                <a:spcPts val="900"/>
              </a:spcBef>
              <a:buSzTx/>
              <a:buFontTx/>
              <a:buNone/>
              <a:defRPr sz="3800">
                <a:solidFill>
                  <a:srgbClr val="000000"/>
                </a:solidFill>
                <a:latin typeface="+mj-lt"/>
                <a:ea typeface="+mj-ea"/>
                <a:cs typeface="+mj-cs"/>
                <a:sym typeface="Helvetica Neue"/>
              </a:defRPr>
            </a:pPr>
            <a:r>
              <a:t>언어를 배운다는 건 많은 인내심과 꾸준함이 필요한 과정인데, 그 대단한 걸 해냈구나. 정말 수고 많았어. 대단해 ! 삶이라는게 생각보다 야박해서 행복이란 감정을 안정적으로 느끼기 어려운 시대라고 생각하는데, 너희들 덕분에 지난 두 달이 꾸준히 행복했던 거 같아. 고마워. 너희가 주는 에너지 덕분에 브루노에서 또 행복한 기억을 얻고가.</a:t>
            </a:r>
            <a:br/>
          </a:p>
          <a:p>
            <a:pPr marL="0" indent="0" defTabSz="347472">
              <a:spcBef>
                <a:spcPts val="900"/>
              </a:spcBef>
              <a:buSzTx/>
              <a:buFontTx/>
              <a:buNone/>
              <a:defRPr sz="3800">
                <a:solidFill>
                  <a:srgbClr val="000000"/>
                </a:solidFill>
                <a:latin typeface="+mj-lt"/>
                <a:ea typeface="+mj-ea"/>
                <a:cs typeface="+mj-cs"/>
                <a:sym typeface="Helvetica Neue"/>
              </a:defRPr>
            </a:pPr>
            <a:r>
              <a:t>한국어를 계속해서 배우려고 하는 사람이 있다고 하면 한 가지 언어를 더 배운다는 건 쉽지 않는 과정 일거야. 가끔은 내가 그 언어를 못해서 부족하다고 느낄 때도 있을거고 “내가 만약에 그 언어를 잘했다면, 이 현재가 힘들지 않고 미래가 더 나아질 수 있을까?”라는 고민을 하게 될 수도 있을거야. 그렇지만 꼭 기억해야할 건, 한가지 언어를 더 할 수 있는 건 너의 부차적인 능력이 될 순 있지만, 그 언어를 못한다고 ‘흠’이 될 수 없어. 그리고 좋은 사람들은 너의 언어적 능력과 관계 없이 너를 인간 그 자체로서 알아봐 줄 거고. 최대한 그런 사람들과 함께하면서 언어를 즐겼으면 좋겠어.</a:t>
            </a:r>
          </a:p>
          <a:p>
            <a:pPr marL="0" indent="0" defTabSz="347472">
              <a:spcBef>
                <a:spcPts val="900"/>
              </a:spcBef>
              <a:buSzTx/>
              <a:buFontTx/>
              <a:buNone/>
              <a:defRPr sz="3800">
                <a:solidFill>
                  <a:srgbClr val="000000"/>
                </a:solidFill>
                <a:latin typeface="+mj-lt"/>
                <a:ea typeface="+mj-ea"/>
                <a:cs typeface="+mj-cs"/>
                <a:sym typeface="Helvetica Neue"/>
              </a:defRPr>
            </a:pPr>
          </a:p>
          <a:p>
            <a:pPr marL="0" indent="0" defTabSz="347472">
              <a:spcBef>
                <a:spcPts val="900"/>
              </a:spcBef>
              <a:buSzTx/>
              <a:buFontTx/>
              <a:buNone/>
              <a:defRPr sz="3800">
                <a:solidFill>
                  <a:srgbClr val="000000"/>
                </a:solidFill>
                <a:latin typeface="+mj-lt"/>
                <a:ea typeface="+mj-ea"/>
                <a:cs typeface="+mj-cs"/>
                <a:sym typeface="Helvetica Neue"/>
              </a:defRPr>
            </a:pPr>
            <a:r>
              <a:t>끝까지 수업을 함께해줘서 고맙고, 한국어를 배우는 것과 상관없이 너의 삶을 응원할게. 너희는 사람들 행복하게 만드는 능력이 있어. 앞으로 살아가면서 그게 엄청난 대단한 능력이라는 사실을 잊지마 ! </a:t>
            </a:r>
          </a:p>
          <a:p>
            <a:pPr marL="0" indent="0" defTabSz="347472">
              <a:spcBef>
                <a:spcPts val="900"/>
              </a:spcBef>
              <a:buSzTx/>
              <a:buFontTx/>
              <a:buNone/>
              <a:defRPr sz="3800">
                <a:solidFill>
                  <a:srgbClr val="000000"/>
                </a:solidFill>
                <a:latin typeface="+mj-lt"/>
                <a:ea typeface="+mj-ea"/>
                <a:cs typeface="+mj-cs"/>
                <a:sym typeface="Helvetica Neue"/>
              </a:defRPr>
            </a:pPr>
            <a:r>
              <a:t>(내 인스타 아이디는 baaaaam_j 인데 혹시 한국에서 도움이 필요하면 언제든지 연락해 !) 안녕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50"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은/는 is a topic particle</a:t>
            </a:r>
            <a:endParaRPr b="1"/>
          </a:p>
          <a:p>
            <a:pPr marL="668423" indent="-668423" defTabSz="457200">
              <a:spcBef>
                <a:spcPts val="1200"/>
              </a:spcBef>
              <a:buSzPct val="100000"/>
              <a:buFontTx/>
              <a:defRPr>
                <a:solidFill>
                  <a:srgbClr val="535353"/>
                </a:solidFill>
                <a:latin typeface="+mj-lt"/>
                <a:ea typeface="+mj-ea"/>
                <a:cs typeface="+mj-cs"/>
                <a:sym typeface="Helvetica Neue"/>
              </a:defRPr>
            </a:pPr>
            <a:r>
              <a:t>은 after consonants (with 받침) / 는 after vowels (without 받침)</a:t>
            </a:r>
          </a:p>
          <a:p>
            <a:pPr marL="668423" indent="-668423" defTabSz="457200">
              <a:spcBef>
                <a:spcPts val="1200"/>
              </a:spcBef>
              <a:buSzPct val="100000"/>
              <a:buFontTx/>
              <a:defRPr>
                <a:solidFill>
                  <a:srgbClr val="535353"/>
                </a:solidFill>
                <a:latin typeface="+mj-lt"/>
                <a:ea typeface="+mj-ea"/>
                <a:cs typeface="+mj-cs"/>
                <a:sym typeface="Helvetica Neue"/>
              </a:defRPr>
            </a:pPr>
            <a:r>
              <a:t>Topic + 은/는 + Predicate</a:t>
            </a: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a:t>
            </a:r>
            <a:r>
              <a:rPr>
                <a:solidFill>
                  <a:srgbClr val="000000"/>
                </a:solidFill>
              </a:rPr>
              <a:t>채경은 한국 사람이에요</a:t>
            </a:r>
            <a:r>
              <a:t> </a:t>
            </a:r>
            <a:r>
              <a:rPr>
                <a:solidFill>
                  <a:srgbClr val="A7A7A7"/>
                </a:solidFill>
              </a:rPr>
              <a:t>[Chae gyeong eun han guk sa ra mi eyo]</a:t>
            </a:r>
            <a:r>
              <a:t> </a:t>
            </a:r>
            <a:br/>
            <a:r>
              <a:t>As for Chae-Kyung, (she) is a Korean</a:t>
            </a:r>
            <a:br/>
            <a:br/>
            <a:r>
              <a:rPr>
                <a:solidFill>
                  <a:srgbClr val="000000"/>
                </a:solidFill>
              </a:rPr>
              <a:t>메디는 프랑스 사람이에요</a:t>
            </a:r>
            <a:r>
              <a:rPr>
                <a:solidFill>
                  <a:srgbClr val="A7A7A7"/>
                </a:solidFill>
              </a:rPr>
              <a:t> [Me di neun peu rang seu sa ra mi eyo]</a:t>
            </a:r>
            <a:br>
              <a:rPr>
                <a:solidFill>
                  <a:srgbClr val="A7A7A7"/>
                </a:solidFill>
              </a:rPr>
            </a:br>
            <a:r>
              <a:t>As for Mehdi, (he) is a French</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Dopis pro vás </a:t>
            </a:r>
          </a:p>
        </p:txBody>
      </p:sp>
      <p:sp>
        <p:nvSpPr>
          <p:cNvPr id="205" name="Non-sentence final endings &amp; sentence-final endings…"/>
          <p:cNvSpPr txBox="1"/>
          <p:nvPr>
            <p:ph type="body" idx="1"/>
          </p:nvPr>
        </p:nvSpPr>
        <p:spPr>
          <a:xfrm>
            <a:off x="1274027" y="3098980"/>
            <a:ext cx="20822176" cy="9691746"/>
          </a:xfrm>
          <a:prstGeom prst="rect">
            <a:avLst/>
          </a:prstGeom>
        </p:spPr>
        <p:txBody>
          <a:bodyPr/>
          <a:lstStyle/>
          <a:p>
            <a:pPr marL="0" indent="0" defTabSz="320039">
              <a:spcBef>
                <a:spcPts val="800"/>
              </a:spcBef>
              <a:buSzTx/>
              <a:buFontTx/>
              <a:buNone/>
              <a:defRPr sz="3500">
                <a:solidFill>
                  <a:srgbClr val="000000"/>
                </a:solidFill>
                <a:latin typeface="+mj-lt"/>
                <a:ea typeface="+mj-ea"/>
                <a:cs typeface="+mj-cs"/>
                <a:sym typeface="Helvetica Neue"/>
              </a:defRPr>
            </a:pPr>
            <a:r>
              <a:t>Učení jazyka je proces, který vyžaduje hodně trpělivosti a důslednosti, a vy jste dokázali něco pozoruhodného. Vynaložili jste opravdu velké úsilí. Výborně! Věřím, že žijeme v době, kdy je kvůli krutosti života těžké cítit se trvale šťastný, ale díky vám všem byly pro mě poslední dva měsíce trvale radostné. Děkuji vám. Díky energii, kterou jste rozdávali, jsem si mohl v Brno vytvořit šťastné vzpomínky.</a:t>
            </a:r>
          </a:p>
          <a:p>
            <a:pPr marL="0" indent="0" defTabSz="320039">
              <a:spcBef>
                <a:spcPts val="800"/>
              </a:spcBef>
              <a:buSzTx/>
              <a:buFontTx/>
              <a:buNone/>
              <a:defRPr sz="3500">
                <a:solidFill>
                  <a:srgbClr val="000000"/>
                </a:solidFill>
                <a:latin typeface="+mj-lt"/>
                <a:ea typeface="+mj-ea"/>
                <a:cs typeface="+mj-cs"/>
                <a:sym typeface="Helvetica Neue"/>
              </a:defRPr>
            </a:pPr>
          </a:p>
          <a:p>
            <a:pPr marL="0" indent="0" defTabSz="320039">
              <a:spcBef>
                <a:spcPts val="800"/>
              </a:spcBef>
              <a:buSzTx/>
              <a:buFontTx/>
              <a:buNone/>
              <a:defRPr sz="3500">
                <a:solidFill>
                  <a:srgbClr val="000000"/>
                </a:solidFill>
                <a:latin typeface="+mj-lt"/>
                <a:ea typeface="+mj-ea"/>
                <a:cs typeface="+mj-cs"/>
                <a:sym typeface="Helvetica Neue"/>
              </a:defRPr>
            </a:pPr>
            <a:r>
              <a:t>Pro někoho, kdo se hodlá korejsky učit dál, není zvládnutí dalšího jazyka snadný úkol. Někdy se můžete cítit neschopní, protože jazyk neovládáte dobře, a říkáte si: "Kdybych mluvil plynně, nebyla by moje současnost tak obtížná a moje budoucnost by mohla být lepší?". Nezapomeňte však, že umět mluvit dalším jazykem může být další dovednost, ale to, že neumíte plynně, není "vada". Také dobří lidé vás poznají jen podle toho, že jste, bez ohledu na vaše jazykové schopnosti. Doufám, že se vám bude i nadále líbit učit se jazyk s takovými lidmi kolem sebe.</a:t>
            </a:r>
          </a:p>
          <a:p>
            <a:pPr marL="0" indent="0" defTabSz="320039">
              <a:spcBef>
                <a:spcPts val="800"/>
              </a:spcBef>
              <a:buSzTx/>
              <a:buFontTx/>
              <a:buNone/>
              <a:defRPr sz="3500">
                <a:solidFill>
                  <a:srgbClr val="000000"/>
                </a:solidFill>
                <a:latin typeface="+mj-lt"/>
                <a:ea typeface="+mj-ea"/>
                <a:cs typeface="+mj-cs"/>
                <a:sym typeface="Helvetica Neue"/>
              </a:defRPr>
            </a:pPr>
          </a:p>
          <a:p>
            <a:pPr marL="0" indent="0" defTabSz="320039">
              <a:spcBef>
                <a:spcPts val="800"/>
              </a:spcBef>
              <a:buSzTx/>
              <a:buFontTx/>
              <a:buNone/>
              <a:defRPr sz="3500">
                <a:solidFill>
                  <a:srgbClr val="000000"/>
                </a:solidFill>
                <a:latin typeface="+mj-lt"/>
                <a:ea typeface="+mj-ea"/>
                <a:cs typeface="+mj-cs"/>
                <a:sym typeface="Helvetica Neue"/>
              </a:defRPr>
            </a:pPr>
            <a:r>
              <a:t>Děkuji vám, že jste vydrželi v kurzu až do konce, a bez ohledu na vaše pokroky ve studiu korejštiny vás budu v životě podporovat. Máte schopnost dělat lidem radost, a jak budete pokračovat, nezapomeňte, že je to obrovský talent! (Moje ID na Instagramu je baaaaam_j, takže pokud budete potřebovat pomoc v Koreji nebo kdekoli jinde, kde se budu nacházet, neváhejte mě kdykoli kontaktovat!) Na shledanou!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sentence final ending"/>
          <p:cNvSpPr txBox="1"/>
          <p:nvPr>
            <p:ph type="title"/>
          </p:nvPr>
        </p:nvSpPr>
        <p:spPr>
          <a:prstGeom prst="rect">
            <a:avLst/>
          </a:prstGeom>
        </p:spPr>
        <p:txBody>
          <a:bodyPr/>
          <a:lstStyle>
            <a:lvl1pPr defTabSz="457200">
              <a:spcBef>
                <a:spcPts val="1200"/>
              </a:spcBef>
              <a:defRPr sz="7700">
                <a:latin typeface="+mj-lt"/>
                <a:ea typeface="+mj-ea"/>
                <a:cs typeface="+mj-cs"/>
                <a:sym typeface="Helvetica Neue"/>
              </a:defRPr>
            </a:lvl1pPr>
          </a:lstStyle>
          <a:p>
            <a:pPr/>
            <a:r>
              <a:t>The letter for you </a:t>
            </a:r>
          </a:p>
        </p:txBody>
      </p:sp>
      <p:sp>
        <p:nvSpPr>
          <p:cNvPr id="208" name="Non-sentence final endings &amp; sentence-final endings…"/>
          <p:cNvSpPr txBox="1"/>
          <p:nvPr>
            <p:ph type="body" idx="1"/>
          </p:nvPr>
        </p:nvSpPr>
        <p:spPr>
          <a:xfrm>
            <a:off x="1274027" y="3098980"/>
            <a:ext cx="20822176" cy="9691746"/>
          </a:xfrm>
          <a:prstGeom prst="rect">
            <a:avLst/>
          </a:prstGeom>
        </p:spPr>
        <p:txBody>
          <a:bodyPr/>
          <a:lstStyle/>
          <a:p>
            <a:pPr marL="0" indent="0" defTabSz="320039">
              <a:spcBef>
                <a:spcPts val="800"/>
              </a:spcBef>
              <a:buSzTx/>
              <a:buFontTx/>
              <a:buNone/>
              <a:defRPr sz="3500">
                <a:solidFill>
                  <a:srgbClr val="000000"/>
                </a:solidFill>
                <a:latin typeface="+mj-lt"/>
                <a:ea typeface="+mj-ea"/>
                <a:cs typeface="+mj-cs"/>
                <a:sym typeface="Helvetica Neue"/>
              </a:defRPr>
            </a:pPr>
            <a:r>
              <a:t>Learning a language is a process that requires a lot of patience and consistency, and you've done something remarkable. You've really put in a lot of effort. Well done! I believe we live in a time when it's hard to consistently feel happy due to the harshness of life, but thanks to you all, the past two months have been consistently joyful for me. Thank you. The energy you give has allowed me to create happy memories in Brno.</a:t>
            </a:r>
          </a:p>
          <a:p>
            <a:pPr marL="0" indent="0" defTabSz="320039">
              <a:spcBef>
                <a:spcPts val="800"/>
              </a:spcBef>
              <a:buSzTx/>
              <a:buFontTx/>
              <a:buNone/>
              <a:defRPr sz="3500">
                <a:solidFill>
                  <a:srgbClr val="000000"/>
                </a:solidFill>
                <a:latin typeface="+mj-lt"/>
                <a:ea typeface="+mj-ea"/>
                <a:cs typeface="+mj-cs"/>
                <a:sym typeface="Helvetica Neue"/>
              </a:defRPr>
            </a:pPr>
          </a:p>
          <a:p>
            <a:pPr marL="0" indent="0" defTabSz="320039">
              <a:spcBef>
                <a:spcPts val="800"/>
              </a:spcBef>
              <a:buSzTx/>
              <a:buFontTx/>
              <a:buNone/>
              <a:defRPr sz="3500">
                <a:solidFill>
                  <a:srgbClr val="000000"/>
                </a:solidFill>
                <a:latin typeface="+mj-lt"/>
                <a:ea typeface="+mj-ea"/>
                <a:cs typeface="+mj-cs"/>
                <a:sym typeface="Helvetica Neue"/>
              </a:defRPr>
            </a:pPr>
            <a:r>
              <a:t>For someone who intends to continue learning Korean, mastering an additional language is no easy task. Sometimes, you might feel inadequate because you can't speak the language well and wonder, “If I were fluent, would my present not be so difficult, and could my future be better?” However, remember that being able to speak another language might be an additional skill, but not being fluent is not a ‘flaw'. Also, good people will recognize you just for your being, regardless of your linguistic abilities. I hope you continue to enjoy learning the language with such people around you.</a:t>
            </a:r>
          </a:p>
          <a:p>
            <a:pPr marL="0" indent="0" defTabSz="320039">
              <a:spcBef>
                <a:spcPts val="800"/>
              </a:spcBef>
              <a:buSzTx/>
              <a:buFontTx/>
              <a:buNone/>
              <a:defRPr sz="3500">
                <a:solidFill>
                  <a:srgbClr val="000000"/>
                </a:solidFill>
                <a:latin typeface="+mj-lt"/>
                <a:ea typeface="+mj-ea"/>
                <a:cs typeface="+mj-cs"/>
                <a:sym typeface="Helvetica Neue"/>
              </a:defRPr>
            </a:pPr>
          </a:p>
          <a:p>
            <a:pPr marL="0" indent="0" defTabSz="320039">
              <a:spcBef>
                <a:spcPts val="800"/>
              </a:spcBef>
              <a:buSzTx/>
              <a:buFontTx/>
              <a:buNone/>
              <a:defRPr sz="3500">
                <a:solidFill>
                  <a:srgbClr val="000000"/>
                </a:solidFill>
                <a:latin typeface="+mj-lt"/>
                <a:ea typeface="+mj-ea"/>
                <a:cs typeface="+mj-cs"/>
                <a:sym typeface="Helvetica Neue"/>
              </a:defRPr>
            </a:pPr>
            <a:r>
              <a:t>Thank you for sticking with the course until the end, and regardless of your progress in learning Korean, I will support your life. You have the ability to make people happy, and as you go on, don’t forget that this is a tremendous talent! (My Instagram ID is baaaaam_j, so if you need any help in Korea or anywhere I am in, feel free to contact me anytime!) Goodbye!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53" name="Inflectional element between the stem and final ending…"/>
          <p:cNvSpPr txBox="1"/>
          <p:nvPr>
            <p:ph type="body" idx="1"/>
          </p:nvPr>
        </p:nvSpPr>
        <p:spPr>
          <a:xfrm>
            <a:off x="1066800" y="3124200"/>
            <a:ext cx="22237700" cy="8435738"/>
          </a:xfrm>
          <a:prstGeom prst="rect">
            <a:avLst/>
          </a:prstGeom>
        </p:spPr>
        <p:txBody>
          <a:bodyPr/>
          <a:lstStyle/>
          <a:p>
            <a:pPr marL="655054" indent="-655054" defTabSz="448055">
              <a:spcBef>
                <a:spcPts val="1100"/>
              </a:spcBef>
              <a:buSzPct val="100000"/>
              <a:buFontTx/>
              <a:defRPr sz="4900">
                <a:solidFill>
                  <a:srgbClr val="000000"/>
                </a:solidFill>
                <a:latin typeface="+mj-lt"/>
                <a:ea typeface="+mj-ea"/>
                <a:cs typeface="+mj-cs"/>
                <a:sym typeface="Helvetica Neue"/>
              </a:defRPr>
            </a:pPr>
            <a:r>
              <a:t>미카엘은 프랑스 사람이에요</a:t>
            </a:r>
            <a:r>
              <a:rPr>
                <a:solidFill>
                  <a:srgbClr val="A7A7A7"/>
                </a:solidFill>
              </a:rPr>
              <a:t> [Mikaer eun peu rang seu sa ra mi eyo] </a:t>
            </a:r>
            <a:br>
              <a:rPr>
                <a:solidFill>
                  <a:srgbClr val="A7A7A7"/>
                </a:solidFill>
              </a:rPr>
            </a:br>
            <a:r>
              <a:rPr>
                <a:solidFill>
                  <a:srgbClr val="535353"/>
                </a:solidFill>
              </a:rPr>
              <a:t>“As for Mickael, (he) is a French”</a:t>
            </a:r>
            <a:br>
              <a:rPr>
                <a:solidFill>
                  <a:srgbClr val="535353"/>
                </a:solidFill>
              </a:rPr>
            </a:br>
            <a:br>
              <a:rPr>
                <a:solidFill>
                  <a:srgbClr val="535353"/>
                </a:solidFill>
              </a:rPr>
            </a:br>
            <a:r>
              <a:t>대학생이에요</a:t>
            </a:r>
            <a:r>
              <a:rPr>
                <a:solidFill>
                  <a:srgbClr val="A7A7A7"/>
                </a:solidFill>
              </a:rPr>
              <a:t> [Dae hak saeng ieyo] </a:t>
            </a:r>
            <a:br>
              <a:rPr>
                <a:solidFill>
                  <a:srgbClr val="A7A7A7"/>
                </a:solidFill>
              </a:rPr>
            </a:br>
            <a:r>
              <a:rPr>
                <a:solidFill>
                  <a:srgbClr val="535353"/>
                </a:solidFill>
              </a:rPr>
              <a:t>“(He) is an university student”</a:t>
            </a:r>
            <a:br>
              <a:rPr>
                <a:solidFill>
                  <a:srgbClr val="535353"/>
                </a:solidFill>
              </a:rPr>
            </a:br>
            <a:br>
              <a:rPr>
                <a:solidFill>
                  <a:srgbClr val="535353"/>
                </a:solidFill>
              </a:rPr>
            </a:br>
            <a:r>
              <a:t>21살이에요</a:t>
            </a:r>
            <a:r>
              <a:rPr>
                <a:solidFill>
                  <a:srgbClr val="A7A7A7"/>
                </a:solidFill>
              </a:rPr>
              <a:t> [21 sar ieyo] </a:t>
            </a:r>
            <a:br>
              <a:rPr>
                <a:solidFill>
                  <a:srgbClr val="A7A7A7"/>
                </a:solidFill>
              </a:rPr>
            </a:br>
            <a:r>
              <a:rPr>
                <a:solidFill>
                  <a:srgbClr val="535353"/>
                </a:solidFill>
              </a:rPr>
              <a:t>“(He) is 21 years old”</a:t>
            </a:r>
            <a:br>
              <a:rPr>
                <a:solidFill>
                  <a:srgbClr val="535353"/>
                </a:solidFill>
              </a:rPr>
            </a:br>
            <a:br>
              <a:rPr>
                <a:solidFill>
                  <a:srgbClr val="535353"/>
                </a:solidFill>
              </a:rPr>
            </a:br>
            <a:r>
              <a:t>교카이는 터키 사람이에요 </a:t>
            </a:r>
            <a:r>
              <a:rPr>
                <a:solidFill>
                  <a:srgbClr val="A7A7A7"/>
                </a:solidFill>
              </a:rPr>
              <a:t>[Gyo kai neun teo ki sa ra mi eyo] </a:t>
            </a:r>
            <a:br>
              <a:rPr>
                <a:solidFill>
                  <a:srgbClr val="A7A7A7"/>
                </a:solidFill>
              </a:rPr>
            </a:br>
            <a:r>
              <a:rPr>
                <a:solidFill>
                  <a:srgbClr val="535353"/>
                </a:solidFill>
              </a:rPr>
              <a:t>“As for Gokay, (he) is a Turkish”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56"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The noun marked by 은/는 appears to be the subject of the sentence</a:t>
            </a:r>
          </a:p>
          <a:p>
            <a:pPr marL="668423" indent="-668423" defTabSz="457200">
              <a:spcBef>
                <a:spcPts val="1200"/>
              </a:spcBef>
              <a:buSzPct val="100000"/>
              <a:buFontTx/>
              <a:defRPr b="1">
                <a:solidFill>
                  <a:srgbClr val="FF2600"/>
                </a:solidFill>
                <a:latin typeface="+mj-lt"/>
                <a:ea typeface="+mj-ea"/>
                <a:cs typeface="+mj-cs"/>
                <a:sym typeface="Helvetica Neue"/>
              </a:defRPr>
            </a:pPr>
            <a:r>
              <a:t>은/는 is not a subject particle</a:t>
            </a:r>
          </a:p>
          <a:p>
            <a:pPr marL="668423" indent="-668423" defTabSz="457200">
              <a:spcBef>
                <a:spcPts val="1200"/>
              </a:spcBef>
              <a:buSzPct val="100000"/>
              <a:buFontTx/>
              <a:defRPr b="1">
                <a:solidFill>
                  <a:srgbClr val="FF2600"/>
                </a:solidFill>
                <a:latin typeface="+mj-lt"/>
                <a:ea typeface="+mj-ea"/>
                <a:cs typeface="+mj-cs"/>
                <a:sym typeface="Helvetica Neue"/>
              </a:defRPr>
            </a:pPr>
            <a:r>
              <a:t>it does not mark the noun as the subject</a:t>
            </a:r>
          </a:p>
          <a:p>
            <a:pPr marL="668423" indent="-668423" defTabSz="457200">
              <a:spcBef>
                <a:spcPts val="1200"/>
              </a:spcBef>
              <a:buSzPct val="100000"/>
              <a:buFontTx/>
              <a:defRPr b="1">
                <a:solidFill>
                  <a:srgbClr val="FF2600"/>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 햄버거는 파이브 가이즈 햄버거가 맛있어요 </a:t>
            </a:r>
            <a:br/>
            <a:r>
              <a:rPr>
                <a:solidFill>
                  <a:srgbClr val="A7A7A7"/>
                </a:solidFill>
              </a:rPr>
              <a:t>[Haem beog eo neun pai beu gai jeu haem beog eo ga mas iss eoyo] </a:t>
            </a:r>
            <a:br>
              <a:rPr>
                <a:solidFill>
                  <a:srgbClr val="A7A7A7"/>
                </a:solidFill>
              </a:rPr>
            </a:br>
            <a:r>
              <a:rPr>
                <a:solidFill>
                  <a:srgbClr val="535353"/>
                </a:solidFill>
              </a:rPr>
              <a:t>“As for hamburgers, Five Guys Hamburger is tasty.”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The Special particle 은/는</a:t>
            </a:r>
          </a:p>
        </p:txBody>
      </p:sp>
      <p:sp>
        <p:nvSpPr>
          <p:cNvPr id="159" name="Inflectional element between the stem and final ending…"/>
          <p:cNvSpPr txBox="1"/>
          <p:nvPr>
            <p:ph type="body" idx="1"/>
          </p:nvPr>
        </p:nvSpPr>
        <p:spPr>
          <a:xfrm>
            <a:off x="1066800" y="3124200"/>
            <a:ext cx="22237700" cy="8435738"/>
          </a:xfrm>
          <a:prstGeom prst="rect">
            <a:avLst/>
          </a:prstGeom>
        </p:spPr>
        <p:txBody>
          <a:bodyPr/>
          <a:lstStyle/>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Compare and Contrast</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Switching topics</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Interplay between the subject and the topic particles</a:t>
            </a:r>
          </a:p>
          <a:p>
            <a:pPr marL="668421" indent="-668421" defTabSz="457200">
              <a:spcBef>
                <a:spcPts val="1200"/>
              </a:spcBef>
              <a:buSzPct val="100000"/>
              <a:buFontTx/>
              <a:buAutoNum type="arabicPeriod" startAt="1"/>
              <a:defRPr>
                <a:solidFill>
                  <a:srgbClr val="535353"/>
                </a:solidFill>
                <a:latin typeface="+mj-lt"/>
                <a:ea typeface="+mj-ea"/>
                <a:cs typeface="+mj-cs"/>
                <a:sym typeface="Helvetica Neue"/>
              </a:defRPr>
            </a:pPr>
            <a:r>
              <a:t>Appearing at the beginning of the sentence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1) Compare and Contrast</a:t>
            </a:r>
          </a:p>
        </p:txBody>
      </p:sp>
      <p:sp>
        <p:nvSpPr>
          <p:cNvPr id="162" name="Inflectional element between the stem and final ending…"/>
          <p:cNvSpPr txBox="1"/>
          <p:nvPr>
            <p:ph type="body" idx="1"/>
          </p:nvPr>
        </p:nvSpPr>
        <p:spPr>
          <a:xfrm>
            <a:off x="1066800" y="3124200"/>
            <a:ext cx="22237700" cy="8435738"/>
          </a:xfrm>
          <a:prstGeom prst="rect">
            <a:avLst/>
          </a:prstGeom>
        </p:spPr>
        <p:txBody>
          <a:bodyPr/>
          <a:lstStyle/>
          <a:p>
            <a:pPr marL="668423" indent="-668423" defTabSz="457200">
              <a:spcBef>
                <a:spcPts val="1200"/>
              </a:spcBef>
              <a:buSzPct val="100000"/>
              <a:buFontTx/>
              <a:defRPr>
                <a:solidFill>
                  <a:srgbClr val="535353"/>
                </a:solidFill>
                <a:latin typeface="+mj-lt"/>
                <a:ea typeface="+mj-ea"/>
                <a:cs typeface="+mj-cs"/>
                <a:sym typeface="Helvetica Neue"/>
              </a:defRPr>
            </a:pPr>
            <a:r>
              <a:t>Compare and contrast the two topics of the sentences</a:t>
            </a: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535353"/>
                </a:solidFill>
                <a:latin typeface="+mj-lt"/>
                <a:ea typeface="+mj-ea"/>
                <a:cs typeface="+mj-cs"/>
                <a:sym typeface="Helvetica Neue"/>
              </a:defRPr>
            </a:pPr>
            <a:r>
              <a:t>Ex) 교카이는 터키 사람이에요 </a:t>
            </a:r>
            <a:br/>
            <a:r>
              <a:rPr>
                <a:solidFill>
                  <a:srgbClr val="A7A7A7"/>
                </a:solidFill>
              </a:rPr>
              <a:t>[Gyokai neun teak salami eyo]</a:t>
            </a:r>
            <a:r>
              <a:t> </a:t>
            </a:r>
            <a:br/>
            <a:r>
              <a:t>“As for Gokay, (he) is a Turkish.”</a:t>
            </a:r>
            <a:br/>
            <a:br/>
            <a:r>
              <a:t>그렇지만 메디는 프랑스 사람이에요</a:t>
            </a:r>
            <a:r>
              <a:rPr>
                <a:solidFill>
                  <a:srgbClr val="A7A7A7"/>
                </a:solidFill>
              </a:rPr>
              <a:t> </a:t>
            </a:r>
            <a:br>
              <a:rPr>
                <a:solidFill>
                  <a:srgbClr val="A7A7A7"/>
                </a:solidFill>
              </a:rPr>
            </a:br>
            <a:r>
              <a:rPr>
                <a:solidFill>
                  <a:srgbClr val="A7A7A7"/>
                </a:solidFill>
              </a:rPr>
              <a:t>[Geureo china media neun peu rang seu sara mi eyo] </a:t>
            </a:r>
            <a:br>
              <a:rPr>
                <a:solidFill>
                  <a:srgbClr val="A7A7A7"/>
                </a:solidFill>
              </a:rPr>
            </a:br>
            <a:r>
              <a:t>“However, as for Mehdi, (he) is a French.”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2) Switching topics </a:t>
            </a:r>
          </a:p>
        </p:txBody>
      </p:sp>
      <p:sp>
        <p:nvSpPr>
          <p:cNvPr id="165" name="Inflectional element between the stem and final ending…"/>
          <p:cNvSpPr txBox="1"/>
          <p:nvPr>
            <p:ph type="body" idx="1"/>
          </p:nvPr>
        </p:nvSpPr>
        <p:spPr>
          <a:xfrm>
            <a:off x="1066800" y="3124199"/>
            <a:ext cx="22237700" cy="9684492"/>
          </a:xfrm>
          <a:prstGeom prst="rect">
            <a:avLst/>
          </a:prstGeom>
        </p:spPr>
        <p:txBody>
          <a:bodyPr/>
          <a:lstStyle/>
          <a:p>
            <a:pPr marL="655054" indent="-655054" defTabSz="448055">
              <a:spcBef>
                <a:spcPts val="1100"/>
              </a:spcBef>
              <a:buSzPct val="100000"/>
              <a:buFontTx/>
              <a:defRPr sz="4900">
                <a:solidFill>
                  <a:srgbClr val="000000"/>
                </a:solidFill>
                <a:latin typeface="+mj-lt"/>
                <a:ea typeface="+mj-ea"/>
                <a:cs typeface="+mj-cs"/>
                <a:sym typeface="Helvetica Neue"/>
              </a:defRPr>
            </a:pPr>
            <a:r>
              <a:t>은/는 when they switch the topic from one thing to another </a:t>
            </a:r>
          </a:p>
          <a:p>
            <a:pPr marL="655054" indent="-655054" defTabSz="448055">
              <a:spcBef>
                <a:spcPts val="1100"/>
              </a:spcBef>
              <a:buSzPct val="100000"/>
              <a:buFontTx/>
              <a:defRPr sz="4900">
                <a:solidFill>
                  <a:srgbClr val="535353"/>
                </a:solidFill>
                <a:latin typeface="+mj-lt"/>
                <a:ea typeface="+mj-ea"/>
                <a:cs typeface="+mj-cs"/>
                <a:sym typeface="Helvetica Neue"/>
              </a:defRPr>
            </a:pPr>
          </a:p>
          <a:p>
            <a:pPr marL="655054" indent="-655054" defTabSz="448055">
              <a:spcBef>
                <a:spcPts val="1100"/>
              </a:spcBef>
              <a:buSzPct val="100000"/>
              <a:buFontTx/>
              <a:defRPr sz="4900">
                <a:solidFill>
                  <a:srgbClr val="535353"/>
                </a:solidFill>
                <a:latin typeface="+mj-lt"/>
                <a:ea typeface="+mj-ea"/>
                <a:cs typeface="+mj-cs"/>
                <a:sym typeface="Helvetica Neue"/>
              </a:defRPr>
            </a:pPr>
            <a:r>
              <a:t>A: </a:t>
            </a:r>
            <a:r>
              <a:rPr>
                <a:solidFill>
                  <a:srgbClr val="000000"/>
                </a:solidFill>
              </a:rPr>
              <a:t>실례합니다. 이 바지 얼마예요? </a:t>
            </a:r>
            <a:r>
              <a:rPr>
                <a:solidFill>
                  <a:srgbClr val="A7A7A7"/>
                </a:solidFill>
              </a:rPr>
              <a:t>[Sil lye ha mni da. i baji eol ma ye yo?]</a:t>
            </a:r>
            <a:br>
              <a:rPr>
                <a:solidFill>
                  <a:srgbClr val="A7A7A7"/>
                </a:solidFill>
              </a:rPr>
            </a:br>
            <a:r>
              <a:t>“Excuse me, how much is this pair of pants?” </a:t>
            </a:r>
            <a:br/>
            <a:r>
              <a:t>B: 네. 30,000원입니다.</a:t>
            </a:r>
            <a:r>
              <a:rPr>
                <a:solidFill>
                  <a:srgbClr val="A7A7A7"/>
                </a:solidFill>
              </a:rPr>
              <a:t> [ne. Sam man won imnida] </a:t>
            </a:r>
            <a:br>
              <a:rPr>
                <a:solidFill>
                  <a:srgbClr val="A7A7A7"/>
                </a:solidFill>
              </a:rPr>
            </a:br>
            <a:r>
              <a:t>“Yes, (it) is 30,000 won.” </a:t>
            </a:r>
            <a:br/>
            <a:r>
              <a:t>A: </a:t>
            </a:r>
            <a:r>
              <a:rPr>
                <a:solidFill>
                  <a:srgbClr val="000000"/>
                </a:solidFill>
              </a:rPr>
              <a:t>그럼, 이 치마는 얼마예요?</a:t>
            </a:r>
            <a:r>
              <a:t> </a:t>
            </a:r>
            <a:r>
              <a:rPr>
                <a:solidFill>
                  <a:srgbClr val="A7A7A7"/>
                </a:solidFill>
              </a:rPr>
              <a:t>[Geureom I chima neun eolma yeyo?] </a:t>
            </a:r>
            <a:br>
              <a:rPr>
                <a:solidFill>
                  <a:srgbClr val="A7A7A7"/>
                </a:solidFill>
              </a:rPr>
            </a:br>
            <a:r>
              <a:t>“Then, as for the skirt, how much is (it) ?”</a:t>
            </a:r>
            <a:br/>
            <a:r>
              <a:t>B: </a:t>
            </a:r>
            <a:r>
              <a:rPr>
                <a:solidFill>
                  <a:srgbClr val="000000"/>
                </a:solidFill>
              </a:rPr>
              <a:t>네. 50,000원입니다.</a:t>
            </a:r>
            <a:r>
              <a:rPr>
                <a:solidFill>
                  <a:srgbClr val="A7A7A7"/>
                </a:solidFill>
              </a:rPr>
              <a:t> [ne. oman won imnida]</a:t>
            </a:r>
            <a:br>
              <a:rPr>
                <a:solidFill>
                  <a:srgbClr val="A7A7A7"/>
                </a:solidFill>
              </a:rPr>
            </a:br>
            <a:r>
              <a:t> “Yes, (it) is 50,000 won.” </a:t>
            </a:r>
            <a:br/>
            <a:r>
              <a:t>A: </a:t>
            </a:r>
            <a:r>
              <a:rPr>
                <a:solidFill>
                  <a:srgbClr val="000000"/>
                </a:solidFill>
              </a:rPr>
              <a:t>이 청바지는요??</a:t>
            </a:r>
            <a:r>
              <a:t> </a:t>
            </a:r>
            <a:r>
              <a:rPr>
                <a:solidFill>
                  <a:srgbClr val="A7A7A7"/>
                </a:solidFill>
              </a:rPr>
              <a:t>[I cheong baji neun yo?]</a:t>
            </a:r>
            <a:br>
              <a:rPr>
                <a:solidFill>
                  <a:srgbClr val="A7A7A7"/>
                </a:solidFill>
              </a:rPr>
            </a:br>
            <a:r>
              <a:t>“How about this pair of jeans?”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3) Interplay between the subject and the topic particles </a:t>
            </a:r>
          </a:p>
        </p:txBody>
      </p:sp>
      <p:sp>
        <p:nvSpPr>
          <p:cNvPr id="168" name="Inflectional element between the stem and final ending…"/>
          <p:cNvSpPr txBox="1"/>
          <p:nvPr>
            <p:ph type="body" idx="1"/>
          </p:nvPr>
        </p:nvSpPr>
        <p:spPr>
          <a:xfrm>
            <a:off x="1066800" y="3124199"/>
            <a:ext cx="22237700" cy="9684492"/>
          </a:xfrm>
          <a:prstGeom prst="rect">
            <a:avLst/>
          </a:prstGeom>
        </p:spPr>
        <p:txBody>
          <a:bodyPr/>
          <a:lstStyle/>
          <a:p>
            <a:pPr marL="635003" indent="-635003" defTabSz="434340">
              <a:spcBef>
                <a:spcPts val="1100"/>
              </a:spcBef>
              <a:buSzPct val="100000"/>
              <a:buFontTx/>
              <a:defRPr sz="4700">
                <a:solidFill>
                  <a:srgbClr val="535353"/>
                </a:solidFill>
                <a:latin typeface="+mj-lt"/>
                <a:ea typeface="+mj-ea"/>
                <a:cs typeface="+mj-cs"/>
                <a:sym typeface="Helvetica Neue"/>
              </a:defRPr>
            </a:pPr>
            <a:r>
              <a:t>When asking a question in Korean, the question word is usually marked by the subject particle 이/가 [I/ga]</a:t>
            </a:r>
          </a:p>
          <a:p>
            <a:pPr marL="635003" indent="-635003" defTabSz="434340">
              <a:spcBef>
                <a:spcPts val="1100"/>
              </a:spcBef>
              <a:buSzPct val="100000"/>
              <a:buFontTx/>
              <a:defRPr sz="4700">
                <a:solidFill>
                  <a:srgbClr val="535353"/>
                </a:solidFill>
                <a:latin typeface="+mj-lt"/>
                <a:ea typeface="+mj-ea"/>
                <a:cs typeface="+mj-cs"/>
                <a:sym typeface="Helvetica Neue"/>
              </a:defRPr>
            </a:pPr>
            <a:r>
              <a:t>When answering the question, it is used by the topic particle 은/는</a:t>
            </a:r>
          </a:p>
          <a:p>
            <a:pPr marL="635003" indent="-635003" defTabSz="434340">
              <a:spcBef>
                <a:spcPts val="1100"/>
              </a:spcBef>
              <a:buSzPct val="100000"/>
              <a:buFontTx/>
              <a:defRPr sz="4700">
                <a:solidFill>
                  <a:srgbClr val="535353"/>
                </a:solidFill>
                <a:latin typeface="+mj-lt"/>
                <a:ea typeface="+mj-ea"/>
                <a:cs typeface="+mj-cs"/>
                <a:sym typeface="Helvetica Neue"/>
              </a:defRPr>
            </a:pPr>
          </a:p>
          <a:p>
            <a:pPr marL="635003" indent="-635003" defTabSz="434340">
              <a:spcBef>
                <a:spcPts val="1100"/>
              </a:spcBef>
              <a:buSzPct val="100000"/>
              <a:buFontTx/>
              <a:defRPr b="1" sz="4700">
                <a:solidFill>
                  <a:srgbClr val="535353"/>
                </a:solidFill>
                <a:latin typeface="+mj-lt"/>
                <a:ea typeface="+mj-ea"/>
                <a:cs typeface="+mj-cs"/>
                <a:sym typeface="Helvetica Neue"/>
              </a:defRPr>
            </a:pPr>
            <a:r>
              <a:t>the word</a:t>
            </a:r>
            <a:r>
              <a:rPr b="0"/>
              <a:t> is new information which was just brought up in the conversation when asking the question → 이/가 for asking question</a:t>
            </a:r>
          </a:p>
          <a:p>
            <a:pPr marL="635003" indent="-635003" defTabSz="434340">
              <a:spcBef>
                <a:spcPts val="1100"/>
              </a:spcBef>
              <a:buSzPct val="100000"/>
              <a:buFontTx/>
              <a:defRPr sz="4700">
                <a:solidFill>
                  <a:srgbClr val="535353"/>
                </a:solidFill>
                <a:latin typeface="+mj-lt"/>
                <a:ea typeface="+mj-ea"/>
                <a:cs typeface="+mj-cs"/>
                <a:sym typeface="Helvetica Neue"/>
              </a:defRPr>
            </a:pPr>
            <a:r>
              <a:t>after question, </a:t>
            </a:r>
            <a:r>
              <a:rPr b="1"/>
              <a:t>the word</a:t>
            </a:r>
            <a:r>
              <a:t> becomes the topic → 은/는 for answering the question</a:t>
            </a:r>
          </a:p>
          <a:p>
            <a:pPr marL="635003" indent="-635003" defTabSz="434340">
              <a:spcBef>
                <a:spcPts val="1100"/>
              </a:spcBef>
              <a:buSzPct val="100000"/>
              <a:buFontTx/>
              <a:defRPr sz="4700">
                <a:solidFill>
                  <a:srgbClr val="000000"/>
                </a:solidFill>
                <a:latin typeface="+mj-lt"/>
                <a:ea typeface="+mj-ea"/>
                <a:cs typeface="+mj-cs"/>
                <a:sym typeface="Helvetica Neue"/>
              </a:defRPr>
            </a:pPr>
          </a:p>
          <a:p>
            <a:pPr marL="635003" indent="-635003" defTabSz="434340">
              <a:spcBef>
                <a:spcPts val="1100"/>
              </a:spcBef>
              <a:buSzPct val="100000"/>
              <a:buFontTx/>
              <a:defRPr sz="4700">
                <a:solidFill>
                  <a:srgbClr val="000000"/>
                </a:solidFill>
                <a:latin typeface="+mj-lt"/>
                <a:ea typeface="+mj-ea"/>
                <a:cs typeface="+mj-cs"/>
                <a:sym typeface="Helvetica Neue"/>
              </a:defRPr>
            </a:pPr>
            <a:r>
              <a:t>Elma: 전공이 뭐예요?</a:t>
            </a:r>
            <a:r>
              <a:rPr>
                <a:solidFill>
                  <a:srgbClr val="A7A7A7"/>
                </a:solidFill>
              </a:rPr>
              <a:t> [jeon gong i mwo ye yo?] </a:t>
            </a:r>
            <a:r>
              <a:rPr>
                <a:solidFill>
                  <a:srgbClr val="535353"/>
                </a:solidFill>
              </a:rPr>
              <a:t>“What is (your) major?”</a:t>
            </a:r>
            <a:br>
              <a:rPr>
                <a:solidFill>
                  <a:srgbClr val="535353"/>
                </a:solidFill>
              </a:rPr>
            </a:br>
            <a:r>
              <a:t>Nina: 전공은 한국어예요</a:t>
            </a:r>
            <a:r>
              <a:rPr>
                <a:solidFill>
                  <a:srgbClr val="A7A7A7"/>
                </a:solidFill>
              </a:rPr>
              <a:t> [jeon gong eun han gug eo ye yo]</a:t>
            </a:r>
            <a:r>
              <a:t> </a:t>
            </a:r>
            <a:r>
              <a:rPr>
                <a:solidFill>
                  <a:srgbClr val="535353"/>
                </a:solidFill>
              </a:rPr>
              <a:t>“As for (my) major, (it) is Korean.”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he pre-final ending -(으)시"/>
          <p:cNvSpPr txBox="1"/>
          <p:nvPr>
            <p:ph type="title"/>
          </p:nvPr>
        </p:nvSpPr>
        <p:spPr>
          <a:prstGeom prst="rect">
            <a:avLst/>
          </a:prstGeom>
        </p:spPr>
        <p:txBody>
          <a:bodyPr/>
          <a:lstStyle>
            <a:lvl1pPr defTabSz="457200">
              <a:spcBef>
                <a:spcPts val="1200"/>
              </a:spcBef>
              <a:defRPr b="1">
                <a:latin typeface="+mj-lt"/>
                <a:ea typeface="+mj-ea"/>
                <a:cs typeface="+mj-cs"/>
                <a:sym typeface="Helvetica Neue"/>
              </a:defRPr>
            </a:lvl1pPr>
          </a:lstStyle>
          <a:p>
            <a:pPr/>
            <a:r>
              <a:t>3) Interplay between the subject and the topic particles </a:t>
            </a:r>
          </a:p>
        </p:txBody>
      </p:sp>
      <p:sp>
        <p:nvSpPr>
          <p:cNvPr id="171" name="Inflectional element between the stem and final ending…"/>
          <p:cNvSpPr txBox="1"/>
          <p:nvPr>
            <p:ph type="body" idx="1"/>
          </p:nvPr>
        </p:nvSpPr>
        <p:spPr>
          <a:xfrm>
            <a:off x="1066800" y="3124199"/>
            <a:ext cx="22237700" cy="9684492"/>
          </a:xfrm>
          <a:prstGeom prst="rect">
            <a:avLst/>
          </a:prstGeom>
        </p:spPr>
        <p:txBody>
          <a:bodyPr/>
          <a:lstStyle/>
          <a:p>
            <a:pPr marL="668423" indent="-668423" defTabSz="457200">
              <a:spcBef>
                <a:spcPts val="1200"/>
              </a:spcBef>
              <a:buSzPct val="100000"/>
              <a:buFontTx/>
              <a:defRPr>
                <a:solidFill>
                  <a:srgbClr val="000000"/>
                </a:solidFill>
                <a:latin typeface="+mj-lt"/>
                <a:ea typeface="+mj-ea"/>
                <a:cs typeface="+mj-cs"/>
                <a:sym typeface="Helvetica Neue"/>
              </a:defRPr>
            </a:pPr>
            <a:r>
              <a:t>Su: 이름이 뭐예요?</a:t>
            </a:r>
            <a:r>
              <a:rPr>
                <a:solidFill>
                  <a:srgbClr val="535353"/>
                </a:solidFill>
              </a:rPr>
              <a:t> </a:t>
            </a:r>
            <a:r>
              <a:rPr>
                <a:solidFill>
                  <a:srgbClr val="A7A7A7"/>
                </a:solidFill>
              </a:rPr>
              <a:t>[I reu mi mwo ye yo?]</a:t>
            </a:r>
            <a:br>
              <a:rPr>
                <a:solidFill>
                  <a:srgbClr val="A7A7A7"/>
                </a:solidFill>
              </a:rPr>
            </a:br>
            <a:r>
              <a:rPr>
                <a:solidFill>
                  <a:srgbClr val="535353"/>
                </a:solidFill>
              </a:rPr>
              <a:t>“What is (your) name?”</a:t>
            </a:r>
            <a:br>
              <a:rPr>
                <a:solidFill>
                  <a:srgbClr val="535353"/>
                </a:solidFill>
              </a:rPr>
            </a:br>
            <a:r>
              <a:t>Mehdi: 제 이름은 메디예요</a:t>
            </a:r>
            <a:r>
              <a:rPr>
                <a:solidFill>
                  <a:srgbClr val="535353"/>
                </a:solidFill>
              </a:rPr>
              <a:t> </a:t>
            </a:r>
            <a:r>
              <a:rPr>
                <a:solidFill>
                  <a:srgbClr val="A7A7A7"/>
                </a:solidFill>
              </a:rPr>
              <a:t>[je I reu m eun me di ye yo]</a:t>
            </a:r>
            <a:br>
              <a:rPr>
                <a:solidFill>
                  <a:srgbClr val="A7A7A7"/>
                </a:solidFill>
              </a:rPr>
            </a:br>
            <a:r>
              <a:rPr>
                <a:solidFill>
                  <a:srgbClr val="535353"/>
                </a:solidFill>
              </a:rPr>
              <a:t>“As for my name, (it) is Mehdi.” </a:t>
            </a:r>
            <a:endParaRPr>
              <a:solidFill>
                <a:srgbClr val="535353"/>
              </a:solidFill>
            </a:endParaRPr>
          </a:p>
          <a:p>
            <a:pPr marL="668423" indent="-668423" defTabSz="457200">
              <a:spcBef>
                <a:spcPts val="1200"/>
              </a:spcBef>
              <a:buSzPct val="100000"/>
              <a:buFontTx/>
              <a:defRPr>
                <a:solidFill>
                  <a:srgbClr val="535353"/>
                </a:solidFill>
                <a:latin typeface="+mj-lt"/>
                <a:ea typeface="+mj-ea"/>
                <a:cs typeface="+mj-cs"/>
                <a:sym typeface="Helvetica Neue"/>
              </a:defRPr>
            </a:pPr>
          </a:p>
          <a:p>
            <a:pPr marL="668423" indent="-668423" defTabSz="457200">
              <a:spcBef>
                <a:spcPts val="1200"/>
              </a:spcBef>
              <a:buSzPct val="100000"/>
              <a:buFontTx/>
              <a:defRPr>
                <a:solidFill>
                  <a:srgbClr val="000000"/>
                </a:solidFill>
                <a:latin typeface="+mj-lt"/>
                <a:ea typeface="+mj-ea"/>
                <a:cs typeface="+mj-cs"/>
                <a:sym typeface="Helvetica Neue"/>
              </a:defRPr>
            </a:pPr>
            <a:r>
              <a:t>Su: 고향이 어디예요? </a:t>
            </a:r>
            <a:r>
              <a:rPr>
                <a:solidFill>
                  <a:srgbClr val="A7A7A7"/>
                </a:solidFill>
              </a:rPr>
              <a:t>[gohyangi eodiyeyo?]</a:t>
            </a:r>
            <a:br>
              <a:rPr>
                <a:solidFill>
                  <a:srgbClr val="A7A7A7"/>
                </a:solidFill>
              </a:rPr>
            </a:br>
            <a:r>
              <a:rPr>
                <a:solidFill>
                  <a:srgbClr val="535353"/>
                </a:solidFill>
              </a:rPr>
              <a:t>“Where is (your) hometown?”</a:t>
            </a:r>
            <a:br>
              <a:rPr>
                <a:solidFill>
                  <a:srgbClr val="535353"/>
                </a:solidFill>
              </a:rPr>
            </a:br>
            <a:r>
              <a:t>Mehdi: 제 고향은 파리예요</a:t>
            </a:r>
            <a:r>
              <a:rPr>
                <a:solidFill>
                  <a:srgbClr val="A7A7A7"/>
                </a:solidFill>
              </a:rPr>
              <a:t> [je gohyangeun pariyeyo]</a:t>
            </a:r>
            <a:br>
              <a:rPr>
                <a:solidFill>
                  <a:srgbClr val="A7A7A7"/>
                </a:solidFill>
              </a:rPr>
            </a:br>
            <a:r>
              <a:rPr>
                <a:solidFill>
                  <a:srgbClr val="535353"/>
                </a:solidFill>
              </a:rPr>
              <a:t>“As for my hometown, (it) is Paris.”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a:ea typeface="Helvetica"/>
        <a:cs typeface="Helvetica"/>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a:ea typeface="Helvetica"/>
        <a:cs typeface="Helvetica"/>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