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1"/>
  </p:sldMasterIdLst>
  <p:sldIdLst>
    <p:sldId id="256" r:id="rId2"/>
    <p:sldId id="266" r:id="rId3"/>
    <p:sldId id="267" r:id="rId4"/>
    <p:sldId id="265" r:id="rId5"/>
    <p:sldId id="272" r:id="rId6"/>
    <p:sldId id="274" r:id="rId7"/>
    <p:sldId id="275" r:id="rId8"/>
    <p:sldId id="276" r:id="rId9"/>
    <p:sldId id="281" r:id="rId10"/>
    <p:sldId id="282" r:id="rId11"/>
    <p:sldId id="284" r:id="rId12"/>
    <p:sldId id="278" r:id="rId13"/>
    <p:sldId id="290" r:id="rId14"/>
    <p:sldId id="288" r:id="rId15"/>
    <p:sldId id="285" r:id="rId16"/>
    <p:sldId id="287" r:id="rId17"/>
    <p:sldId id="291" r:id="rId18"/>
    <p:sldId id="292" r:id="rId19"/>
    <p:sldId id="294" r:id="rId20"/>
    <p:sldId id="293" r:id="rId21"/>
    <p:sldId id="271" r:id="rId22"/>
    <p:sldId id="268" r:id="rId23"/>
    <p:sldId id="270" r:id="rId24"/>
    <p:sldId id="257" r:id="rId25"/>
    <p:sldId id="258" r:id="rId26"/>
    <p:sldId id="263" r:id="rId27"/>
    <p:sldId id="259" r:id="rId28"/>
    <p:sldId id="260" r:id="rId29"/>
    <p:sldId id="261" r:id="rId30"/>
    <p:sldId id="295" r:id="rId31"/>
    <p:sldId id="296" r:id="rId32"/>
    <p:sldId id="298" r:id="rId33"/>
    <p:sldId id="301" r:id="rId34"/>
    <p:sldId id="302" r:id="rId35"/>
    <p:sldId id="303" r:id="rId36"/>
    <p:sldId id="304" r:id="rId37"/>
    <p:sldId id="305" r:id="rId38"/>
    <p:sldId id="306" r:id="rId39"/>
    <p:sldId id="307" r:id="rId40"/>
    <p:sldId id="26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2" d="100"/>
          <a:sy n="72" d="100"/>
        </p:scale>
        <p:origin x="5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4498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9250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31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9188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8415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52354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8789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64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723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022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2996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472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3/29/2023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235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963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764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3435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3/29/2023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782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lIns="109728" tIns="109728" rIns="109728" bIns="91440" anchor="ct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lIns="109728" tIns="109728" rIns="109728" bIns="91440"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lIns="109728" tIns="109728" rIns="109728" bIns="9144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3/29/2023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lIns="109728" tIns="109728" rIns="109728" bIns="9144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lIns="109728" tIns="109728" rIns="109728" bIns="9144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4201261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54" r:id="rId12"/>
    <p:sldLayoutId id="2147483749" r:id="rId13"/>
    <p:sldLayoutId id="2147483750" r:id="rId14"/>
    <p:sldLayoutId id="2147483751" r:id="rId15"/>
    <p:sldLayoutId id="2147483752" r:id="rId16"/>
    <p:sldLayoutId id="2147483753" r:id="rId17"/>
  </p:sldLayoutIdLst>
  <p:hf sldNum="0" hdr="0" ftr="0" dt="0"/>
  <p:txStyles>
    <p:titleStyle>
      <a:lvl1pPr algn="ctr" defTabSz="457200" rtl="0" eaLnBrk="1" latinLnBrk="0" hangingPunct="1">
        <a:lnSpc>
          <a:spcPct val="11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4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4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4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4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4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E754A3-91F7-8AD1-36A1-F1801F092FA3}"/>
              </a:ext>
            </a:extLst>
          </p:cNvPr>
          <p:cNvSpPr>
            <a:spLocks noGrp="1"/>
          </p:cNvSpPr>
          <p:nvPr>
            <p:ph type="ctrTitle"/>
          </p:nvPr>
        </p:nvSpPr>
        <p:spPr>
          <a:xfrm>
            <a:off x="1158948" y="1233378"/>
            <a:ext cx="5441285" cy="2364964"/>
          </a:xfrm>
        </p:spPr>
        <p:txBody>
          <a:bodyPr>
            <a:normAutofit fontScale="90000"/>
          </a:bodyPr>
          <a:lstStyle/>
          <a:p>
            <a:r>
              <a:rPr lang="cs-CZ" sz="5000" dirty="0"/>
              <a:t>Příprava na praktické tlumočení a překlady </a:t>
            </a:r>
            <a:br>
              <a:rPr lang="cs-CZ" sz="5000" dirty="0"/>
            </a:br>
            <a:r>
              <a:rPr lang="cs-CZ" sz="5000" dirty="0"/>
              <a:t>z vietnamštiny</a:t>
            </a:r>
          </a:p>
        </p:txBody>
      </p:sp>
      <p:sp>
        <p:nvSpPr>
          <p:cNvPr id="3" name="Tiêu đề phụ 2">
            <a:extLst>
              <a:ext uri="{FF2B5EF4-FFF2-40B4-BE49-F238E27FC236}">
                <a16:creationId xmlns:a16="http://schemas.microsoft.com/office/drawing/2014/main" id="{0098E510-0F0E-6559-906F-18EDA71EA235}"/>
              </a:ext>
            </a:extLst>
          </p:cNvPr>
          <p:cNvSpPr>
            <a:spLocks noGrp="1"/>
          </p:cNvSpPr>
          <p:nvPr>
            <p:ph type="subTitle" idx="1"/>
          </p:nvPr>
        </p:nvSpPr>
        <p:spPr>
          <a:xfrm>
            <a:off x="1158948" y="3598339"/>
            <a:ext cx="5441286" cy="1675335"/>
          </a:xfrm>
        </p:spPr>
        <p:txBody>
          <a:bodyPr>
            <a:normAutofit/>
          </a:bodyPr>
          <a:lstStyle/>
          <a:p>
            <a:r>
              <a:rPr lang="cs-CZ" dirty="0">
                <a:solidFill>
                  <a:srgbClr val="C19A31"/>
                </a:solidFill>
              </a:rPr>
              <a:t>PŘEKLADATELSTVÍ A TLUMOČENÍ V PRAXI</a:t>
            </a:r>
          </a:p>
        </p:txBody>
      </p:sp>
      <p:pic>
        <p:nvPicPr>
          <p:cNvPr id="16" name="Picture 15">
            <a:extLst>
              <a:ext uri="{FF2B5EF4-FFF2-40B4-BE49-F238E27FC236}">
                <a16:creationId xmlns:a16="http://schemas.microsoft.com/office/drawing/2014/main" id="{7D934112-154B-4CC7-A804-F3DCB2052E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4" name="Picture 3">
            <a:extLst>
              <a:ext uri="{FF2B5EF4-FFF2-40B4-BE49-F238E27FC236}">
                <a16:creationId xmlns:a16="http://schemas.microsoft.com/office/drawing/2014/main" id="{C4DCE79D-43C7-6846-BA33-6175DAE2B658}"/>
              </a:ext>
            </a:extLst>
          </p:cNvPr>
          <p:cNvPicPr>
            <a:picLocks noChangeAspect="1"/>
          </p:cNvPicPr>
          <p:nvPr/>
        </p:nvPicPr>
        <p:blipFill rotWithShape="1">
          <a:blip r:embed="rId4"/>
          <a:srcRect l="50004"/>
          <a:stretch/>
        </p:blipFill>
        <p:spPr>
          <a:xfrm>
            <a:off x="7620351" y="10"/>
            <a:ext cx="4571649" cy="6857990"/>
          </a:xfrm>
          <a:prstGeom prst="rect">
            <a:avLst/>
          </a:prstGeom>
        </p:spPr>
      </p:pic>
    </p:spTree>
    <p:extLst>
      <p:ext uri="{BB962C8B-B14F-4D97-AF65-F5344CB8AC3E}">
        <p14:creationId xmlns:p14="http://schemas.microsoft.com/office/powerpoint/2010/main" val="46283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B31661-1B77-4064-7105-626C6D56CB5C}"/>
              </a:ext>
            </a:extLst>
          </p:cNvPr>
          <p:cNvSpPr>
            <a:spLocks noGrp="1"/>
          </p:cNvSpPr>
          <p:nvPr>
            <p:ph type="title"/>
          </p:nvPr>
        </p:nvSpPr>
        <p:spPr>
          <a:xfrm>
            <a:off x="913795" y="609600"/>
            <a:ext cx="10353762" cy="662609"/>
          </a:xfrm>
        </p:spPr>
        <p:txBody>
          <a:bodyPr/>
          <a:lstStyle/>
          <a:p>
            <a:r>
              <a:rPr lang="cs-CZ" dirty="0"/>
              <a:t>Varianty překladů do češtiny</a:t>
            </a:r>
          </a:p>
        </p:txBody>
      </p:sp>
      <p:sp>
        <p:nvSpPr>
          <p:cNvPr id="3" name="Chỗ dành sẵn cho Nội dung 2">
            <a:extLst>
              <a:ext uri="{FF2B5EF4-FFF2-40B4-BE49-F238E27FC236}">
                <a16:creationId xmlns:a16="http://schemas.microsoft.com/office/drawing/2014/main" id="{30FBB1C2-1467-1959-DBFE-43EE96889BC5}"/>
              </a:ext>
            </a:extLst>
          </p:cNvPr>
          <p:cNvSpPr>
            <a:spLocks noGrp="1"/>
          </p:cNvSpPr>
          <p:nvPr>
            <p:ph idx="1"/>
          </p:nvPr>
        </p:nvSpPr>
        <p:spPr>
          <a:xfrm>
            <a:off x="913795" y="1444488"/>
            <a:ext cx="10353762" cy="4346712"/>
          </a:xfrm>
        </p:spPr>
        <p:txBody>
          <a:bodyPr/>
          <a:lstStyle/>
          <a:p>
            <a:pPr marL="36900" indent="0">
              <a:lnSpc>
                <a:spcPct val="150000"/>
              </a:lnSpc>
              <a:spcAft>
                <a:spcPts val="0"/>
              </a:spcAft>
              <a:buNone/>
            </a:pPr>
            <a:r>
              <a:rPr lang="cs-CZ" dirty="0">
                <a:solidFill>
                  <a:schemeClr val="tx1"/>
                </a:solidFill>
                <a:effectLst/>
                <a:latin typeface="Times New Roman" panose="02020603050405020304" pitchFamily="18" charset="0"/>
                <a:ea typeface="Times New Roman" panose="02020603050405020304" pitchFamily="18" charset="0"/>
              </a:rPr>
              <a:t>Hodil jsem míč, nechytla jsi jej,</a:t>
            </a:r>
          </a:p>
          <a:p>
            <a:pPr marL="36900" indent="0">
              <a:lnSpc>
                <a:spcPct val="150000"/>
              </a:lnSpc>
              <a:spcAft>
                <a:spcPts val="0"/>
              </a:spcAft>
              <a:buNone/>
            </a:pPr>
            <a:r>
              <a:rPr lang="cs-CZ" dirty="0">
                <a:solidFill>
                  <a:schemeClr val="tx1"/>
                </a:solidFill>
                <a:effectLst/>
                <a:latin typeface="Times New Roman" panose="02020603050405020304" pitchFamily="18" charset="0"/>
                <a:ea typeface="Times New Roman" panose="02020603050405020304" pitchFamily="18" charset="0"/>
              </a:rPr>
              <a:t>Nemiluješ mě, míč spadl.</a:t>
            </a:r>
          </a:p>
          <a:p>
            <a:pPr marL="36900" indent="0">
              <a:lnSpc>
                <a:spcPct val="150000"/>
              </a:lnSpc>
              <a:spcAft>
                <a:spcPts val="0"/>
              </a:spcAft>
              <a:buNone/>
            </a:pPr>
            <a:endParaRPr lang="cs-CZ" dirty="0"/>
          </a:p>
          <a:p>
            <a:pPr marL="36900" indent="0">
              <a:spcAft>
                <a:spcPts val="0"/>
              </a:spcAft>
              <a:buNone/>
            </a:pPr>
            <a:r>
              <a:rPr lang="cs-CZ" dirty="0">
                <a:latin typeface="Times New Roman" panose="02020603050405020304" pitchFamily="18" charset="0"/>
                <a:cs typeface="Times New Roman" panose="02020603050405020304" pitchFamily="18" charset="0"/>
              </a:rPr>
              <a:t>Hodil jsi míč, nechytla jsem jej,</a:t>
            </a:r>
          </a:p>
          <a:p>
            <a:pPr marL="36900" indent="0">
              <a:spcAft>
                <a:spcPts val="0"/>
              </a:spcAft>
              <a:buNone/>
            </a:pPr>
            <a:r>
              <a:rPr lang="cs-CZ" dirty="0">
                <a:latin typeface="Times New Roman" panose="02020603050405020304" pitchFamily="18" charset="0"/>
                <a:cs typeface="Times New Roman" panose="02020603050405020304" pitchFamily="18" charset="0"/>
              </a:rPr>
              <a:t>Nemiluji tě, míč spadl.</a:t>
            </a:r>
          </a:p>
          <a:p>
            <a:pPr marL="36900" indent="0">
              <a:spcAft>
                <a:spcPts val="0"/>
              </a:spcAft>
              <a:buNone/>
            </a:pPr>
            <a:endParaRPr lang="cs-CZ"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900" indent="0">
              <a:spcAft>
                <a:spcPts val="0"/>
              </a:spcAft>
              <a:buNone/>
            </a:pPr>
            <a:r>
              <a:rPr lang="cs-CZ" dirty="0">
                <a:solidFill>
                  <a:schemeClr val="tx1"/>
                </a:solidFill>
                <a:effectLst/>
                <a:latin typeface="Times New Roman" panose="02020603050405020304" pitchFamily="18" charset="0"/>
                <a:ea typeface="Times New Roman" panose="02020603050405020304" pitchFamily="18" charset="0"/>
              </a:rPr>
              <a:t>Hodíš-li míč, nechytnu jej,</a:t>
            </a:r>
          </a:p>
          <a:p>
            <a:pPr marL="36900" indent="0">
              <a:lnSpc>
                <a:spcPct val="150000"/>
              </a:lnSpc>
              <a:spcAft>
                <a:spcPts val="0"/>
              </a:spcAft>
              <a:buNone/>
            </a:pPr>
            <a:r>
              <a:rPr lang="cs-CZ" dirty="0">
                <a:solidFill>
                  <a:schemeClr val="tx1"/>
                </a:solidFill>
                <a:effectLst/>
                <a:latin typeface="Times New Roman" panose="02020603050405020304" pitchFamily="18" charset="0"/>
                <a:ea typeface="Times New Roman" panose="02020603050405020304" pitchFamily="18" charset="0"/>
              </a:rPr>
              <a:t>Nemám tě ráda, míč spadl.</a:t>
            </a:r>
          </a:p>
          <a:p>
            <a:pPr marL="36900" indent="0">
              <a:spcAft>
                <a:spcPts val="0"/>
              </a:spcAft>
              <a:buNone/>
            </a:pPr>
            <a:r>
              <a:rPr lang="cs-CZ" sz="1400" dirty="0">
                <a:effectLst/>
                <a:latin typeface="Times New Roman" panose="02020603050405020304" pitchFamily="18" charset="0"/>
                <a:ea typeface="Times New Roman" panose="02020603050405020304" pitchFamily="18" charset="0"/>
              </a:rPr>
              <a:t>To Hoai: </a:t>
            </a:r>
            <a:r>
              <a:rPr lang="cs-CZ" sz="1400" i="1" dirty="0">
                <a:effectLst/>
                <a:latin typeface="Times New Roman" panose="02020603050405020304" pitchFamily="18" charset="0"/>
                <a:ea typeface="Times New Roman" panose="02020603050405020304" pitchFamily="18" charset="0"/>
              </a:rPr>
              <a:t>Manželé A-Phuovi</a:t>
            </a:r>
            <a:r>
              <a:rPr lang="cs-CZ" sz="1400" dirty="0">
                <a:effectLst/>
                <a:latin typeface="Times New Roman" panose="02020603050405020304" pitchFamily="18" charset="0"/>
                <a:ea typeface="Times New Roman" panose="02020603050405020304" pitchFamily="18" charset="0"/>
              </a:rPr>
              <a:t>. In Vietnamské povídky. Přel. Zbořilová (1972, s.126)</a:t>
            </a:r>
          </a:p>
          <a:p>
            <a:endParaRPr lang="cs-CZ" dirty="0"/>
          </a:p>
        </p:txBody>
      </p:sp>
    </p:spTree>
    <p:extLst>
      <p:ext uri="{BB962C8B-B14F-4D97-AF65-F5344CB8AC3E}">
        <p14:creationId xmlns:p14="http://schemas.microsoft.com/office/powerpoint/2010/main" val="167553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16B219-A6E7-D3D2-8343-C930C2B75C27}"/>
              </a:ext>
            </a:extLst>
          </p:cNvPr>
          <p:cNvSpPr>
            <a:spLocks noGrp="1"/>
          </p:cNvSpPr>
          <p:nvPr>
            <p:ph type="title"/>
          </p:nvPr>
        </p:nvSpPr>
        <p:spPr>
          <a:xfrm>
            <a:off x="913795" y="609600"/>
            <a:ext cx="10353762" cy="636104"/>
          </a:xfrm>
        </p:spPr>
        <p:txBody>
          <a:bodyPr/>
          <a:lstStyle/>
          <a:p>
            <a:r>
              <a:rPr lang="cs-CZ" dirty="0"/>
              <a:t>Jak překládat osobní zájmena z vietnamštiny?</a:t>
            </a:r>
          </a:p>
        </p:txBody>
      </p:sp>
      <p:sp>
        <p:nvSpPr>
          <p:cNvPr id="3" name="Chỗ dành sẵn cho Nội dung 2">
            <a:extLst>
              <a:ext uri="{FF2B5EF4-FFF2-40B4-BE49-F238E27FC236}">
                <a16:creationId xmlns:a16="http://schemas.microsoft.com/office/drawing/2014/main" id="{58318DDB-C29B-9477-0A57-BA1D378979EB}"/>
              </a:ext>
            </a:extLst>
          </p:cNvPr>
          <p:cNvSpPr>
            <a:spLocks noGrp="1"/>
          </p:cNvSpPr>
          <p:nvPr>
            <p:ph idx="1"/>
          </p:nvPr>
        </p:nvSpPr>
        <p:spPr>
          <a:xfrm>
            <a:off x="913795" y="1457740"/>
            <a:ext cx="10353762" cy="4333460"/>
          </a:xfrm>
        </p:spPr>
        <p:txBody>
          <a:bodyPr/>
          <a:lstStyle/>
          <a:p>
            <a:r>
              <a:rPr lang="cs-CZ" dirty="0">
                <a:effectLst/>
                <a:latin typeface="Times New Roman" panose="02020603050405020304" pitchFamily="18" charset="0"/>
                <a:ea typeface="Times New Roman" panose="02020603050405020304" pitchFamily="18" charset="0"/>
              </a:rPr>
              <a:t>Petr Komers, překladatel poezie z vietnamštiny, v překladatelské poznámce ke sbírce </a:t>
            </a:r>
            <a:r>
              <a:rPr lang="cs-CZ" i="1" dirty="0">
                <a:effectLst/>
                <a:latin typeface="Times New Roman" panose="02020603050405020304" pitchFamily="18" charset="0"/>
                <a:ea typeface="Times New Roman" panose="02020603050405020304" pitchFamily="18" charset="0"/>
              </a:rPr>
              <a:t>Tisíc oken</a:t>
            </a:r>
            <a:r>
              <a:rPr lang="cs-CZ" dirty="0">
                <a:effectLst/>
                <a:latin typeface="Times New Roman" panose="02020603050405020304" pitchFamily="18" charset="0"/>
                <a:ea typeface="Times New Roman" panose="02020603050405020304" pitchFamily="18" charset="0"/>
              </a:rPr>
              <a:t> od Nguyen Binhe rovněž poukazuje na výše zmíněnou problematiku: „</a:t>
            </a:r>
            <a:r>
              <a:rPr lang="cs-CZ" i="1" dirty="0">
                <a:effectLst/>
                <a:latin typeface="Times New Roman" panose="02020603050405020304" pitchFamily="18" charset="0"/>
                <a:ea typeface="Times New Roman" panose="02020603050405020304" pitchFamily="18" charset="0"/>
              </a:rPr>
              <a:t>Velkým problémem je mj. i překlad osobních zájmen, která nejsou ve vietnamštině definována třemi osobami a dvěma čísly (já-my, ty-vy, on-oni), tedy de facto vztahy prostorovými, nýbrž vztahy relativními, poměrnými. Ve vietnamštině totiž drtivá </a:t>
            </a:r>
            <a:r>
              <a:rPr lang="cs-CZ" b="1" i="1" dirty="0">
                <a:effectLst/>
                <a:latin typeface="Times New Roman" panose="02020603050405020304" pitchFamily="18" charset="0"/>
                <a:ea typeface="Times New Roman" panose="02020603050405020304" pitchFamily="18" charset="0"/>
              </a:rPr>
              <a:t>většina takzvaně osobních zájmen může znamenat kteroukoli ze tří osob</a:t>
            </a:r>
            <a:r>
              <a:rPr lang="cs-CZ" i="1" dirty="0">
                <a:effectLst/>
                <a:latin typeface="Times New Roman" panose="02020603050405020304" pitchFamily="18" charset="0"/>
                <a:ea typeface="Times New Roman" panose="02020603050405020304" pitchFamily="18" charset="0"/>
              </a:rPr>
              <a:t>. Dokonce i podstatná jména mohou hrát roli jedné ze tří zájmenných osob, a v některých příkladech se tak musí též překládat.</a:t>
            </a:r>
            <a:r>
              <a:rPr lang="cs-CZ" dirty="0">
                <a:effectLst/>
                <a:latin typeface="Times New Roman" panose="02020603050405020304" pitchFamily="18" charset="0"/>
                <a:ea typeface="Times New Roman" panose="02020603050405020304" pitchFamily="18" charset="0"/>
              </a:rPr>
              <a:t>“ Komers, P.: Překladatelská poznámka. In Tisíc oken. (Tučná kurzíva od nás.)</a:t>
            </a:r>
          </a:p>
          <a:p>
            <a:r>
              <a:rPr lang="cs-CZ" dirty="0">
                <a:effectLst/>
                <a:latin typeface="Times New Roman" panose="02020603050405020304" pitchFamily="18" charset="0"/>
                <a:ea typeface="Times New Roman" panose="02020603050405020304" pitchFamily="18" charset="0"/>
              </a:rPr>
              <a:t>P</a:t>
            </a:r>
            <a:r>
              <a:rPr lang="cs-CZ" sz="2000" dirty="0">
                <a:effectLst/>
                <a:latin typeface="Times New Roman" panose="02020603050405020304" pitchFamily="18" charset="0"/>
                <a:ea typeface="Times New Roman" panose="02020603050405020304" pitchFamily="18" charset="0"/>
              </a:rPr>
              <a:t>íseň </a:t>
            </a:r>
            <a:r>
              <a:rPr lang="cs-CZ" sz="2000" i="1" dirty="0">
                <a:effectLst/>
                <a:latin typeface="Times New Roman" panose="02020603050405020304" pitchFamily="18" charset="0"/>
                <a:ea typeface="Times New Roman" panose="02020603050405020304" pitchFamily="18" charset="0"/>
              </a:rPr>
              <a:t>Anh ném pao </a:t>
            </a:r>
            <a:r>
              <a:rPr lang="cs-CZ" sz="2000" dirty="0">
                <a:effectLst/>
                <a:latin typeface="Times New Roman" panose="02020603050405020304" pitchFamily="18" charset="0"/>
                <a:ea typeface="Times New Roman" panose="02020603050405020304" pitchFamily="18" charset="0"/>
              </a:rPr>
              <a:t>je tedy bez znalosti vietnamského kulturního kontextu jen velmi obtížně přeložitelná. </a:t>
            </a:r>
          </a:p>
          <a:p>
            <a:endParaRPr lang="cs-CZ" dirty="0"/>
          </a:p>
        </p:txBody>
      </p:sp>
    </p:spTree>
    <p:extLst>
      <p:ext uri="{BB962C8B-B14F-4D97-AF65-F5344CB8AC3E}">
        <p14:creationId xmlns:p14="http://schemas.microsoft.com/office/powerpoint/2010/main" val="9093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A4049DA-F751-B44C-DEFB-285911C93116}"/>
              </a:ext>
            </a:extLst>
          </p:cNvPr>
          <p:cNvSpPr>
            <a:spLocks noGrp="1"/>
          </p:cNvSpPr>
          <p:nvPr>
            <p:ph type="title"/>
          </p:nvPr>
        </p:nvSpPr>
        <p:spPr>
          <a:xfrm>
            <a:off x="913795" y="609600"/>
            <a:ext cx="10353762" cy="662609"/>
          </a:xfrm>
        </p:spPr>
        <p:txBody>
          <a:bodyPr/>
          <a:lstStyle/>
          <a:p>
            <a:r>
              <a:rPr lang="cs-CZ" dirty="0"/>
              <a:t>Vyjádření vztahu k rodičům v první osobě</a:t>
            </a:r>
          </a:p>
        </p:txBody>
      </p:sp>
      <p:sp>
        <p:nvSpPr>
          <p:cNvPr id="3" name="Chỗ dành sẵn cho Nội dung 2">
            <a:extLst>
              <a:ext uri="{FF2B5EF4-FFF2-40B4-BE49-F238E27FC236}">
                <a16:creationId xmlns:a16="http://schemas.microsoft.com/office/drawing/2014/main" id="{E6A235D1-06D5-173E-15B5-1D8683DEED6A}"/>
              </a:ext>
            </a:extLst>
          </p:cNvPr>
          <p:cNvSpPr>
            <a:spLocks noGrp="1"/>
          </p:cNvSpPr>
          <p:nvPr>
            <p:ph idx="1"/>
          </p:nvPr>
        </p:nvSpPr>
        <p:spPr>
          <a:xfrm>
            <a:off x="913795" y="1603514"/>
            <a:ext cx="10353762" cy="4187686"/>
          </a:xfrm>
        </p:spPr>
        <p:txBody>
          <a:bodyPr/>
          <a:lstStyle/>
          <a:p>
            <a:pPr>
              <a:lnSpc>
                <a:spcPct val="150000"/>
              </a:lnSpc>
              <a:spcAft>
                <a:spcPts val="0"/>
              </a:spcAft>
            </a:pPr>
            <a:r>
              <a:rPr lang="cs-CZ" sz="1800" dirty="0">
                <a:solidFill>
                  <a:srgbClr val="000000"/>
                </a:solidFill>
                <a:effectLst/>
                <a:latin typeface="Times New Roman" panose="02020603050405020304" pitchFamily="18" charset="0"/>
                <a:ea typeface="Times New Roman" panose="02020603050405020304" pitchFamily="18" charset="0"/>
              </a:rPr>
              <a:t>    </a:t>
            </a:r>
            <a:r>
              <a:rPr lang="cs-CZ" sz="3200" dirty="0">
                <a:effectLst/>
                <a:latin typeface="Times New Roman" panose="02020603050405020304" pitchFamily="18" charset="0"/>
                <a:ea typeface="Times New Roman" panose="02020603050405020304" pitchFamily="18" charset="0"/>
              </a:rPr>
              <a:t>„</a:t>
            </a:r>
            <a:r>
              <a:rPr lang="cs-CZ" sz="3200" b="1" i="1" dirty="0">
                <a:effectLst/>
                <a:latin typeface="Times New Roman" panose="02020603050405020304" pitchFamily="18" charset="0"/>
                <a:ea typeface="Times New Roman" panose="02020603050405020304" pitchFamily="18" charset="0"/>
              </a:rPr>
              <a:t>Con</a:t>
            </a:r>
            <a:r>
              <a:rPr lang="cs-CZ" sz="3200" i="1" dirty="0">
                <a:effectLst/>
                <a:latin typeface="Times New Roman" panose="02020603050405020304" pitchFamily="18" charset="0"/>
                <a:ea typeface="Times New Roman" panose="02020603050405020304" pitchFamily="18" charset="0"/>
              </a:rPr>
              <a:t> đã biết cuốc nương làm nương ngô…“ </a:t>
            </a:r>
          </a:p>
          <a:p>
            <a:pPr marL="36900" indent="0">
              <a:lnSpc>
                <a:spcPct val="150000"/>
              </a:lnSpc>
              <a:spcAft>
                <a:spcPts val="0"/>
              </a:spcAft>
              <a:buNone/>
            </a:pPr>
            <a:r>
              <a:rPr lang="cs-CZ" sz="2400" i="1" dirty="0">
                <a:effectLst/>
                <a:latin typeface="Times New Roman" panose="02020603050405020304" pitchFamily="18" charset="0"/>
                <a:ea typeface="Times New Roman" panose="02020603050405020304" pitchFamily="18" charset="0"/>
              </a:rPr>
              <a:t>Vyjádření Mỵ pronesené k otci z povídky Hai vọ chồng A Phủ (Ze souboru povídek Truyện Tây Bắc, 1953)</a:t>
            </a:r>
            <a:endParaRPr lang="cs-CZ" sz="2400" i="1" dirty="0">
              <a:solidFill>
                <a:srgbClr val="000000"/>
              </a:solidFill>
              <a:effectLst/>
              <a:latin typeface="Times New Roman" panose="02020603050405020304" pitchFamily="18" charset="0"/>
              <a:ea typeface="Times New Roman" panose="02020603050405020304" pitchFamily="18" charset="0"/>
            </a:endParaRPr>
          </a:p>
          <a:p>
            <a:pPr marL="36900" indent="0">
              <a:lnSpc>
                <a:spcPct val="150000"/>
              </a:lnSpc>
              <a:spcAft>
                <a:spcPts val="0"/>
              </a:spcAft>
              <a:buNone/>
            </a:pPr>
            <a:r>
              <a:rPr lang="cs-CZ" sz="2400" i="1" dirty="0">
                <a:solidFill>
                  <a:schemeClr val="tx1"/>
                </a:solidFill>
                <a:effectLst/>
                <a:latin typeface="Times New Roman" panose="02020603050405020304" pitchFamily="18" charset="0"/>
                <a:ea typeface="Times New Roman" panose="02020603050405020304" pitchFamily="18" charset="0"/>
              </a:rPr>
              <a:t>I bez znalosti kontextu víme, že s největší pravděpodobností mluví osoba v pozici dítěte ve vztahu k rodičům. Bude tato konotace vietnamského osobního zájmena patrná i z našeho překladu do evropského jazyka?</a:t>
            </a:r>
          </a:p>
        </p:txBody>
      </p:sp>
    </p:spTree>
    <p:extLst>
      <p:ext uri="{BB962C8B-B14F-4D97-AF65-F5344CB8AC3E}">
        <p14:creationId xmlns:p14="http://schemas.microsoft.com/office/powerpoint/2010/main" val="3974012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394D52-BB11-BDB6-C29D-79CDB9B29160}"/>
              </a:ext>
            </a:extLst>
          </p:cNvPr>
          <p:cNvSpPr>
            <a:spLocks noGrp="1"/>
          </p:cNvSpPr>
          <p:nvPr>
            <p:ph type="title"/>
          </p:nvPr>
        </p:nvSpPr>
        <p:spPr>
          <a:xfrm>
            <a:off x="913795" y="609600"/>
            <a:ext cx="10353762" cy="583096"/>
          </a:xfrm>
        </p:spPr>
        <p:txBody>
          <a:bodyPr/>
          <a:lstStyle/>
          <a:p>
            <a:r>
              <a:rPr lang="cs-CZ" dirty="0"/>
              <a:t>Substantivní zájmeno con v 1. osobě</a:t>
            </a:r>
          </a:p>
        </p:txBody>
      </p:sp>
      <p:sp>
        <p:nvSpPr>
          <p:cNvPr id="3" name="Chỗ dành sẵn cho Nội dung 2">
            <a:extLst>
              <a:ext uri="{FF2B5EF4-FFF2-40B4-BE49-F238E27FC236}">
                <a16:creationId xmlns:a16="http://schemas.microsoft.com/office/drawing/2014/main" id="{F7A851F6-F83F-BAFE-8BEA-71F7856B083E}"/>
              </a:ext>
            </a:extLst>
          </p:cNvPr>
          <p:cNvSpPr>
            <a:spLocks noGrp="1"/>
          </p:cNvSpPr>
          <p:nvPr>
            <p:ph idx="1"/>
          </p:nvPr>
        </p:nvSpPr>
        <p:spPr>
          <a:xfrm>
            <a:off x="913795" y="1431235"/>
            <a:ext cx="10353762" cy="4359965"/>
          </a:xfrm>
        </p:spPr>
        <p:txBody>
          <a:bodyPr/>
          <a:lstStyle/>
          <a:p>
            <a:r>
              <a:rPr lang="cs-CZ" sz="3200" dirty="0">
                <a:effectLst/>
                <a:latin typeface="Times New Roman" panose="02020603050405020304" pitchFamily="18" charset="0"/>
                <a:ea typeface="Times New Roman" panose="02020603050405020304" pitchFamily="18" charset="0"/>
              </a:rPr>
              <a:t>V tomto případě má jazykové vyjádření hluboké kulturní kořeny. Dcera oslovuje otce. Ve vietnamském jazykově-kulturním obraze světa dcera sama sebe označuje jako dítě, není přípustné, aby se označila vzhledem k otci jinak. Jak tuto specifičnost vietnamského jazykového obrazu světa  převést do češtiny? </a:t>
            </a:r>
            <a:endParaRPr lang="cs-CZ" sz="3200" dirty="0"/>
          </a:p>
        </p:txBody>
      </p:sp>
    </p:spTree>
    <p:extLst>
      <p:ext uri="{BB962C8B-B14F-4D97-AF65-F5344CB8AC3E}">
        <p14:creationId xmlns:p14="http://schemas.microsoft.com/office/powerpoint/2010/main" val="366788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8E67D35-A544-6ADB-0C47-AD1951ACABB5}"/>
              </a:ext>
            </a:extLst>
          </p:cNvPr>
          <p:cNvSpPr>
            <a:spLocks noGrp="1"/>
          </p:cNvSpPr>
          <p:nvPr>
            <p:ph type="title"/>
          </p:nvPr>
        </p:nvSpPr>
        <p:spPr>
          <a:xfrm>
            <a:off x="913795" y="609600"/>
            <a:ext cx="10353762" cy="702365"/>
          </a:xfrm>
        </p:spPr>
        <p:txBody>
          <a:bodyPr/>
          <a:lstStyle/>
          <a:p>
            <a:r>
              <a:rPr lang="cs-CZ" dirty="0"/>
              <a:t>Con – Bố Mẹ x české „já“</a:t>
            </a:r>
          </a:p>
        </p:txBody>
      </p:sp>
      <p:sp>
        <p:nvSpPr>
          <p:cNvPr id="3" name="Chỗ dành sẵn cho Nội dung 2">
            <a:extLst>
              <a:ext uri="{FF2B5EF4-FFF2-40B4-BE49-F238E27FC236}">
                <a16:creationId xmlns:a16="http://schemas.microsoft.com/office/drawing/2014/main" id="{19A2FBC7-0FFD-3ED1-8E24-28509FF79C59}"/>
              </a:ext>
            </a:extLst>
          </p:cNvPr>
          <p:cNvSpPr>
            <a:spLocks noGrp="1"/>
          </p:cNvSpPr>
          <p:nvPr>
            <p:ph idx="1"/>
          </p:nvPr>
        </p:nvSpPr>
        <p:spPr>
          <a:xfrm>
            <a:off x="913795" y="1577010"/>
            <a:ext cx="10353762" cy="4214190"/>
          </a:xfrm>
        </p:spPr>
        <p:txBody>
          <a:bodyPr/>
          <a:lstStyle/>
          <a:p>
            <a:r>
              <a:rPr lang="cs-CZ" sz="2800" dirty="0">
                <a:solidFill>
                  <a:schemeClr val="tx1"/>
                </a:solidFill>
                <a:effectLst/>
                <a:latin typeface="Times New Roman" panose="02020603050405020304" pitchFamily="18" charset="0"/>
                <a:ea typeface="Times New Roman" panose="02020603050405020304" pitchFamily="18" charset="0"/>
              </a:rPr>
              <a:t>Pokud bude dítě mluvit o sobě, aniž by vztáhlo svou promluvu  k rodičům, ke kterým mluví, je výše zmíněná vazba otce a dítěte, jež je zapuštěna ve vietnamském jazykovém obraze světa, </a:t>
            </a:r>
            <a:r>
              <a:rPr lang="cs-CZ" sz="2800" b="1" dirty="0">
                <a:solidFill>
                  <a:schemeClr val="tx1"/>
                </a:solidFill>
                <a:effectLst/>
                <a:latin typeface="Times New Roman" panose="02020603050405020304" pitchFamily="18" charset="0"/>
                <a:ea typeface="Times New Roman" panose="02020603050405020304" pitchFamily="18" charset="0"/>
              </a:rPr>
              <a:t>do češtiny nepřeveditelná</a:t>
            </a:r>
            <a:r>
              <a:rPr lang="cs-CZ" sz="2800" dirty="0">
                <a:solidFill>
                  <a:schemeClr val="tx1"/>
                </a:solidFill>
                <a:effectLst/>
                <a:latin typeface="Times New Roman" panose="02020603050405020304" pitchFamily="18" charset="0"/>
                <a:ea typeface="Times New Roman" panose="02020603050405020304" pitchFamily="18" charset="0"/>
              </a:rPr>
              <a:t>. Z toho vyplývá, že české tykání a vykání je nedostačující pro vyjádření této výše zmíněné vietnamské jazykové specifičnosti. </a:t>
            </a:r>
          </a:p>
          <a:p>
            <a:endParaRPr lang="cs-CZ" dirty="0"/>
          </a:p>
        </p:txBody>
      </p:sp>
    </p:spTree>
    <p:extLst>
      <p:ext uri="{BB962C8B-B14F-4D97-AF65-F5344CB8AC3E}">
        <p14:creationId xmlns:p14="http://schemas.microsoft.com/office/powerpoint/2010/main" val="3794889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3E6803-739A-C90E-4C6D-C9BCB67663FC}"/>
              </a:ext>
            </a:extLst>
          </p:cNvPr>
          <p:cNvSpPr>
            <a:spLocks noGrp="1"/>
          </p:cNvSpPr>
          <p:nvPr>
            <p:ph type="title"/>
          </p:nvPr>
        </p:nvSpPr>
        <p:spPr>
          <a:xfrm>
            <a:off x="913795" y="609600"/>
            <a:ext cx="10353762" cy="675861"/>
          </a:xfrm>
        </p:spPr>
        <p:txBody>
          <a:bodyPr/>
          <a:lstStyle/>
          <a:p>
            <a:r>
              <a:rPr lang="cs-CZ" dirty="0"/>
              <a:t>Úryvek z povídky</a:t>
            </a:r>
          </a:p>
        </p:txBody>
      </p:sp>
      <p:sp>
        <p:nvSpPr>
          <p:cNvPr id="3" name="Chỗ dành sẵn cho Nội dung 2">
            <a:extLst>
              <a:ext uri="{FF2B5EF4-FFF2-40B4-BE49-F238E27FC236}">
                <a16:creationId xmlns:a16="http://schemas.microsoft.com/office/drawing/2014/main" id="{A95675E5-48A6-31B5-2993-FDE6029925C3}"/>
              </a:ext>
            </a:extLst>
          </p:cNvPr>
          <p:cNvSpPr>
            <a:spLocks noGrp="1"/>
          </p:cNvSpPr>
          <p:nvPr>
            <p:ph idx="1"/>
          </p:nvPr>
        </p:nvSpPr>
        <p:spPr>
          <a:xfrm>
            <a:off x="913795" y="1616766"/>
            <a:ext cx="10353762" cy="4174434"/>
          </a:xfrm>
        </p:spPr>
        <p:txBody>
          <a:bodyPr/>
          <a:lstStyle/>
          <a:p>
            <a:r>
              <a:rPr lang="cs-CZ" sz="3200" dirty="0">
                <a:effectLst/>
                <a:latin typeface="Times New Roman" panose="02020603050405020304" pitchFamily="18" charset="0"/>
                <a:ea typeface="Times New Roman" panose="02020603050405020304" pitchFamily="18" charset="0"/>
              </a:rPr>
              <a:t>„</a:t>
            </a:r>
            <a:r>
              <a:rPr lang="cs-CZ" sz="3200" i="1" dirty="0">
                <a:effectLst/>
                <a:latin typeface="Times New Roman" panose="02020603050405020304" pitchFamily="18" charset="0"/>
                <a:ea typeface="Times New Roman" panose="02020603050405020304" pitchFamily="18" charset="0"/>
              </a:rPr>
              <a:t>Con đã biết cuốc nương làm nương ngô trả nợ thay cho bố. Bố đừng bán con cho nhà giàu</a:t>
            </a:r>
            <a:r>
              <a:rPr lang="cs-CZ" sz="3200" dirty="0">
                <a:effectLst/>
                <a:latin typeface="Times New Roman" panose="02020603050405020304" pitchFamily="18" charset="0"/>
                <a:ea typeface="Times New Roman" panose="02020603050405020304" pitchFamily="18" charset="0"/>
              </a:rPr>
              <a:t>.“</a:t>
            </a:r>
          </a:p>
          <a:p>
            <a:r>
              <a:rPr lang="cs-CZ" sz="2800" i="1" dirty="0">
                <a:solidFill>
                  <a:schemeClr val="tx1"/>
                </a:solidFill>
                <a:effectLst/>
                <a:latin typeface="Times New Roman" panose="02020603050405020304" pitchFamily="18" charset="0"/>
                <a:ea typeface="Times New Roman" panose="02020603050405020304" pitchFamily="18" charset="0"/>
              </a:rPr>
              <a:t>Con</a:t>
            </a:r>
            <a:r>
              <a:rPr lang="cs-CZ" sz="2800" dirty="0">
                <a:solidFill>
                  <a:schemeClr val="tx1"/>
                </a:solidFill>
                <a:effectLst/>
                <a:latin typeface="Times New Roman" panose="02020603050405020304" pitchFamily="18" charset="0"/>
                <a:ea typeface="Times New Roman" panose="02020603050405020304" pitchFamily="18" charset="0"/>
              </a:rPr>
              <a:t> (dítě) </a:t>
            </a:r>
            <a:r>
              <a:rPr lang="cs-CZ" sz="2800" i="1" dirty="0">
                <a:solidFill>
                  <a:schemeClr val="tx1"/>
                </a:solidFill>
                <a:effectLst/>
                <a:latin typeface="Times New Roman" panose="02020603050405020304" pitchFamily="18" charset="0"/>
                <a:ea typeface="Times New Roman" panose="02020603050405020304" pitchFamily="18" charset="0"/>
              </a:rPr>
              <a:t>đã </a:t>
            </a:r>
            <a:r>
              <a:rPr lang="cs-CZ" sz="2800" dirty="0">
                <a:solidFill>
                  <a:schemeClr val="tx1"/>
                </a:solidFill>
                <a:effectLst/>
                <a:latin typeface="Times New Roman" panose="02020603050405020304" pitchFamily="18" charset="0"/>
                <a:ea typeface="Times New Roman" panose="02020603050405020304" pitchFamily="18" charset="0"/>
              </a:rPr>
              <a:t>(element minulého času) </a:t>
            </a:r>
            <a:r>
              <a:rPr lang="cs-CZ" sz="2800" i="1" dirty="0">
                <a:solidFill>
                  <a:schemeClr val="tx1"/>
                </a:solidFill>
                <a:effectLst/>
                <a:latin typeface="Times New Roman" panose="02020603050405020304" pitchFamily="18" charset="0"/>
                <a:ea typeface="Times New Roman" panose="02020603050405020304" pitchFamily="18" charset="0"/>
              </a:rPr>
              <a:t>biết</a:t>
            </a:r>
            <a:r>
              <a:rPr lang="cs-CZ" sz="2800" dirty="0">
                <a:solidFill>
                  <a:schemeClr val="tx1"/>
                </a:solidFill>
                <a:effectLst/>
                <a:latin typeface="Times New Roman" panose="02020603050405020304" pitchFamily="18" charset="0"/>
                <a:ea typeface="Times New Roman" panose="02020603050405020304" pitchFamily="18" charset="0"/>
              </a:rPr>
              <a:t> (umět) </a:t>
            </a:r>
            <a:r>
              <a:rPr lang="cs-CZ" sz="2800" i="1" dirty="0">
                <a:solidFill>
                  <a:schemeClr val="tx1"/>
                </a:solidFill>
                <a:effectLst/>
                <a:latin typeface="Times New Roman" panose="02020603050405020304" pitchFamily="18" charset="0"/>
                <a:ea typeface="Times New Roman" panose="02020603050405020304" pitchFamily="18" charset="0"/>
              </a:rPr>
              <a:t>cuốc</a:t>
            </a:r>
            <a:r>
              <a:rPr lang="cs-CZ" sz="2800" dirty="0">
                <a:solidFill>
                  <a:schemeClr val="tx1"/>
                </a:solidFill>
                <a:effectLst/>
                <a:latin typeface="Times New Roman" panose="02020603050405020304" pitchFamily="18" charset="0"/>
                <a:ea typeface="Times New Roman" panose="02020603050405020304" pitchFamily="18" charset="0"/>
              </a:rPr>
              <a:t> (okopávat) </a:t>
            </a:r>
            <a:r>
              <a:rPr lang="cs-CZ" sz="2800" i="1" dirty="0">
                <a:solidFill>
                  <a:schemeClr val="tx1"/>
                </a:solidFill>
                <a:effectLst/>
                <a:latin typeface="Times New Roman" panose="02020603050405020304" pitchFamily="18" charset="0"/>
                <a:ea typeface="Times New Roman" panose="02020603050405020304" pitchFamily="18" charset="0"/>
              </a:rPr>
              <a:t>nương </a:t>
            </a:r>
            <a:r>
              <a:rPr lang="cs-CZ" sz="2800" dirty="0">
                <a:solidFill>
                  <a:schemeClr val="tx1"/>
                </a:solidFill>
                <a:effectLst/>
                <a:latin typeface="Times New Roman" panose="02020603050405020304" pitchFamily="18" charset="0"/>
                <a:ea typeface="Times New Roman" panose="02020603050405020304" pitchFamily="18" charset="0"/>
              </a:rPr>
              <a:t>(pole)</a:t>
            </a:r>
            <a:r>
              <a:rPr lang="cs-CZ" sz="2800" i="1" dirty="0">
                <a:solidFill>
                  <a:schemeClr val="tx1"/>
                </a:solidFill>
                <a:effectLst/>
                <a:latin typeface="Times New Roman" panose="02020603050405020304" pitchFamily="18" charset="0"/>
                <a:ea typeface="Times New Roman" panose="02020603050405020304" pitchFamily="18" charset="0"/>
              </a:rPr>
              <a:t> làm</a:t>
            </a:r>
            <a:r>
              <a:rPr lang="cs-CZ" sz="2800" dirty="0">
                <a:solidFill>
                  <a:schemeClr val="tx1"/>
                </a:solidFill>
                <a:effectLst/>
                <a:latin typeface="Times New Roman" panose="02020603050405020304" pitchFamily="18" charset="0"/>
                <a:ea typeface="Times New Roman" panose="02020603050405020304" pitchFamily="18" charset="0"/>
              </a:rPr>
              <a:t> (dělat)</a:t>
            </a:r>
            <a:r>
              <a:rPr lang="cs-CZ" sz="2800" i="1" dirty="0">
                <a:solidFill>
                  <a:schemeClr val="tx1"/>
                </a:solidFill>
                <a:effectLst/>
                <a:latin typeface="Times New Roman" panose="02020603050405020304" pitchFamily="18" charset="0"/>
                <a:ea typeface="Times New Roman" panose="02020603050405020304" pitchFamily="18" charset="0"/>
              </a:rPr>
              <a:t> nương</a:t>
            </a:r>
            <a:r>
              <a:rPr lang="cs-CZ" sz="2800" dirty="0">
                <a:solidFill>
                  <a:schemeClr val="tx1"/>
                </a:solidFill>
                <a:effectLst/>
                <a:latin typeface="Times New Roman" panose="02020603050405020304" pitchFamily="18" charset="0"/>
                <a:ea typeface="Times New Roman" panose="02020603050405020304" pitchFamily="18" charset="0"/>
              </a:rPr>
              <a:t> (pole)</a:t>
            </a:r>
            <a:r>
              <a:rPr lang="cs-CZ" sz="2800" i="1" dirty="0">
                <a:solidFill>
                  <a:schemeClr val="tx1"/>
                </a:solidFill>
                <a:effectLst/>
                <a:latin typeface="Times New Roman" panose="02020603050405020304" pitchFamily="18" charset="0"/>
                <a:ea typeface="Times New Roman" panose="02020603050405020304" pitchFamily="18" charset="0"/>
              </a:rPr>
              <a:t> ngô</a:t>
            </a:r>
            <a:r>
              <a:rPr lang="cs-CZ" sz="2800" dirty="0">
                <a:solidFill>
                  <a:schemeClr val="tx1"/>
                </a:solidFill>
                <a:effectLst/>
                <a:latin typeface="Times New Roman" panose="02020603050405020304" pitchFamily="18" charset="0"/>
                <a:ea typeface="Times New Roman" panose="02020603050405020304" pitchFamily="18" charset="0"/>
              </a:rPr>
              <a:t> (kukuřice) </a:t>
            </a:r>
            <a:r>
              <a:rPr lang="cs-CZ" sz="2800" i="1" dirty="0">
                <a:solidFill>
                  <a:schemeClr val="tx1"/>
                </a:solidFill>
                <a:effectLst/>
                <a:latin typeface="Times New Roman" panose="02020603050405020304" pitchFamily="18" charset="0"/>
                <a:ea typeface="Times New Roman" panose="02020603050405020304" pitchFamily="18" charset="0"/>
              </a:rPr>
              <a:t>trả </a:t>
            </a:r>
            <a:r>
              <a:rPr lang="cs-CZ" sz="2800" dirty="0">
                <a:solidFill>
                  <a:schemeClr val="tx1"/>
                </a:solidFill>
                <a:effectLst/>
                <a:latin typeface="Times New Roman" panose="02020603050405020304" pitchFamily="18" charset="0"/>
                <a:ea typeface="Times New Roman" panose="02020603050405020304" pitchFamily="18" charset="0"/>
              </a:rPr>
              <a:t>(zaplatit) </a:t>
            </a:r>
            <a:r>
              <a:rPr lang="cs-CZ" sz="2800" i="1" dirty="0">
                <a:solidFill>
                  <a:schemeClr val="tx1"/>
                </a:solidFill>
                <a:effectLst/>
                <a:latin typeface="Times New Roman" panose="02020603050405020304" pitchFamily="18" charset="0"/>
                <a:ea typeface="Times New Roman" panose="02020603050405020304" pitchFamily="18" charset="0"/>
              </a:rPr>
              <a:t>nợ</a:t>
            </a:r>
            <a:r>
              <a:rPr lang="cs-CZ" sz="2800" dirty="0">
                <a:solidFill>
                  <a:schemeClr val="tx1"/>
                </a:solidFill>
                <a:effectLst/>
                <a:latin typeface="Times New Roman" panose="02020603050405020304" pitchFamily="18" charset="0"/>
                <a:ea typeface="Times New Roman" panose="02020603050405020304" pitchFamily="18" charset="0"/>
              </a:rPr>
              <a:t> (dluh) </a:t>
            </a:r>
            <a:r>
              <a:rPr lang="cs-CZ" sz="2800" i="1" dirty="0">
                <a:solidFill>
                  <a:schemeClr val="tx1"/>
                </a:solidFill>
                <a:effectLst/>
                <a:latin typeface="Times New Roman" panose="02020603050405020304" pitchFamily="18" charset="0"/>
                <a:ea typeface="Times New Roman" panose="02020603050405020304" pitchFamily="18" charset="0"/>
              </a:rPr>
              <a:t>thay cho</a:t>
            </a:r>
            <a:r>
              <a:rPr lang="cs-CZ" sz="2800" dirty="0">
                <a:solidFill>
                  <a:schemeClr val="tx1"/>
                </a:solidFill>
                <a:effectLst/>
                <a:latin typeface="Times New Roman" panose="02020603050405020304" pitchFamily="18" charset="0"/>
                <a:ea typeface="Times New Roman" panose="02020603050405020304" pitchFamily="18" charset="0"/>
              </a:rPr>
              <a:t> (namísto) </a:t>
            </a:r>
            <a:r>
              <a:rPr lang="cs-CZ" sz="2800" i="1" dirty="0">
                <a:solidFill>
                  <a:schemeClr val="tx1"/>
                </a:solidFill>
                <a:effectLst/>
                <a:latin typeface="Times New Roman" panose="02020603050405020304" pitchFamily="18" charset="0"/>
                <a:ea typeface="Times New Roman" panose="02020603050405020304" pitchFamily="18" charset="0"/>
              </a:rPr>
              <a:t>bố</a:t>
            </a:r>
            <a:r>
              <a:rPr lang="cs-CZ" sz="2800" dirty="0">
                <a:solidFill>
                  <a:schemeClr val="tx1"/>
                </a:solidFill>
                <a:effectLst/>
                <a:latin typeface="Times New Roman" panose="02020603050405020304" pitchFamily="18" charset="0"/>
                <a:ea typeface="Times New Roman" panose="02020603050405020304" pitchFamily="18" charset="0"/>
              </a:rPr>
              <a:t> (tatínek). </a:t>
            </a:r>
            <a:r>
              <a:rPr lang="cs-CZ" sz="2800" i="1" dirty="0">
                <a:solidFill>
                  <a:schemeClr val="tx1"/>
                </a:solidFill>
                <a:effectLst/>
                <a:latin typeface="Times New Roman" panose="02020603050405020304" pitchFamily="18" charset="0"/>
                <a:ea typeface="Times New Roman" panose="02020603050405020304" pitchFamily="18" charset="0"/>
              </a:rPr>
              <a:t>Bố</a:t>
            </a:r>
            <a:r>
              <a:rPr lang="cs-CZ" sz="2800" dirty="0">
                <a:solidFill>
                  <a:schemeClr val="tx1"/>
                </a:solidFill>
                <a:effectLst/>
                <a:latin typeface="Times New Roman" panose="02020603050405020304" pitchFamily="18" charset="0"/>
                <a:ea typeface="Times New Roman" panose="02020603050405020304" pitchFamily="18" charset="0"/>
              </a:rPr>
              <a:t> (tatínek) </a:t>
            </a:r>
            <a:r>
              <a:rPr lang="cs-CZ" sz="2800" i="1" dirty="0">
                <a:solidFill>
                  <a:schemeClr val="tx1"/>
                </a:solidFill>
                <a:effectLst/>
                <a:latin typeface="Times New Roman" panose="02020603050405020304" pitchFamily="18" charset="0"/>
                <a:ea typeface="Times New Roman" panose="02020603050405020304" pitchFamily="18" charset="0"/>
              </a:rPr>
              <a:t>đừng </a:t>
            </a:r>
            <a:r>
              <a:rPr lang="cs-CZ" sz="2800" dirty="0">
                <a:solidFill>
                  <a:schemeClr val="tx1"/>
                </a:solidFill>
                <a:effectLst/>
                <a:latin typeface="Times New Roman" panose="02020603050405020304" pitchFamily="18" charset="0"/>
                <a:ea typeface="Times New Roman" panose="02020603050405020304" pitchFamily="18" charset="0"/>
              </a:rPr>
              <a:t>(element zákazu) </a:t>
            </a:r>
            <a:r>
              <a:rPr lang="cs-CZ" sz="2800" i="1" dirty="0">
                <a:solidFill>
                  <a:schemeClr val="tx1"/>
                </a:solidFill>
                <a:effectLst/>
                <a:latin typeface="Times New Roman" panose="02020603050405020304" pitchFamily="18" charset="0"/>
                <a:ea typeface="Times New Roman" panose="02020603050405020304" pitchFamily="18" charset="0"/>
              </a:rPr>
              <a:t>bán</a:t>
            </a:r>
            <a:r>
              <a:rPr lang="cs-CZ" sz="2800" dirty="0">
                <a:solidFill>
                  <a:schemeClr val="tx1"/>
                </a:solidFill>
                <a:effectLst/>
                <a:latin typeface="Times New Roman" panose="02020603050405020304" pitchFamily="18" charset="0"/>
                <a:ea typeface="Times New Roman" panose="02020603050405020304" pitchFamily="18" charset="0"/>
              </a:rPr>
              <a:t> (prodat) </a:t>
            </a:r>
            <a:r>
              <a:rPr lang="cs-CZ" sz="2800" i="1" dirty="0">
                <a:solidFill>
                  <a:schemeClr val="tx1"/>
                </a:solidFill>
                <a:effectLst/>
                <a:latin typeface="Times New Roman" panose="02020603050405020304" pitchFamily="18" charset="0"/>
                <a:ea typeface="Times New Roman" panose="02020603050405020304" pitchFamily="18" charset="0"/>
              </a:rPr>
              <a:t>con</a:t>
            </a:r>
            <a:r>
              <a:rPr lang="cs-CZ" sz="2800" dirty="0">
                <a:solidFill>
                  <a:schemeClr val="tx1"/>
                </a:solidFill>
                <a:effectLst/>
                <a:latin typeface="Times New Roman" panose="02020603050405020304" pitchFamily="18" charset="0"/>
                <a:ea typeface="Times New Roman" panose="02020603050405020304" pitchFamily="18" charset="0"/>
              </a:rPr>
              <a:t> (dítě) </a:t>
            </a:r>
            <a:r>
              <a:rPr lang="cs-CZ" sz="2800" i="1" dirty="0">
                <a:solidFill>
                  <a:schemeClr val="tx1"/>
                </a:solidFill>
                <a:effectLst/>
                <a:latin typeface="Times New Roman" panose="02020603050405020304" pitchFamily="18" charset="0"/>
                <a:ea typeface="Times New Roman" panose="02020603050405020304" pitchFamily="18" charset="0"/>
              </a:rPr>
              <a:t>cho</a:t>
            </a:r>
            <a:r>
              <a:rPr lang="cs-CZ" sz="2800" dirty="0">
                <a:solidFill>
                  <a:schemeClr val="tx1"/>
                </a:solidFill>
                <a:effectLst/>
                <a:latin typeface="Times New Roman" panose="02020603050405020304" pitchFamily="18" charset="0"/>
                <a:ea typeface="Times New Roman" panose="02020603050405020304" pitchFamily="18" charset="0"/>
              </a:rPr>
              <a:t> (pro) </a:t>
            </a:r>
            <a:r>
              <a:rPr lang="cs-CZ" sz="2800" i="1" dirty="0">
                <a:solidFill>
                  <a:schemeClr val="tx1"/>
                </a:solidFill>
                <a:effectLst/>
                <a:latin typeface="Times New Roman" panose="02020603050405020304" pitchFamily="18" charset="0"/>
                <a:ea typeface="Times New Roman" panose="02020603050405020304" pitchFamily="18" charset="0"/>
              </a:rPr>
              <a:t>nhà </a:t>
            </a:r>
            <a:r>
              <a:rPr lang="cs-CZ" sz="2800" dirty="0">
                <a:solidFill>
                  <a:schemeClr val="tx1"/>
                </a:solidFill>
                <a:effectLst/>
                <a:latin typeface="Times New Roman" panose="02020603050405020304" pitchFamily="18" charset="0"/>
                <a:ea typeface="Times New Roman" panose="02020603050405020304" pitchFamily="18" charset="0"/>
              </a:rPr>
              <a:t>(dům, rodina) </a:t>
            </a:r>
            <a:r>
              <a:rPr lang="cs-CZ" sz="2800" i="1" dirty="0">
                <a:solidFill>
                  <a:schemeClr val="tx1"/>
                </a:solidFill>
                <a:effectLst/>
                <a:latin typeface="Times New Roman" panose="02020603050405020304" pitchFamily="18" charset="0"/>
                <a:ea typeface="Times New Roman" panose="02020603050405020304" pitchFamily="18" charset="0"/>
              </a:rPr>
              <a:t>giàu </a:t>
            </a:r>
            <a:r>
              <a:rPr lang="cs-CZ" sz="2800" dirty="0">
                <a:solidFill>
                  <a:schemeClr val="tx1"/>
                </a:solidFill>
                <a:effectLst/>
                <a:latin typeface="Times New Roman" panose="02020603050405020304" pitchFamily="18" charset="0"/>
                <a:ea typeface="Times New Roman" panose="02020603050405020304" pitchFamily="18" charset="0"/>
              </a:rPr>
              <a:t>(bohatý).</a:t>
            </a:r>
          </a:p>
          <a:p>
            <a:r>
              <a:rPr lang="cs-CZ" sz="3200" dirty="0">
                <a:effectLst/>
                <a:latin typeface="Times New Roman" panose="02020603050405020304" pitchFamily="18" charset="0"/>
                <a:ea typeface="Times New Roman" panose="02020603050405020304" pitchFamily="18" charset="0"/>
              </a:rPr>
              <a:t> </a:t>
            </a:r>
            <a:endParaRPr lang="cs-CZ" sz="3200" dirty="0"/>
          </a:p>
        </p:txBody>
      </p:sp>
    </p:spTree>
    <p:extLst>
      <p:ext uri="{BB962C8B-B14F-4D97-AF65-F5344CB8AC3E}">
        <p14:creationId xmlns:p14="http://schemas.microsoft.com/office/powerpoint/2010/main" val="2288561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600135-A200-9601-5326-937A1DC364F2}"/>
              </a:ext>
            </a:extLst>
          </p:cNvPr>
          <p:cNvSpPr>
            <a:spLocks noGrp="1"/>
          </p:cNvSpPr>
          <p:nvPr>
            <p:ph type="title"/>
          </p:nvPr>
        </p:nvSpPr>
        <p:spPr>
          <a:xfrm>
            <a:off x="913795" y="609600"/>
            <a:ext cx="10353762" cy="702365"/>
          </a:xfrm>
        </p:spPr>
        <p:txBody>
          <a:bodyPr/>
          <a:lstStyle/>
          <a:p>
            <a:r>
              <a:rPr lang="cs-CZ" dirty="0"/>
              <a:t>Možnosti překladu</a:t>
            </a:r>
          </a:p>
        </p:txBody>
      </p:sp>
      <p:sp>
        <p:nvSpPr>
          <p:cNvPr id="3" name="Chỗ dành sẵn cho Nội dung 2">
            <a:extLst>
              <a:ext uri="{FF2B5EF4-FFF2-40B4-BE49-F238E27FC236}">
                <a16:creationId xmlns:a16="http://schemas.microsoft.com/office/drawing/2014/main" id="{447E5050-A789-2B7F-6FEF-565B86C3786F}"/>
              </a:ext>
            </a:extLst>
          </p:cNvPr>
          <p:cNvSpPr>
            <a:spLocks noGrp="1"/>
          </p:cNvSpPr>
          <p:nvPr>
            <p:ph idx="1"/>
          </p:nvPr>
        </p:nvSpPr>
        <p:spPr>
          <a:xfrm>
            <a:off x="913795" y="1590262"/>
            <a:ext cx="10353762" cy="4200938"/>
          </a:xfrm>
        </p:spPr>
        <p:txBody>
          <a:bodyPr/>
          <a:lstStyle/>
          <a:p>
            <a:r>
              <a:rPr lang="cs-CZ" sz="2400" dirty="0">
                <a:effectLst/>
                <a:latin typeface="Times New Roman" panose="02020603050405020304" pitchFamily="18" charset="0"/>
                <a:ea typeface="Times New Roman" panose="02020603050405020304" pitchFamily="18" charset="0"/>
              </a:rPr>
              <a:t>Jednou z možností překladu by bylo využít českého vykání. Pak by překlad zněl: „</a:t>
            </a:r>
            <a:r>
              <a:rPr lang="cs-CZ" sz="2400" i="1" dirty="0">
                <a:effectLst/>
                <a:latin typeface="Times New Roman" panose="02020603050405020304" pitchFamily="18" charset="0"/>
                <a:ea typeface="Times New Roman" panose="02020603050405020304" pitchFamily="18" charset="0"/>
              </a:rPr>
              <a:t>Tatínku, neprodávejte mě tomu boháči</a:t>
            </a:r>
            <a:r>
              <a:rPr lang="cs-CZ" sz="2400" dirty="0">
                <a:effectLst/>
                <a:latin typeface="Times New Roman" panose="02020603050405020304" pitchFamily="18" charset="0"/>
                <a:ea typeface="Times New Roman" panose="02020603050405020304" pitchFamily="18" charset="0"/>
              </a:rPr>
              <a:t>.“ Protože v minulosti bylo i v Čechách zvykem vykat rodičům, český čtenář by na tomto vyjádření pravděpodobně nepokládal nic neobvyklého. Tento způsob překladu by se navíc jevil uspokojivý vzhledem ke skutečnosti, že se jedná o příběh z dávné doby. </a:t>
            </a:r>
          </a:p>
          <a:p>
            <a:pPr>
              <a:lnSpc>
                <a:spcPct val="150000"/>
              </a:lnSpc>
              <a:spcAft>
                <a:spcPts val="0"/>
              </a:spcAft>
            </a:pPr>
            <a:r>
              <a:rPr lang="cs-CZ" sz="2400" dirty="0">
                <a:solidFill>
                  <a:schemeClr val="tx1"/>
                </a:solidFill>
                <a:effectLst/>
                <a:latin typeface="Times New Roman" panose="02020603050405020304" pitchFamily="18" charset="0"/>
                <a:ea typeface="Times New Roman" panose="02020603050405020304" pitchFamily="18" charset="0"/>
              </a:rPr>
              <a:t>„</a:t>
            </a:r>
            <a:r>
              <a:rPr lang="cs-CZ" sz="2400" i="1" dirty="0">
                <a:solidFill>
                  <a:schemeClr val="tx1"/>
                </a:solidFill>
                <a:effectLst/>
                <a:latin typeface="Times New Roman" panose="02020603050405020304" pitchFamily="18" charset="0"/>
                <a:ea typeface="Times New Roman" panose="02020603050405020304" pitchFamily="18" charset="0"/>
              </a:rPr>
              <a:t>Umím pracovat na poli, umím pěstovat kukuřici, můžeme splatit tvůj dluh, tatínku. Neprodávej mě tomu boháči</a:t>
            </a:r>
            <a:r>
              <a:rPr lang="cs-CZ" sz="2400" dirty="0">
                <a:solidFill>
                  <a:schemeClr val="tx1"/>
                </a:solidFill>
                <a:effectLst/>
                <a:latin typeface="Times New Roman" panose="02020603050405020304" pitchFamily="18" charset="0"/>
                <a:ea typeface="Times New Roman" panose="02020603050405020304" pitchFamily="18" charset="0"/>
              </a:rPr>
              <a:t>!“ </a:t>
            </a:r>
          </a:p>
          <a:p>
            <a:pPr>
              <a:spcAft>
                <a:spcPts val="0"/>
              </a:spcAft>
            </a:pPr>
            <a:r>
              <a:rPr lang="cs-CZ" sz="1800" dirty="0">
                <a:effectLst/>
                <a:latin typeface="Times New Roman" panose="02020603050405020304" pitchFamily="18" charset="0"/>
                <a:ea typeface="Times New Roman" panose="02020603050405020304" pitchFamily="18" charset="0"/>
              </a:rPr>
              <a:t>	 To Hoai</a:t>
            </a:r>
            <a:r>
              <a:rPr lang="cs-CZ" sz="1800" i="1" dirty="0">
                <a:effectLst/>
                <a:latin typeface="Times New Roman" panose="02020603050405020304" pitchFamily="18" charset="0"/>
                <a:ea typeface="Times New Roman" panose="02020603050405020304" pitchFamily="18" charset="0"/>
              </a:rPr>
              <a:t>: Manželé A-Phuovi</a:t>
            </a:r>
            <a:r>
              <a:rPr lang="cs-CZ" sz="1800" dirty="0">
                <a:effectLst/>
                <a:latin typeface="Times New Roman" panose="02020603050405020304" pitchFamily="18" charset="0"/>
                <a:ea typeface="Times New Roman" panose="02020603050405020304" pitchFamily="18" charset="0"/>
              </a:rPr>
              <a:t>. In Vietnamské povídky. Přel. Zbořilová (1972, s.122)</a:t>
            </a:r>
          </a:p>
          <a:p>
            <a:endParaRPr lang="cs-CZ" dirty="0"/>
          </a:p>
        </p:txBody>
      </p:sp>
    </p:spTree>
    <p:extLst>
      <p:ext uri="{BB962C8B-B14F-4D97-AF65-F5344CB8AC3E}">
        <p14:creationId xmlns:p14="http://schemas.microsoft.com/office/powerpoint/2010/main" val="67446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55F591-1773-1A22-BF7F-0A6D9D6ED36E}"/>
              </a:ext>
            </a:extLst>
          </p:cNvPr>
          <p:cNvSpPr>
            <a:spLocks noGrp="1"/>
          </p:cNvSpPr>
          <p:nvPr>
            <p:ph type="title"/>
          </p:nvPr>
        </p:nvSpPr>
        <p:spPr>
          <a:xfrm>
            <a:off x="913795" y="609600"/>
            <a:ext cx="10353762" cy="702365"/>
          </a:xfrm>
        </p:spPr>
        <p:txBody>
          <a:bodyPr/>
          <a:lstStyle/>
          <a:p>
            <a:r>
              <a:rPr lang="cs-CZ" dirty="0"/>
              <a:t>Úryvek k překladu (Tao – mày)</a:t>
            </a:r>
          </a:p>
        </p:txBody>
      </p:sp>
      <p:sp>
        <p:nvSpPr>
          <p:cNvPr id="3" name="Chỗ dành sẵn cho Nội dung 2">
            <a:extLst>
              <a:ext uri="{FF2B5EF4-FFF2-40B4-BE49-F238E27FC236}">
                <a16:creationId xmlns:a16="http://schemas.microsoft.com/office/drawing/2014/main" id="{AF0713F9-9C13-1F4E-6015-B2F20E0C9200}"/>
              </a:ext>
            </a:extLst>
          </p:cNvPr>
          <p:cNvSpPr>
            <a:spLocks noGrp="1"/>
          </p:cNvSpPr>
          <p:nvPr>
            <p:ph idx="1"/>
          </p:nvPr>
        </p:nvSpPr>
        <p:spPr>
          <a:xfrm>
            <a:off x="913795" y="1590262"/>
            <a:ext cx="10353762" cy="4200938"/>
          </a:xfrm>
        </p:spPr>
        <p:txBody>
          <a:bodyPr/>
          <a:lstStyle/>
          <a:p>
            <a:pPr>
              <a:lnSpc>
                <a:spcPct val="150000"/>
              </a:lnSpc>
              <a:spcAft>
                <a:spcPts val="0"/>
              </a:spcAft>
            </a:pPr>
            <a:r>
              <a:rPr lang="cs-CZ" sz="3200" dirty="0">
                <a:solidFill>
                  <a:schemeClr val="tx1"/>
                </a:solidFill>
                <a:effectLst/>
                <a:latin typeface="Times New Roman" panose="02020603050405020304" pitchFamily="18" charset="0"/>
                <a:ea typeface="Times New Roman" panose="02020603050405020304" pitchFamily="18" charset="0"/>
              </a:rPr>
              <a:t>„</a:t>
            </a:r>
            <a:r>
              <a:rPr lang="cs-CZ" sz="3200" i="1" dirty="0">
                <a:solidFill>
                  <a:schemeClr val="tx1"/>
                </a:solidFill>
                <a:effectLst/>
                <a:latin typeface="Times New Roman" panose="02020603050405020304" pitchFamily="18" charset="0"/>
                <a:ea typeface="Times New Roman" panose="02020603050405020304" pitchFamily="18" charset="0"/>
              </a:rPr>
              <a:t>Mày về lạy chào tao để mày đi chết đấy à? Mày chết nhưng nợ tao vẫn còn, quan lại bắt trả nợ. Mày chết rồi, không lấy ai làm nương ngô trả được nợ, tao thì ốm yếu quá rồi. Không được, con ơi</a:t>
            </a:r>
            <a:r>
              <a:rPr lang="cs-CZ" sz="3200" dirty="0">
                <a:solidFill>
                  <a:schemeClr val="tx1"/>
                </a:solidFill>
                <a:effectLst/>
                <a:latin typeface="Times New Roman" panose="02020603050405020304" pitchFamily="18" charset="0"/>
                <a:ea typeface="Times New Roman" panose="02020603050405020304" pitchFamily="18" charset="0"/>
              </a:rPr>
              <a:t>!“   </a:t>
            </a:r>
          </a:p>
          <a:p>
            <a:pPr>
              <a:spcAft>
                <a:spcPts val="0"/>
              </a:spcAft>
            </a:pPr>
            <a:r>
              <a:rPr lang="cs-CZ" sz="1800" dirty="0">
                <a:solidFill>
                  <a:schemeClr val="tx1"/>
                </a:solidFill>
                <a:effectLst/>
                <a:latin typeface="Times New Roman" panose="02020603050405020304" pitchFamily="18" charset="0"/>
                <a:ea typeface="Times New Roman" panose="02020603050405020304" pitchFamily="18" charset="0"/>
              </a:rPr>
              <a:t>	 Tô Hoài: </a:t>
            </a:r>
            <a:r>
              <a:rPr lang="cs-CZ" sz="1800" i="1" dirty="0">
                <a:solidFill>
                  <a:schemeClr val="tx1"/>
                </a:solidFill>
                <a:effectLst/>
                <a:latin typeface="Times New Roman" panose="02020603050405020304" pitchFamily="18" charset="0"/>
                <a:ea typeface="Times New Roman" panose="02020603050405020304" pitchFamily="18" charset="0"/>
              </a:rPr>
              <a:t>Vợ chồng A Phủ</a:t>
            </a:r>
            <a:r>
              <a:rPr lang="cs-CZ" sz="1800" dirty="0">
                <a:solidFill>
                  <a:schemeClr val="tx1"/>
                </a:solidFill>
                <a:effectLst/>
                <a:latin typeface="Times New Roman" panose="02020603050405020304" pitchFamily="18" charset="0"/>
                <a:ea typeface="Times New Roman" panose="02020603050405020304" pitchFamily="18" charset="0"/>
              </a:rPr>
              <a:t>. In Truyện ngắn Việt Nam thế kỷ XX. (2001, s. 105, 106)</a:t>
            </a:r>
          </a:p>
          <a:p>
            <a:endParaRPr lang="cs-CZ" dirty="0"/>
          </a:p>
        </p:txBody>
      </p:sp>
    </p:spTree>
    <p:extLst>
      <p:ext uri="{BB962C8B-B14F-4D97-AF65-F5344CB8AC3E}">
        <p14:creationId xmlns:p14="http://schemas.microsoft.com/office/powerpoint/2010/main" val="3029879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8F4C659-5D45-BA1B-6DC5-6CD70581C09F}"/>
              </a:ext>
            </a:extLst>
          </p:cNvPr>
          <p:cNvSpPr>
            <a:spLocks noGrp="1"/>
          </p:cNvSpPr>
          <p:nvPr>
            <p:ph type="title"/>
          </p:nvPr>
        </p:nvSpPr>
        <p:spPr>
          <a:xfrm>
            <a:off x="913795" y="609600"/>
            <a:ext cx="10353762" cy="583096"/>
          </a:xfrm>
        </p:spPr>
        <p:txBody>
          <a:bodyPr/>
          <a:lstStyle/>
          <a:p>
            <a:r>
              <a:rPr lang="cs-CZ" dirty="0"/>
              <a:t>Doslovný překlad úryvku</a:t>
            </a:r>
          </a:p>
        </p:txBody>
      </p:sp>
      <p:sp>
        <p:nvSpPr>
          <p:cNvPr id="3" name="Chỗ dành sẵn cho Nội dung 2">
            <a:extLst>
              <a:ext uri="{FF2B5EF4-FFF2-40B4-BE49-F238E27FC236}">
                <a16:creationId xmlns:a16="http://schemas.microsoft.com/office/drawing/2014/main" id="{21A7816A-E1A4-A185-3658-3082F022ED26}"/>
              </a:ext>
            </a:extLst>
          </p:cNvPr>
          <p:cNvSpPr>
            <a:spLocks noGrp="1"/>
          </p:cNvSpPr>
          <p:nvPr>
            <p:ph idx="1"/>
          </p:nvPr>
        </p:nvSpPr>
        <p:spPr>
          <a:xfrm>
            <a:off x="913795" y="1325218"/>
            <a:ext cx="10353762" cy="4465982"/>
          </a:xfrm>
        </p:spPr>
        <p:txBody>
          <a:bodyPr/>
          <a:lstStyle/>
          <a:p>
            <a:r>
              <a:rPr lang="cs-CZ" sz="2800" i="1" dirty="0">
                <a:effectLst/>
                <a:latin typeface="Times New Roman" panose="02020603050405020304" pitchFamily="18" charset="0"/>
                <a:ea typeface="Times New Roman" panose="02020603050405020304" pitchFamily="18" charset="0"/>
              </a:rPr>
              <a:t>Mày</a:t>
            </a:r>
            <a:r>
              <a:rPr lang="cs-CZ" sz="2800" dirty="0">
                <a:effectLst/>
                <a:latin typeface="Times New Roman" panose="02020603050405020304" pitchFamily="18" charset="0"/>
                <a:ea typeface="Times New Roman" panose="02020603050405020304" pitchFamily="18" charset="0"/>
              </a:rPr>
              <a:t> (ty) </a:t>
            </a:r>
            <a:r>
              <a:rPr lang="cs-CZ" sz="2800" i="1" dirty="0">
                <a:effectLst/>
                <a:latin typeface="Times New Roman" panose="02020603050405020304" pitchFamily="18" charset="0"/>
                <a:ea typeface="Times New Roman" panose="02020603050405020304" pitchFamily="18" charset="0"/>
              </a:rPr>
              <a:t>về</a:t>
            </a:r>
            <a:r>
              <a:rPr lang="cs-CZ" sz="2800" dirty="0">
                <a:effectLst/>
                <a:latin typeface="Times New Roman" panose="02020603050405020304" pitchFamily="18" charset="0"/>
                <a:ea typeface="Times New Roman" panose="02020603050405020304" pitchFamily="18" charset="0"/>
              </a:rPr>
              <a:t> (jít, vrátit se) </a:t>
            </a:r>
            <a:r>
              <a:rPr lang="cs-CZ" sz="2800" i="1" dirty="0">
                <a:effectLst/>
                <a:latin typeface="Times New Roman" panose="02020603050405020304" pitchFamily="18" charset="0"/>
                <a:ea typeface="Times New Roman" panose="02020603050405020304" pitchFamily="18" charset="0"/>
              </a:rPr>
              <a:t>lạy </a:t>
            </a:r>
            <a:r>
              <a:rPr lang="cs-CZ" sz="2800" dirty="0">
                <a:effectLst/>
                <a:latin typeface="Times New Roman" panose="02020603050405020304" pitchFamily="18" charset="0"/>
                <a:ea typeface="Times New Roman" panose="02020603050405020304" pitchFamily="18" charset="0"/>
              </a:rPr>
              <a:t>(poklonit se) </a:t>
            </a:r>
            <a:r>
              <a:rPr lang="cs-CZ" sz="2800" i="1" dirty="0">
                <a:effectLst/>
                <a:latin typeface="Times New Roman" panose="02020603050405020304" pitchFamily="18" charset="0"/>
                <a:ea typeface="Times New Roman" panose="02020603050405020304" pitchFamily="18" charset="0"/>
              </a:rPr>
              <a:t>chào</a:t>
            </a:r>
            <a:r>
              <a:rPr lang="cs-CZ" sz="2800" dirty="0">
                <a:effectLst/>
                <a:latin typeface="Times New Roman" panose="02020603050405020304" pitchFamily="18" charset="0"/>
                <a:ea typeface="Times New Roman" panose="02020603050405020304" pitchFamily="18" charset="0"/>
              </a:rPr>
              <a:t> (zdravit) </a:t>
            </a:r>
            <a:r>
              <a:rPr lang="cs-CZ" sz="2800" i="1" dirty="0">
                <a:effectLst/>
                <a:latin typeface="Times New Roman" panose="02020603050405020304" pitchFamily="18" charset="0"/>
                <a:ea typeface="Times New Roman" panose="02020603050405020304" pitchFamily="18" charset="0"/>
              </a:rPr>
              <a:t>tao</a:t>
            </a:r>
            <a:r>
              <a:rPr lang="cs-CZ" sz="2800" dirty="0">
                <a:effectLst/>
                <a:latin typeface="Times New Roman" panose="02020603050405020304" pitchFamily="18" charset="0"/>
                <a:ea typeface="Times New Roman" panose="02020603050405020304" pitchFamily="18" charset="0"/>
              </a:rPr>
              <a:t> (já) </a:t>
            </a:r>
            <a:r>
              <a:rPr lang="cs-CZ" sz="2800" i="1" dirty="0">
                <a:effectLst/>
                <a:latin typeface="Times New Roman" panose="02020603050405020304" pitchFamily="18" charset="0"/>
                <a:ea typeface="Times New Roman" panose="02020603050405020304" pitchFamily="18" charset="0"/>
              </a:rPr>
              <a:t>để</a:t>
            </a:r>
            <a:r>
              <a:rPr lang="cs-CZ" sz="2800" dirty="0">
                <a:effectLst/>
                <a:latin typeface="Times New Roman" panose="02020603050405020304" pitchFamily="18" charset="0"/>
                <a:ea typeface="Times New Roman" panose="02020603050405020304" pitchFamily="18" charset="0"/>
              </a:rPr>
              <a:t> (aby) </a:t>
            </a:r>
            <a:r>
              <a:rPr lang="cs-CZ" sz="2800" i="1" dirty="0">
                <a:effectLst/>
                <a:latin typeface="Times New Roman" panose="02020603050405020304" pitchFamily="18" charset="0"/>
                <a:ea typeface="Times New Roman" panose="02020603050405020304" pitchFamily="18" charset="0"/>
              </a:rPr>
              <a:t>mày</a:t>
            </a:r>
            <a:r>
              <a:rPr lang="cs-CZ" sz="2800" dirty="0">
                <a:effectLst/>
                <a:latin typeface="Times New Roman" panose="02020603050405020304" pitchFamily="18" charset="0"/>
                <a:ea typeface="Times New Roman" panose="02020603050405020304" pitchFamily="18" charset="0"/>
              </a:rPr>
              <a:t> (ty) </a:t>
            </a:r>
            <a:r>
              <a:rPr lang="cs-CZ" sz="2800" i="1" dirty="0">
                <a:effectLst/>
                <a:latin typeface="Times New Roman" panose="02020603050405020304" pitchFamily="18" charset="0"/>
                <a:ea typeface="Times New Roman" panose="02020603050405020304" pitchFamily="18" charset="0"/>
              </a:rPr>
              <a:t>đi</a:t>
            </a:r>
            <a:r>
              <a:rPr lang="cs-CZ" sz="2800" dirty="0">
                <a:effectLst/>
                <a:latin typeface="Times New Roman" panose="02020603050405020304" pitchFamily="18" charset="0"/>
                <a:ea typeface="Times New Roman" panose="02020603050405020304" pitchFamily="18" charset="0"/>
              </a:rPr>
              <a:t> (jít) </a:t>
            </a:r>
            <a:r>
              <a:rPr lang="cs-CZ" sz="2800" i="1" dirty="0">
                <a:effectLst/>
                <a:latin typeface="Times New Roman" panose="02020603050405020304" pitchFamily="18" charset="0"/>
                <a:ea typeface="Times New Roman" panose="02020603050405020304" pitchFamily="18" charset="0"/>
              </a:rPr>
              <a:t>chết</a:t>
            </a:r>
            <a:r>
              <a:rPr lang="cs-CZ" sz="2800" dirty="0">
                <a:effectLst/>
                <a:latin typeface="Times New Roman" panose="02020603050405020304" pitchFamily="18" charset="0"/>
                <a:ea typeface="Times New Roman" panose="02020603050405020304" pitchFamily="18" charset="0"/>
              </a:rPr>
              <a:t> (zemřít) </a:t>
            </a:r>
            <a:r>
              <a:rPr lang="cs-CZ" sz="2800" i="1" dirty="0">
                <a:effectLst/>
                <a:latin typeface="Times New Roman" panose="02020603050405020304" pitchFamily="18" charset="0"/>
                <a:ea typeface="Times New Roman" panose="02020603050405020304" pitchFamily="18" charset="0"/>
              </a:rPr>
              <a:t>đấy à? Mày</a:t>
            </a:r>
            <a:r>
              <a:rPr lang="cs-CZ" sz="2800" dirty="0">
                <a:effectLst/>
                <a:latin typeface="Times New Roman" panose="02020603050405020304" pitchFamily="18" charset="0"/>
                <a:ea typeface="Times New Roman" panose="02020603050405020304" pitchFamily="18" charset="0"/>
              </a:rPr>
              <a:t> (ty) </a:t>
            </a:r>
            <a:r>
              <a:rPr lang="cs-CZ" sz="2800" i="1" dirty="0">
                <a:effectLst/>
                <a:latin typeface="Times New Roman" panose="02020603050405020304" pitchFamily="18" charset="0"/>
                <a:ea typeface="Times New Roman" panose="02020603050405020304" pitchFamily="18" charset="0"/>
              </a:rPr>
              <a:t>chết</a:t>
            </a:r>
            <a:r>
              <a:rPr lang="cs-CZ" sz="2800" dirty="0">
                <a:effectLst/>
                <a:latin typeface="Times New Roman" panose="02020603050405020304" pitchFamily="18" charset="0"/>
                <a:ea typeface="Times New Roman" panose="02020603050405020304" pitchFamily="18" charset="0"/>
              </a:rPr>
              <a:t> (zemřít) </a:t>
            </a:r>
            <a:r>
              <a:rPr lang="cs-CZ" sz="2800" i="1" dirty="0">
                <a:effectLst/>
                <a:latin typeface="Times New Roman" panose="02020603050405020304" pitchFamily="18" charset="0"/>
                <a:ea typeface="Times New Roman" panose="02020603050405020304" pitchFamily="18" charset="0"/>
              </a:rPr>
              <a:t>nhưng</a:t>
            </a:r>
            <a:r>
              <a:rPr lang="cs-CZ" sz="2800" dirty="0">
                <a:effectLst/>
                <a:latin typeface="Times New Roman" panose="02020603050405020304" pitchFamily="18" charset="0"/>
                <a:ea typeface="Times New Roman" panose="02020603050405020304" pitchFamily="18" charset="0"/>
              </a:rPr>
              <a:t> (ale) </a:t>
            </a:r>
            <a:r>
              <a:rPr lang="cs-CZ" sz="2800" i="1" dirty="0">
                <a:effectLst/>
                <a:latin typeface="Times New Roman" panose="02020603050405020304" pitchFamily="18" charset="0"/>
                <a:ea typeface="Times New Roman" panose="02020603050405020304" pitchFamily="18" charset="0"/>
              </a:rPr>
              <a:t>nợ</a:t>
            </a:r>
            <a:r>
              <a:rPr lang="cs-CZ" sz="2800" dirty="0">
                <a:effectLst/>
                <a:latin typeface="Times New Roman" panose="02020603050405020304" pitchFamily="18" charset="0"/>
                <a:ea typeface="Times New Roman" panose="02020603050405020304" pitchFamily="18" charset="0"/>
              </a:rPr>
              <a:t> (dluh) </a:t>
            </a:r>
            <a:r>
              <a:rPr lang="cs-CZ" sz="2800" i="1" dirty="0">
                <a:effectLst/>
                <a:latin typeface="Times New Roman" panose="02020603050405020304" pitchFamily="18" charset="0"/>
                <a:ea typeface="Times New Roman" panose="02020603050405020304" pitchFamily="18" charset="0"/>
              </a:rPr>
              <a:t>tao</a:t>
            </a:r>
            <a:r>
              <a:rPr lang="cs-CZ" sz="2800" dirty="0">
                <a:effectLst/>
                <a:latin typeface="Times New Roman" panose="02020603050405020304" pitchFamily="18" charset="0"/>
                <a:ea typeface="Times New Roman" panose="02020603050405020304" pitchFamily="18" charset="0"/>
              </a:rPr>
              <a:t> (já) </a:t>
            </a:r>
            <a:r>
              <a:rPr lang="cs-CZ" sz="2800" i="1" dirty="0">
                <a:effectLst/>
                <a:latin typeface="Times New Roman" panose="02020603050405020304" pitchFamily="18" charset="0"/>
                <a:ea typeface="Times New Roman" panose="02020603050405020304" pitchFamily="18" charset="0"/>
              </a:rPr>
              <a:t>vẫn </a:t>
            </a:r>
            <a:r>
              <a:rPr lang="cs-CZ" sz="2800" dirty="0">
                <a:effectLst/>
                <a:latin typeface="Times New Roman" panose="02020603050405020304" pitchFamily="18" charset="0"/>
                <a:ea typeface="Times New Roman" panose="02020603050405020304" pitchFamily="18" charset="0"/>
              </a:rPr>
              <a:t>(nadále) </a:t>
            </a:r>
            <a:r>
              <a:rPr lang="cs-CZ" sz="2800" i="1" dirty="0">
                <a:effectLst/>
                <a:latin typeface="Times New Roman" panose="02020603050405020304" pitchFamily="18" charset="0"/>
                <a:ea typeface="Times New Roman" panose="02020603050405020304" pitchFamily="18" charset="0"/>
              </a:rPr>
              <a:t>còn</a:t>
            </a:r>
            <a:r>
              <a:rPr lang="cs-CZ" sz="2800" dirty="0">
                <a:effectLst/>
                <a:latin typeface="Times New Roman" panose="02020603050405020304" pitchFamily="18" charset="0"/>
                <a:ea typeface="Times New Roman" panose="02020603050405020304" pitchFamily="18" charset="0"/>
              </a:rPr>
              <a:t> (ještě), </a:t>
            </a:r>
            <a:r>
              <a:rPr lang="cs-CZ" sz="2800" i="1" dirty="0">
                <a:effectLst/>
                <a:latin typeface="Times New Roman" panose="02020603050405020304" pitchFamily="18" charset="0"/>
                <a:ea typeface="Times New Roman" panose="02020603050405020304" pitchFamily="18" charset="0"/>
              </a:rPr>
              <a:t>quan</a:t>
            </a:r>
            <a:r>
              <a:rPr lang="cs-CZ" sz="2800" dirty="0">
                <a:effectLst/>
                <a:latin typeface="Times New Roman" panose="02020603050405020304" pitchFamily="18" charset="0"/>
                <a:ea typeface="Times New Roman" panose="02020603050405020304" pitchFamily="18" charset="0"/>
              </a:rPr>
              <a:t> (hodnostář)</a:t>
            </a:r>
            <a:r>
              <a:rPr lang="cs-CZ" sz="2800" i="1" dirty="0">
                <a:effectLst/>
                <a:latin typeface="Times New Roman" panose="02020603050405020304" pitchFamily="18" charset="0"/>
                <a:ea typeface="Times New Roman" panose="02020603050405020304" pitchFamily="18" charset="0"/>
              </a:rPr>
              <a:t> lại</a:t>
            </a:r>
            <a:r>
              <a:rPr lang="cs-CZ" sz="2800" dirty="0">
                <a:effectLst/>
                <a:latin typeface="Times New Roman" panose="02020603050405020304" pitchFamily="18" charset="0"/>
                <a:ea typeface="Times New Roman" panose="02020603050405020304" pitchFamily="18" charset="0"/>
              </a:rPr>
              <a:t> (znovu)</a:t>
            </a:r>
            <a:r>
              <a:rPr lang="cs-CZ" sz="2800" i="1" dirty="0">
                <a:effectLst/>
                <a:latin typeface="Times New Roman" panose="02020603050405020304" pitchFamily="18" charset="0"/>
                <a:ea typeface="Times New Roman" panose="02020603050405020304" pitchFamily="18" charset="0"/>
              </a:rPr>
              <a:t> bắt</a:t>
            </a:r>
            <a:r>
              <a:rPr lang="cs-CZ" sz="2800" dirty="0">
                <a:effectLst/>
                <a:latin typeface="Times New Roman" panose="02020603050405020304" pitchFamily="18" charset="0"/>
                <a:ea typeface="Times New Roman" panose="02020603050405020304" pitchFamily="18" charset="0"/>
              </a:rPr>
              <a:t> (donutit)</a:t>
            </a:r>
            <a:r>
              <a:rPr lang="cs-CZ" sz="2800" i="1" dirty="0">
                <a:effectLst/>
                <a:latin typeface="Times New Roman" panose="02020603050405020304" pitchFamily="18" charset="0"/>
                <a:ea typeface="Times New Roman" panose="02020603050405020304" pitchFamily="18" charset="0"/>
              </a:rPr>
              <a:t> trả</a:t>
            </a:r>
            <a:r>
              <a:rPr lang="cs-CZ" sz="2800" dirty="0">
                <a:effectLst/>
                <a:latin typeface="Times New Roman" panose="02020603050405020304" pitchFamily="18" charset="0"/>
                <a:ea typeface="Times New Roman" panose="02020603050405020304" pitchFamily="18" charset="0"/>
              </a:rPr>
              <a:t> (platit) </a:t>
            </a:r>
            <a:r>
              <a:rPr lang="cs-CZ" sz="2800" i="1" dirty="0">
                <a:effectLst/>
                <a:latin typeface="Times New Roman" panose="02020603050405020304" pitchFamily="18" charset="0"/>
                <a:ea typeface="Times New Roman" panose="02020603050405020304" pitchFamily="18" charset="0"/>
              </a:rPr>
              <a:t>nợ</a:t>
            </a:r>
            <a:r>
              <a:rPr lang="cs-CZ" sz="2800" dirty="0">
                <a:effectLst/>
                <a:latin typeface="Times New Roman" panose="02020603050405020304" pitchFamily="18" charset="0"/>
                <a:ea typeface="Times New Roman" panose="02020603050405020304" pitchFamily="18" charset="0"/>
              </a:rPr>
              <a:t> (dluh). </a:t>
            </a:r>
            <a:r>
              <a:rPr lang="cs-CZ" sz="2800" i="1" dirty="0">
                <a:effectLst/>
                <a:latin typeface="Times New Roman" panose="02020603050405020304" pitchFamily="18" charset="0"/>
                <a:ea typeface="Times New Roman" panose="02020603050405020304" pitchFamily="18" charset="0"/>
              </a:rPr>
              <a:t>Mày</a:t>
            </a:r>
            <a:r>
              <a:rPr lang="cs-CZ" sz="2800" dirty="0">
                <a:effectLst/>
                <a:latin typeface="Times New Roman" panose="02020603050405020304" pitchFamily="18" charset="0"/>
                <a:ea typeface="Times New Roman" panose="02020603050405020304" pitchFamily="18" charset="0"/>
              </a:rPr>
              <a:t> (ty) </a:t>
            </a:r>
            <a:r>
              <a:rPr lang="cs-CZ" sz="2800" i="1" dirty="0">
                <a:effectLst/>
                <a:latin typeface="Times New Roman" panose="02020603050405020304" pitchFamily="18" charset="0"/>
                <a:ea typeface="Times New Roman" panose="02020603050405020304" pitchFamily="18" charset="0"/>
              </a:rPr>
              <a:t>chết</a:t>
            </a:r>
            <a:r>
              <a:rPr lang="cs-CZ" sz="2800" dirty="0">
                <a:effectLst/>
                <a:latin typeface="Times New Roman" panose="02020603050405020304" pitchFamily="18" charset="0"/>
                <a:ea typeface="Times New Roman" panose="02020603050405020304" pitchFamily="18" charset="0"/>
              </a:rPr>
              <a:t> (zemřít) </a:t>
            </a:r>
            <a:r>
              <a:rPr lang="cs-CZ" sz="2800" i="1" dirty="0">
                <a:effectLst/>
                <a:latin typeface="Times New Roman" panose="02020603050405020304" pitchFamily="18" charset="0"/>
                <a:ea typeface="Times New Roman" panose="02020603050405020304" pitchFamily="18" charset="0"/>
              </a:rPr>
              <a:t>rồi </a:t>
            </a:r>
            <a:r>
              <a:rPr lang="cs-CZ" sz="2800" dirty="0">
                <a:effectLst/>
                <a:latin typeface="Times New Roman" panose="02020603050405020304" pitchFamily="18" charset="0"/>
                <a:ea typeface="Times New Roman" panose="02020603050405020304" pitchFamily="18" charset="0"/>
              </a:rPr>
              <a:t>(už), </a:t>
            </a:r>
            <a:r>
              <a:rPr lang="cs-CZ" sz="2800" i="1" dirty="0">
                <a:effectLst/>
                <a:latin typeface="Times New Roman" panose="02020603050405020304" pitchFamily="18" charset="0"/>
                <a:ea typeface="Times New Roman" panose="02020603050405020304" pitchFamily="18" charset="0"/>
              </a:rPr>
              <a:t>không</a:t>
            </a:r>
            <a:r>
              <a:rPr lang="cs-CZ" sz="2800" dirty="0">
                <a:effectLst/>
                <a:latin typeface="Times New Roman" panose="02020603050405020304" pitchFamily="18" charset="0"/>
                <a:ea typeface="Times New Roman" panose="02020603050405020304" pitchFamily="18" charset="0"/>
              </a:rPr>
              <a:t> (ne) </a:t>
            </a:r>
            <a:r>
              <a:rPr lang="cs-CZ" sz="2800" i="1" dirty="0">
                <a:effectLst/>
                <a:latin typeface="Times New Roman" panose="02020603050405020304" pitchFamily="18" charset="0"/>
                <a:ea typeface="Times New Roman" panose="02020603050405020304" pitchFamily="18" charset="0"/>
              </a:rPr>
              <a:t>lấy</a:t>
            </a:r>
            <a:r>
              <a:rPr lang="cs-CZ" sz="2800" dirty="0">
                <a:effectLst/>
                <a:latin typeface="Times New Roman" panose="02020603050405020304" pitchFamily="18" charset="0"/>
                <a:ea typeface="Times New Roman" panose="02020603050405020304" pitchFamily="18" charset="0"/>
              </a:rPr>
              <a:t> (vzít) </a:t>
            </a:r>
            <a:r>
              <a:rPr lang="cs-CZ" sz="2800" i="1" dirty="0">
                <a:effectLst/>
                <a:latin typeface="Times New Roman" panose="02020603050405020304" pitchFamily="18" charset="0"/>
                <a:ea typeface="Times New Roman" panose="02020603050405020304" pitchFamily="18" charset="0"/>
              </a:rPr>
              <a:t>ai</a:t>
            </a:r>
            <a:r>
              <a:rPr lang="cs-CZ" sz="2800" dirty="0">
                <a:effectLst/>
                <a:latin typeface="Times New Roman" panose="02020603050405020304" pitchFamily="18" charset="0"/>
                <a:ea typeface="Times New Roman" panose="02020603050405020304" pitchFamily="18" charset="0"/>
              </a:rPr>
              <a:t> (kdo) </a:t>
            </a:r>
            <a:r>
              <a:rPr lang="cs-CZ" sz="2800" i="1" dirty="0">
                <a:effectLst/>
                <a:latin typeface="Times New Roman" panose="02020603050405020304" pitchFamily="18" charset="0"/>
                <a:ea typeface="Times New Roman" panose="02020603050405020304" pitchFamily="18" charset="0"/>
              </a:rPr>
              <a:t>làm</a:t>
            </a:r>
            <a:r>
              <a:rPr lang="cs-CZ" sz="2800" dirty="0">
                <a:effectLst/>
                <a:latin typeface="Times New Roman" panose="02020603050405020304" pitchFamily="18" charset="0"/>
                <a:ea typeface="Times New Roman" panose="02020603050405020304" pitchFamily="18" charset="0"/>
              </a:rPr>
              <a:t> (dělat) </a:t>
            </a:r>
            <a:r>
              <a:rPr lang="cs-CZ" sz="2800" i="1" dirty="0">
                <a:effectLst/>
                <a:latin typeface="Times New Roman" panose="02020603050405020304" pitchFamily="18" charset="0"/>
                <a:ea typeface="Times New Roman" panose="02020603050405020304" pitchFamily="18" charset="0"/>
              </a:rPr>
              <a:t>nương</a:t>
            </a:r>
            <a:r>
              <a:rPr lang="cs-CZ" sz="2800" dirty="0">
                <a:effectLst/>
                <a:latin typeface="Times New Roman" panose="02020603050405020304" pitchFamily="18" charset="0"/>
                <a:ea typeface="Times New Roman" panose="02020603050405020304" pitchFamily="18" charset="0"/>
              </a:rPr>
              <a:t> (pole) </a:t>
            </a:r>
            <a:r>
              <a:rPr lang="cs-CZ" sz="2800" i="1" dirty="0">
                <a:effectLst/>
                <a:latin typeface="Times New Roman" panose="02020603050405020304" pitchFamily="18" charset="0"/>
                <a:ea typeface="Times New Roman" panose="02020603050405020304" pitchFamily="18" charset="0"/>
              </a:rPr>
              <a:t>ngô </a:t>
            </a:r>
            <a:r>
              <a:rPr lang="cs-CZ" sz="2800" dirty="0">
                <a:effectLst/>
                <a:latin typeface="Times New Roman" panose="02020603050405020304" pitchFamily="18" charset="0"/>
                <a:ea typeface="Times New Roman" panose="02020603050405020304" pitchFamily="18" charset="0"/>
              </a:rPr>
              <a:t>(kukuřice) </a:t>
            </a:r>
            <a:r>
              <a:rPr lang="cs-CZ" sz="2800" i="1" dirty="0">
                <a:effectLst/>
                <a:latin typeface="Times New Roman" panose="02020603050405020304" pitchFamily="18" charset="0"/>
                <a:ea typeface="Times New Roman" panose="02020603050405020304" pitchFamily="18" charset="0"/>
              </a:rPr>
              <a:t>trả</a:t>
            </a:r>
            <a:r>
              <a:rPr lang="cs-CZ" sz="2800" dirty="0">
                <a:effectLst/>
                <a:latin typeface="Times New Roman" panose="02020603050405020304" pitchFamily="18" charset="0"/>
                <a:ea typeface="Times New Roman" panose="02020603050405020304" pitchFamily="18" charset="0"/>
              </a:rPr>
              <a:t> (platit) </a:t>
            </a:r>
            <a:r>
              <a:rPr lang="cs-CZ" sz="2800" i="1" dirty="0">
                <a:effectLst/>
                <a:latin typeface="Times New Roman" panose="02020603050405020304" pitchFamily="18" charset="0"/>
                <a:ea typeface="Times New Roman" panose="02020603050405020304" pitchFamily="18" charset="0"/>
              </a:rPr>
              <a:t>được</a:t>
            </a:r>
            <a:r>
              <a:rPr lang="cs-CZ" sz="2800" dirty="0">
                <a:effectLst/>
                <a:latin typeface="Times New Roman" panose="02020603050405020304" pitchFamily="18" charset="0"/>
                <a:ea typeface="Times New Roman" panose="02020603050405020304" pitchFamily="18" charset="0"/>
              </a:rPr>
              <a:t> (element akceptace)</a:t>
            </a:r>
            <a:r>
              <a:rPr lang="cs-CZ" sz="2800" i="1" dirty="0">
                <a:effectLst/>
                <a:latin typeface="Times New Roman" panose="02020603050405020304" pitchFamily="18" charset="0"/>
                <a:ea typeface="Times New Roman" panose="02020603050405020304" pitchFamily="18" charset="0"/>
              </a:rPr>
              <a:t> nợ</a:t>
            </a:r>
            <a:r>
              <a:rPr lang="cs-CZ" sz="2800" dirty="0">
                <a:effectLst/>
                <a:latin typeface="Times New Roman" panose="02020603050405020304" pitchFamily="18" charset="0"/>
                <a:ea typeface="Times New Roman" panose="02020603050405020304" pitchFamily="18" charset="0"/>
              </a:rPr>
              <a:t> (dluh), </a:t>
            </a:r>
            <a:r>
              <a:rPr lang="cs-CZ" sz="2800" i="1" dirty="0">
                <a:effectLst/>
                <a:latin typeface="Times New Roman" panose="02020603050405020304" pitchFamily="18" charset="0"/>
                <a:ea typeface="Times New Roman" panose="02020603050405020304" pitchFamily="18" charset="0"/>
              </a:rPr>
              <a:t>tao</a:t>
            </a:r>
            <a:r>
              <a:rPr lang="cs-CZ" sz="2800" dirty="0">
                <a:effectLst/>
                <a:latin typeface="Times New Roman" panose="02020603050405020304" pitchFamily="18" charset="0"/>
                <a:ea typeface="Times New Roman" panose="02020603050405020304" pitchFamily="18" charset="0"/>
              </a:rPr>
              <a:t> (já</a:t>
            </a:r>
            <a:r>
              <a:rPr lang="cs-CZ" sz="2800">
                <a:effectLst/>
                <a:latin typeface="Times New Roman" panose="02020603050405020304" pitchFamily="18" charset="0"/>
                <a:ea typeface="Times New Roman" panose="02020603050405020304" pitchFamily="18" charset="0"/>
              </a:rPr>
              <a:t>) </a:t>
            </a:r>
            <a:r>
              <a:rPr lang="cs-CZ" sz="2800" i="1">
                <a:effectLst/>
                <a:latin typeface="Times New Roman" panose="02020603050405020304" pitchFamily="18" charset="0"/>
                <a:ea typeface="Times New Roman" panose="02020603050405020304" pitchFamily="18" charset="0"/>
              </a:rPr>
              <a:t>thì</a:t>
            </a:r>
            <a:r>
              <a:rPr lang="cs-CZ" sz="280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(tak)</a:t>
            </a:r>
            <a:r>
              <a:rPr lang="cs-CZ" sz="2800" i="1" dirty="0">
                <a:effectLst/>
                <a:latin typeface="Times New Roman" panose="02020603050405020304" pitchFamily="18" charset="0"/>
                <a:ea typeface="Times New Roman" panose="02020603050405020304" pitchFamily="18" charset="0"/>
              </a:rPr>
              <a:t> ốm </a:t>
            </a:r>
            <a:r>
              <a:rPr lang="cs-CZ" sz="2800" dirty="0">
                <a:effectLst/>
                <a:latin typeface="Times New Roman" panose="02020603050405020304" pitchFamily="18" charset="0"/>
                <a:ea typeface="Times New Roman" panose="02020603050405020304" pitchFamily="18" charset="0"/>
              </a:rPr>
              <a:t>(nemocný) </a:t>
            </a:r>
            <a:r>
              <a:rPr lang="cs-CZ" sz="2800" i="1" dirty="0">
                <a:effectLst/>
                <a:latin typeface="Times New Roman" panose="02020603050405020304" pitchFamily="18" charset="0"/>
                <a:ea typeface="Times New Roman" panose="02020603050405020304" pitchFamily="18" charset="0"/>
              </a:rPr>
              <a:t>yếu</a:t>
            </a:r>
            <a:r>
              <a:rPr lang="cs-CZ" sz="2800" dirty="0">
                <a:effectLst/>
                <a:latin typeface="Times New Roman" panose="02020603050405020304" pitchFamily="18" charset="0"/>
                <a:ea typeface="Times New Roman" panose="02020603050405020304" pitchFamily="18" charset="0"/>
              </a:rPr>
              <a:t> (slabý) </a:t>
            </a:r>
            <a:r>
              <a:rPr lang="cs-CZ" sz="2800" i="1" dirty="0">
                <a:effectLst/>
                <a:latin typeface="Times New Roman" panose="02020603050405020304" pitchFamily="18" charset="0"/>
                <a:ea typeface="Times New Roman" panose="02020603050405020304" pitchFamily="18" charset="0"/>
              </a:rPr>
              <a:t>quá </a:t>
            </a:r>
            <a:r>
              <a:rPr lang="cs-CZ" sz="2800" dirty="0">
                <a:effectLst/>
                <a:latin typeface="Times New Roman" panose="02020603050405020304" pitchFamily="18" charset="0"/>
                <a:ea typeface="Times New Roman" panose="02020603050405020304" pitchFamily="18" charset="0"/>
              </a:rPr>
              <a:t>( příliš) </a:t>
            </a:r>
            <a:r>
              <a:rPr lang="cs-CZ" sz="2800" i="1" dirty="0">
                <a:effectLst/>
                <a:latin typeface="Times New Roman" panose="02020603050405020304" pitchFamily="18" charset="0"/>
                <a:ea typeface="Times New Roman" panose="02020603050405020304" pitchFamily="18" charset="0"/>
              </a:rPr>
              <a:t>rồi</a:t>
            </a:r>
            <a:r>
              <a:rPr lang="cs-CZ" sz="2800" dirty="0">
                <a:effectLst/>
                <a:latin typeface="Times New Roman" panose="02020603050405020304" pitchFamily="18" charset="0"/>
                <a:ea typeface="Times New Roman" panose="02020603050405020304" pitchFamily="18" charset="0"/>
              </a:rPr>
              <a:t> (už). </a:t>
            </a:r>
            <a:r>
              <a:rPr lang="cs-CZ" sz="2800" i="1" dirty="0">
                <a:effectLst/>
                <a:latin typeface="Times New Roman" panose="02020603050405020304" pitchFamily="18" charset="0"/>
                <a:ea typeface="Times New Roman" panose="02020603050405020304" pitchFamily="18" charset="0"/>
              </a:rPr>
              <a:t>Không</a:t>
            </a:r>
            <a:r>
              <a:rPr lang="cs-CZ" sz="2800" dirty="0">
                <a:effectLst/>
                <a:latin typeface="Times New Roman" panose="02020603050405020304" pitchFamily="18" charset="0"/>
                <a:ea typeface="Times New Roman" panose="02020603050405020304" pitchFamily="18" charset="0"/>
              </a:rPr>
              <a:t> (ne) </a:t>
            </a:r>
            <a:r>
              <a:rPr lang="cs-CZ" sz="2800" i="1" dirty="0">
                <a:effectLst/>
                <a:latin typeface="Times New Roman" panose="02020603050405020304" pitchFamily="18" charset="0"/>
                <a:ea typeface="Times New Roman" panose="02020603050405020304" pitchFamily="18" charset="0"/>
              </a:rPr>
              <a:t>được </a:t>
            </a:r>
            <a:r>
              <a:rPr lang="cs-CZ" sz="2800" dirty="0">
                <a:effectLst/>
                <a:latin typeface="Times New Roman" panose="02020603050405020304" pitchFamily="18" charset="0"/>
                <a:ea typeface="Times New Roman" panose="02020603050405020304" pitchFamily="18" charset="0"/>
              </a:rPr>
              <a:t>(element akceptace)</a:t>
            </a:r>
            <a:r>
              <a:rPr lang="cs-CZ" sz="2800" i="1" dirty="0">
                <a:effectLst/>
                <a:latin typeface="Times New Roman" panose="02020603050405020304" pitchFamily="18" charset="0"/>
                <a:ea typeface="Times New Roman" panose="02020603050405020304" pitchFamily="18" charset="0"/>
              </a:rPr>
              <a:t>, con</a:t>
            </a:r>
            <a:r>
              <a:rPr lang="cs-CZ" sz="2800" dirty="0">
                <a:effectLst/>
                <a:latin typeface="Times New Roman" panose="02020603050405020304" pitchFamily="18" charset="0"/>
                <a:ea typeface="Times New Roman" panose="02020603050405020304" pitchFamily="18" charset="0"/>
              </a:rPr>
              <a:t> (dítě) </a:t>
            </a:r>
            <a:r>
              <a:rPr lang="cs-CZ" sz="2800" i="1" dirty="0">
                <a:effectLst/>
                <a:latin typeface="Times New Roman" panose="02020603050405020304" pitchFamily="18" charset="0"/>
                <a:ea typeface="Times New Roman" panose="02020603050405020304" pitchFamily="18" charset="0"/>
              </a:rPr>
              <a:t>ơi (element vokativu)!</a:t>
            </a:r>
            <a:endParaRPr lang="cs-CZ" sz="2800" dirty="0"/>
          </a:p>
        </p:txBody>
      </p:sp>
    </p:spTree>
    <p:extLst>
      <p:ext uri="{BB962C8B-B14F-4D97-AF65-F5344CB8AC3E}">
        <p14:creationId xmlns:p14="http://schemas.microsoft.com/office/powerpoint/2010/main" val="408437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2D1CA3E-C5A9-C5BB-1E5C-EA6E4781CB3C}"/>
              </a:ext>
            </a:extLst>
          </p:cNvPr>
          <p:cNvSpPr>
            <a:spLocks noGrp="1"/>
          </p:cNvSpPr>
          <p:nvPr>
            <p:ph type="title"/>
          </p:nvPr>
        </p:nvSpPr>
        <p:spPr>
          <a:xfrm>
            <a:off x="913795" y="609600"/>
            <a:ext cx="10353762" cy="675861"/>
          </a:xfrm>
        </p:spPr>
        <p:txBody>
          <a:bodyPr/>
          <a:lstStyle/>
          <a:p>
            <a:r>
              <a:rPr lang="cs-CZ" dirty="0"/>
              <a:t>Užití zájmen mày-tao a překlad do čj</a:t>
            </a:r>
          </a:p>
        </p:txBody>
      </p:sp>
      <p:sp>
        <p:nvSpPr>
          <p:cNvPr id="3" name="Chỗ dành sẵn cho Nội dung 2">
            <a:extLst>
              <a:ext uri="{FF2B5EF4-FFF2-40B4-BE49-F238E27FC236}">
                <a16:creationId xmlns:a16="http://schemas.microsoft.com/office/drawing/2014/main" id="{349C6667-6245-F04F-902A-E9A9551A6E91}"/>
              </a:ext>
            </a:extLst>
          </p:cNvPr>
          <p:cNvSpPr>
            <a:spLocks noGrp="1"/>
          </p:cNvSpPr>
          <p:nvPr>
            <p:ph idx="1"/>
          </p:nvPr>
        </p:nvSpPr>
        <p:spPr>
          <a:xfrm>
            <a:off x="913795" y="1497496"/>
            <a:ext cx="10353762" cy="4293703"/>
          </a:xfrm>
        </p:spPr>
        <p:txBody>
          <a:bodyPr/>
          <a:lstStyle/>
          <a:p>
            <a:r>
              <a:rPr lang="cs-CZ" dirty="0">
                <a:solidFill>
                  <a:schemeClr val="tx1"/>
                </a:solidFill>
                <a:effectLst/>
                <a:latin typeface="Times New Roman" panose="02020603050405020304" pitchFamily="18" charset="0"/>
                <a:ea typeface="Times New Roman" panose="02020603050405020304" pitchFamily="18" charset="0"/>
              </a:rPr>
              <a:t>Pokud rodič použije vzhledem ke svému dítěti zájmen </a:t>
            </a:r>
            <a:r>
              <a:rPr lang="cs-CZ" i="1" dirty="0">
                <a:solidFill>
                  <a:schemeClr val="tx1"/>
                </a:solidFill>
                <a:effectLst/>
                <a:latin typeface="Times New Roman" panose="02020603050405020304" pitchFamily="18" charset="0"/>
                <a:ea typeface="Times New Roman" panose="02020603050405020304" pitchFamily="18" charset="0"/>
              </a:rPr>
              <a:t>tao-mày</a:t>
            </a:r>
            <a:r>
              <a:rPr lang="cs-CZ" dirty="0">
                <a:solidFill>
                  <a:schemeClr val="tx1"/>
                </a:solidFill>
                <a:effectLst/>
                <a:latin typeface="Times New Roman" panose="02020603050405020304" pitchFamily="18" charset="0"/>
                <a:ea typeface="Times New Roman" panose="02020603050405020304" pitchFamily="18" charset="0"/>
              </a:rPr>
              <a:t> namísto </a:t>
            </a:r>
            <a:r>
              <a:rPr lang="cs-CZ" i="1" dirty="0">
                <a:solidFill>
                  <a:schemeClr val="tx1"/>
                </a:solidFill>
                <a:effectLst/>
                <a:latin typeface="Times New Roman" panose="02020603050405020304" pitchFamily="18" charset="0"/>
                <a:ea typeface="Times New Roman" panose="02020603050405020304" pitchFamily="18" charset="0"/>
              </a:rPr>
              <a:t>bố, mẹ - con</a:t>
            </a:r>
            <a:r>
              <a:rPr lang="cs-CZ" dirty="0">
                <a:solidFill>
                  <a:schemeClr val="tx1"/>
                </a:solidFill>
                <a:effectLst/>
                <a:latin typeface="Times New Roman" panose="02020603050405020304" pitchFamily="18" charset="0"/>
                <a:ea typeface="Times New Roman" panose="02020603050405020304" pitchFamily="18" charset="0"/>
              </a:rPr>
              <a:t>, má toto vyjádření ve většině případů negativní konotaci.</a:t>
            </a:r>
          </a:p>
          <a:p>
            <a:r>
              <a:rPr lang="cs-CZ" dirty="0">
                <a:solidFill>
                  <a:schemeClr val="tx1"/>
                </a:solidFill>
                <a:effectLst/>
                <a:latin typeface="Times New Roman" panose="02020603050405020304" pitchFamily="18" charset="0"/>
                <a:ea typeface="Times New Roman" panose="02020603050405020304" pitchFamily="18" charset="0"/>
              </a:rPr>
              <a:t>Na základě znalosti komunikační situace vyplývající z kontextu, dojdeme v závěru, že v tomto konkrétním případě použití těchto zájmen neznamená, že by otec My k ní měl špatný vztah, ale naznačuje, že otec nesouhlasí s jednáním své dcery, která hodlá spáchat sebevraždu.</a:t>
            </a:r>
          </a:p>
          <a:p>
            <a:r>
              <a:rPr lang="cs-CZ" dirty="0">
                <a:solidFill>
                  <a:schemeClr val="tx1"/>
                </a:solidFill>
                <a:effectLst/>
                <a:latin typeface="Times New Roman" panose="02020603050405020304" pitchFamily="18" charset="0"/>
                <a:ea typeface="Times New Roman" panose="02020603050405020304" pitchFamily="18" charset="0"/>
              </a:rPr>
              <a:t>Když však pronáší zmíněná slova, vyjadřuje momentální nesouhlas s počínáním dcery nejenom sémantickým obsahem své výpovědi, nýbrž právě i použitím zájmen </a:t>
            </a:r>
            <a:r>
              <a:rPr lang="cs-CZ" i="1" dirty="0">
                <a:solidFill>
                  <a:schemeClr val="tx1"/>
                </a:solidFill>
                <a:effectLst/>
                <a:latin typeface="Times New Roman" panose="02020603050405020304" pitchFamily="18" charset="0"/>
                <a:ea typeface="Times New Roman" panose="02020603050405020304" pitchFamily="18" charset="0"/>
              </a:rPr>
              <a:t>tao-mày</a:t>
            </a:r>
            <a:r>
              <a:rPr lang="cs-CZ" dirty="0">
                <a:solidFill>
                  <a:schemeClr val="tx1"/>
                </a:solidFill>
                <a:effectLst/>
                <a:latin typeface="Times New Roman" panose="02020603050405020304" pitchFamily="18" charset="0"/>
                <a:ea typeface="Times New Roman" panose="02020603050405020304" pitchFamily="18" charset="0"/>
              </a:rPr>
              <a:t>. V závěru své promluvy ale svou dceru opět oslovuje slovem </a:t>
            </a:r>
            <a:r>
              <a:rPr lang="cs-CZ" i="1" dirty="0">
                <a:solidFill>
                  <a:schemeClr val="tx1"/>
                </a:solidFill>
                <a:effectLst/>
                <a:latin typeface="Times New Roman" panose="02020603050405020304" pitchFamily="18" charset="0"/>
                <a:ea typeface="Times New Roman" panose="02020603050405020304" pitchFamily="18" charset="0"/>
              </a:rPr>
              <a:t>con </a:t>
            </a:r>
            <a:r>
              <a:rPr lang="cs-CZ" dirty="0">
                <a:solidFill>
                  <a:schemeClr val="tx1"/>
                </a:solidFill>
                <a:effectLst/>
                <a:latin typeface="Times New Roman" panose="02020603050405020304" pitchFamily="18" charset="0"/>
                <a:ea typeface="Times New Roman" panose="02020603050405020304" pitchFamily="18" charset="0"/>
              </a:rPr>
              <a:t>(dítě), čímž vyzdvihuje svůj blízký vztah k dceři a patrně tím v dané kontextové situaci také projevuje soucit.</a:t>
            </a:r>
          </a:p>
          <a:p>
            <a:endParaRPr lang="cs-CZ" dirty="0"/>
          </a:p>
        </p:txBody>
      </p:sp>
    </p:spTree>
    <p:extLst>
      <p:ext uri="{BB962C8B-B14F-4D97-AF65-F5344CB8AC3E}">
        <p14:creationId xmlns:p14="http://schemas.microsoft.com/office/powerpoint/2010/main" val="292765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C15A5FE-72A8-9D51-F443-908EB47B6B9A}"/>
              </a:ext>
            </a:extLst>
          </p:cNvPr>
          <p:cNvSpPr>
            <a:spLocks noGrp="1"/>
          </p:cNvSpPr>
          <p:nvPr>
            <p:ph type="title"/>
          </p:nvPr>
        </p:nvSpPr>
        <p:spPr/>
        <p:txBody>
          <a:bodyPr/>
          <a:lstStyle/>
          <a:p>
            <a:r>
              <a:rPr lang="cs-CZ" dirty="0"/>
              <a:t>TLUMOČNICTVÍ A PŘEKLADATELSTVÍ</a:t>
            </a:r>
          </a:p>
        </p:txBody>
      </p:sp>
      <p:sp>
        <p:nvSpPr>
          <p:cNvPr id="3" name="Chỗ dành sẵn cho Nội dung 2">
            <a:extLst>
              <a:ext uri="{FF2B5EF4-FFF2-40B4-BE49-F238E27FC236}">
                <a16:creationId xmlns:a16="http://schemas.microsoft.com/office/drawing/2014/main" id="{FC117C8D-F5DE-63F1-D5E0-8F769341F8E1}"/>
              </a:ext>
            </a:extLst>
          </p:cNvPr>
          <p:cNvSpPr>
            <a:spLocks noGrp="1"/>
          </p:cNvSpPr>
          <p:nvPr>
            <p:ph idx="1"/>
          </p:nvPr>
        </p:nvSpPr>
        <p:spPr>
          <a:xfrm>
            <a:off x="913795" y="1497496"/>
            <a:ext cx="10353762" cy="4293703"/>
          </a:xfrm>
        </p:spPr>
        <p:txBody>
          <a:bodyPr/>
          <a:lstStyle/>
          <a:p>
            <a:r>
              <a:rPr lang="cs-CZ" dirty="0"/>
              <a:t>TLUMOČENÍ – ústní převod sdělení z jednoho jazyka do druhého</a:t>
            </a:r>
          </a:p>
          <a:p>
            <a:r>
              <a:rPr lang="cs-CZ" b="0" i="0" dirty="0">
                <a:solidFill>
                  <a:schemeClr val="tx1"/>
                </a:solidFill>
                <a:effectLst/>
                <a:latin typeface="Ubuntu" panose="020B0504030602030204" pitchFamily="34" charset="0"/>
              </a:rPr>
              <a:t>Po tlumočnících je požadováno, aby dokázali řešit jazykové problémy okamžitě. Tlumočníci většinou  pracují bez použití jakýchkoliv zdrojů nebo referenčních materiálů. </a:t>
            </a:r>
            <a:endParaRPr lang="cs-CZ" dirty="0">
              <a:solidFill>
                <a:schemeClr val="tx1"/>
              </a:solidFill>
            </a:endParaRPr>
          </a:p>
          <a:p>
            <a:r>
              <a:rPr lang="cs-CZ" dirty="0"/>
              <a:t>PŘEKLAD – písemný převod textu z jednoho jazyka do druhého</a:t>
            </a:r>
          </a:p>
          <a:p>
            <a:r>
              <a:rPr lang="cs-CZ" b="0" i="0" dirty="0">
                <a:solidFill>
                  <a:schemeClr val="tx1"/>
                </a:solidFill>
                <a:effectLst/>
                <a:latin typeface="Ubuntu" panose="020B0604020202020204" pitchFamily="34" charset="0"/>
              </a:rPr>
              <a:t>Překladatel má při své práci výhody ve formě dostatku času, mnoha zdrojů, referenčních materiálů a vlastního časového rozvrhu. Větší množství času je zárukou dokonalé přesnosti textu, aby dával z jazykového i kulturního pohledu vždy ten správný smysl. </a:t>
            </a:r>
          </a:p>
          <a:p>
            <a:r>
              <a:rPr lang="cs-CZ" dirty="0">
                <a:solidFill>
                  <a:schemeClr val="tx1"/>
                </a:solidFill>
                <a:effectLst/>
                <a:latin typeface="Ubuntu" panose="020B0604020202020204" pitchFamily="34" charset="0"/>
              </a:rPr>
              <a:t>TRANSLATOLOGIE  - obor, který se zabývá překladatelskou i tlumočnickou činností</a:t>
            </a:r>
            <a:endParaRPr lang="cs-CZ" b="0" i="0" dirty="0">
              <a:solidFill>
                <a:schemeClr val="tx1"/>
              </a:solidFill>
              <a:effectLst/>
              <a:latin typeface="Ubuntu" panose="020B0604020202020204" pitchFamily="34" charset="0"/>
            </a:endParaRPr>
          </a:p>
        </p:txBody>
      </p:sp>
    </p:spTree>
    <p:extLst>
      <p:ext uri="{BB962C8B-B14F-4D97-AF65-F5344CB8AC3E}">
        <p14:creationId xmlns:p14="http://schemas.microsoft.com/office/powerpoint/2010/main" val="1776678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00AC6D5-9260-E682-A626-152BA5BBE210}"/>
              </a:ext>
            </a:extLst>
          </p:cNvPr>
          <p:cNvSpPr>
            <a:spLocks noGrp="1"/>
          </p:cNvSpPr>
          <p:nvPr>
            <p:ph type="title"/>
          </p:nvPr>
        </p:nvSpPr>
        <p:spPr>
          <a:xfrm>
            <a:off x="913795" y="609600"/>
            <a:ext cx="10353762" cy="715617"/>
          </a:xfrm>
        </p:spPr>
        <p:txBody>
          <a:bodyPr/>
          <a:lstStyle/>
          <a:p>
            <a:r>
              <a:rPr lang="cs-CZ" dirty="0"/>
              <a:t>Varianty překladu</a:t>
            </a:r>
          </a:p>
        </p:txBody>
      </p:sp>
      <p:sp>
        <p:nvSpPr>
          <p:cNvPr id="3" name="Chỗ dành sẵn cho Nội dung 2">
            <a:extLst>
              <a:ext uri="{FF2B5EF4-FFF2-40B4-BE49-F238E27FC236}">
                <a16:creationId xmlns:a16="http://schemas.microsoft.com/office/drawing/2014/main" id="{1A55AFBD-3335-8D97-346E-D88C1AC3F80E}"/>
              </a:ext>
            </a:extLst>
          </p:cNvPr>
          <p:cNvSpPr>
            <a:spLocks noGrp="1"/>
          </p:cNvSpPr>
          <p:nvPr>
            <p:ph idx="1"/>
          </p:nvPr>
        </p:nvSpPr>
        <p:spPr>
          <a:xfrm>
            <a:off x="913795" y="1524000"/>
            <a:ext cx="10353762" cy="4267199"/>
          </a:xfrm>
        </p:spPr>
        <p:txBody>
          <a:bodyPr/>
          <a:lstStyle/>
          <a:p>
            <a:r>
              <a:rPr lang="cs-CZ" sz="3200" dirty="0">
                <a:effectLst/>
                <a:latin typeface="Times New Roman" panose="02020603050405020304" pitchFamily="18" charset="0"/>
                <a:ea typeface="Times New Roman" panose="02020603050405020304" pitchFamily="18" charset="0"/>
              </a:rPr>
              <a:t>„</a:t>
            </a:r>
            <a:r>
              <a:rPr lang="cs-CZ" sz="3200" i="1" dirty="0">
                <a:effectLst/>
                <a:latin typeface="Times New Roman" panose="02020603050405020304" pitchFamily="18" charset="0"/>
                <a:ea typeface="Times New Roman" panose="02020603050405020304" pitchFamily="18" charset="0"/>
              </a:rPr>
              <a:t>Přišla ses se mnou rozloučit, než si vezmeš život, viď? Jestli umřeš, budu muset zase splácet dluh. A nebude nikoho, kdo by mi pomáhal při sklizni – takže já dluh nikdy nesplatím. Co si počnu? To nejde, dítě</a:t>
            </a:r>
            <a:r>
              <a:rPr lang="cs-CZ" sz="3200" dirty="0">
                <a:effectLst/>
                <a:latin typeface="Times New Roman" panose="02020603050405020304" pitchFamily="18" charset="0"/>
                <a:ea typeface="Times New Roman" panose="02020603050405020304" pitchFamily="18" charset="0"/>
              </a:rPr>
              <a:t>!“ 	 </a:t>
            </a:r>
            <a:r>
              <a:rPr lang="cs-CZ" sz="2400" dirty="0">
                <a:effectLst/>
                <a:latin typeface="Times New Roman" panose="02020603050405020304" pitchFamily="18" charset="0"/>
                <a:ea typeface="Times New Roman" panose="02020603050405020304" pitchFamily="18" charset="0"/>
              </a:rPr>
              <a:t>To Hoai: </a:t>
            </a:r>
            <a:r>
              <a:rPr lang="cs-CZ" sz="2400" i="1" dirty="0">
                <a:effectLst/>
                <a:latin typeface="Times New Roman" panose="02020603050405020304" pitchFamily="18" charset="0"/>
                <a:ea typeface="Times New Roman" panose="02020603050405020304" pitchFamily="18" charset="0"/>
              </a:rPr>
              <a:t>Manželé A-Phuovi</a:t>
            </a:r>
            <a:r>
              <a:rPr lang="cs-CZ" sz="2400" dirty="0">
                <a:effectLst/>
                <a:latin typeface="Times New Roman" panose="02020603050405020304" pitchFamily="18" charset="0"/>
                <a:ea typeface="Times New Roman" panose="02020603050405020304" pitchFamily="18" charset="0"/>
              </a:rPr>
              <a:t>. In Vietnamské povídky. Přel. Zbořilová. (1972, s.123) </a:t>
            </a:r>
          </a:p>
          <a:p>
            <a:endParaRPr lang="cs-CZ" dirty="0"/>
          </a:p>
        </p:txBody>
      </p:sp>
    </p:spTree>
    <p:extLst>
      <p:ext uri="{BB962C8B-B14F-4D97-AF65-F5344CB8AC3E}">
        <p14:creationId xmlns:p14="http://schemas.microsoft.com/office/powerpoint/2010/main" val="29991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69D7E6-57E6-68BE-B52B-20F73EE7FD14}"/>
              </a:ext>
            </a:extLst>
          </p:cNvPr>
          <p:cNvSpPr>
            <a:spLocks noGrp="1"/>
          </p:cNvSpPr>
          <p:nvPr>
            <p:ph type="title"/>
          </p:nvPr>
        </p:nvSpPr>
        <p:spPr>
          <a:xfrm>
            <a:off x="913795" y="609600"/>
            <a:ext cx="10353762" cy="662609"/>
          </a:xfrm>
        </p:spPr>
        <p:txBody>
          <a:bodyPr/>
          <a:lstStyle/>
          <a:p>
            <a:r>
              <a:rPr lang="cs-CZ" dirty="0"/>
              <a:t>Eliptičnost vietnamského jazyka</a:t>
            </a:r>
          </a:p>
        </p:txBody>
      </p:sp>
      <p:sp>
        <p:nvSpPr>
          <p:cNvPr id="3" name="Chỗ dành sẵn cho Nội dung 2">
            <a:extLst>
              <a:ext uri="{FF2B5EF4-FFF2-40B4-BE49-F238E27FC236}">
                <a16:creationId xmlns:a16="http://schemas.microsoft.com/office/drawing/2014/main" id="{5781B23C-5C09-0DF4-90A2-3289D7E90339}"/>
              </a:ext>
            </a:extLst>
          </p:cNvPr>
          <p:cNvSpPr>
            <a:spLocks noGrp="1"/>
          </p:cNvSpPr>
          <p:nvPr>
            <p:ph idx="1"/>
          </p:nvPr>
        </p:nvSpPr>
        <p:spPr>
          <a:xfrm>
            <a:off x="913795" y="1630018"/>
            <a:ext cx="10353762" cy="4161182"/>
          </a:xfrm>
        </p:spPr>
        <p:txBody>
          <a:bodyPr/>
          <a:lstStyle/>
          <a:p>
            <a:r>
              <a:rPr lang="cs-CZ" sz="6000" i="1" dirty="0">
                <a:latin typeface="Times New Roman" pitchFamily="18"/>
              </a:rPr>
              <a:t>„</a:t>
            </a:r>
            <a:r>
              <a:rPr lang="cs-CZ" sz="6000" b="1" i="1" dirty="0">
                <a:latin typeface="Times New Roman" pitchFamily="18"/>
              </a:rPr>
              <a:t>Ở đây chết mất.</a:t>
            </a:r>
            <a:r>
              <a:rPr lang="cs-CZ" sz="6000" i="1" dirty="0">
                <a:latin typeface="Times New Roman" pitchFamily="18"/>
              </a:rPr>
              <a:t>“</a:t>
            </a:r>
          </a:p>
          <a:p>
            <a:r>
              <a:rPr lang="cs-CZ" sz="2400" b="1" i="1" dirty="0">
                <a:latin typeface="Times New Roman" pitchFamily="18"/>
              </a:rPr>
              <a:t>Ở đây </a:t>
            </a:r>
            <a:r>
              <a:rPr lang="cs-CZ" sz="2400" b="1" dirty="0">
                <a:latin typeface="Times New Roman" pitchFamily="18"/>
              </a:rPr>
              <a:t>(tady) </a:t>
            </a:r>
            <a:r>
              <a:rPr lang="cs-CZ" sz="2400" b="1" i="1" dirty="0">
                <a:latin typeface="Times New Roman" pitchFamily="18"/>
              </a:rPr>
              <a:t>chết </a:t>
            </a:r>
            <a:r>
              <a:rPr lang="cs-CZ" sz="2400" b="1" dirty="0">
                <a:latin typeface="Times New Roman" pitchFamily="18"/>
              </a:rPr>
              <a:t>(zemřít) </a:t>
            </a:r>
            <a:r>
              <a:rPr lang="cs-CZ" sz="2400" b="1" i="1" dirty="0">
                <a:latin typeface="Times New Roman" pitchFamily="18"/>
              </a:rPr>
              <a:t>mất </a:t>
            </a:r>
            <a:r>
              <a:rPr lang="cs-CZ" sz="2400" b="1" dirty="0">
                <a:latin typeface="Times New Roman" pitchFamily="18"/>
              </a:rPr>
              <a:t>(ztratit)</a:t>
            </a:r>
            <a:r>
              <a:rPr lang="cs-CZ" sz="2400" dirty="0">
                <a:latin typeface="Times New Roman" pitchFamily="18"/>
              </a:rPr>
              <a:t>.</a:t>
            </a:r>
          </a:p>
          <a:p>
            <a:r>
              <a:rPr lang="cs-CZ" sz="2400" i="1" dirty="0">
                <a:latin typeface="Times New Roman" pitchFamily="18"/>
              </a:rPr>
              <a:t>Elipsa je velmi častým jevem ve vietnamském jazyce. </a:t>
            </a:r>
          </a:p>
          <a:p>
            <a:r>
              <a:rPr lang="cs-CZ" sz="2400" i="1" dirty="0">
                <a:latin typeface="Times New Roman" pitchFamily="18"/>
              </a:rPr>
              <a:t>Důležitost důkladné znalosti kontextu při překladu.</a:t>
            </a:r>
          </a:p>
          <a:p>
            <a:r>
              <a:rPr lang="cs-CZ" sz="2400" i="1" dirty="0">
                <a:latin typeface="Times New Roman" pitchFamily="18"/>
              </a:rPr>
              <a:t>I při znalosti kontextu nemusí být překlad do češtiny jednoznačný.</a:t>
            </a:r>
          </a:p>
        </p:txBody>
      </p:sp>
    </p:spTree>
    <p:extLst>
      <p:ext uri="{BB962C8B-B14F-4D97-AF65-F5344CB8AC3E}">
        <p14:creationId xmlns:p14="http://schemas.microsoft.com/office/powerpoint/2010/main" val="36453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B6638CF-2D45-193A-2DF3-43B26483E985}"/>
              </a:ext>
            </a:extLst>
          </p:cNvPr>
          <p:cNvSpPr>
            <a:spLocks noGrp="1"/>
          </p:cNvSpPr>
          <p:nvPr>
            <p:ph type="title"/>
          </p:nvPr>
        </p:nvSpPr>
        <p:spPr>
          <a:xfrm>
            <a:off x="913795" y="609600"/>
            <a:ext cx="10353762" cy="636104"/>
          </a:xfrm>
        </p:spPr>
        <p:txBody>
          <a:bodyPr/>
          <a:lstStyle/>
          <a:p>
            <a:r>
              <a:rPr lang="cs-CZ" dirty="0"/>
              <a:t>Tô Hoài: Hai vợ chồng A Phủ (úryvek)</a:t>
            </a:r>
          </a:p>
        </p:txBody>
      </p:sp>
      <p:sp>
        <p:nvSpPr>
          <p:cNvPr id="3" name="Chỗ dành sẵn cho Nội dung 2">
            <a:extLst>
              <a:ext uri="{FF2B5EF4-FFF2-40B4-BE49-F238E27FC236}">
                <a16:creationId xmlns:a16="http://schemas.microsoft.com/office/drawing/2014/main" id="{FD371D59-EF66-97C2-2C4B-609A3D48D116}"/>
              </a:ext>
            </a:extLst>
          </p:cNvPr>
          <p:cNvSpPr>
            <a:spLocks noGrp="1"/>
          </p:cNvSpPr>
          <p:nvPr>
            <p:ph idx="1"/>
          </p:nvPr>
        </p:nvSpPr>
        <p:spPr>
          <a:xfrm>
            <a:off x="913795" y="1404730"/>
            <a:ext cx="10353762" cy="4386469"/>
          </a:xfrm>
        </p:spPr>
        <p:txBody>
          <a:bodyPr/>
          <a:lstStyle/>
          <a:p>
            <a:r>
              <a:rPr lang="cs-CZ" sz="4000" i="1" dirty="0">
                <a:latin typeface="Times New Roman" pitchFamily="18"/>
              </a:rPr>
              <a:t>A Phủ chưa kịp nói, Mỵ lại vừa thở vừa nói: „</a:t>
            </a:r>
            <a:r>
              <a:rPr lang="cs-CZ" sz="4000" b="1" i="1" dirty="0">
                <a:latin typeface="Times New Roman" pitchFamily="18"/>
              </a:rPr>
              <a:t>Ở đây chết mất.</a:t>
            </a:r>
            <a:r>
              <a:rPr lang="cs-CZ" sz="4000" i="1" dirty="0">
                <a:latin typeface="Times New Roman" pitchFamily="18"/>
              </a:rPr>
              <a:t>“</a:t>
            </a:r>
          </a:p>
          <a:p>
            <a:r>
              <a:rPr lang="cs-CZ" sz="2400" i="1" dirty="0">
                <a:latin typeface="Times New Roman" pitchFamily="18"/>
              </a:rPr>
              <a:t>A Phủ</a:t>
            </a:r>
            <a:r>
              <a:rPr lang="cs-CZ" sz="2400" dirty="0">
                <a:latin typeface="Times New Roman" pitchFamily="18"/>
              </a:rPr>
              <a:t> (A Phủ-mužské jméno) </a:t>
            </a:r>
            <a:r>
              <a:rPr lang="cs-CZ" sz="2400" i="1" dirty="0">
                <a:latin typeface="Times New Roman" pitchFamily="18"/>
              </a:rPr>
              <a:t>chưa</a:t>
            </a:r>
            <a:r>
              <a:rPr lang="cs-CZ" sz="2400" dirty="0">
                <a:latin typeface="Times New Roman" pitchFamily="18"/>
              </a:rPr>
              <a:t> (ještě ne) </a:t>
            </a:r>
            <a:r>
              <a:rPr lang="cs-CZ" sz="2400" i="1" dirty="0">
                <a:latin typeface="Times New Roman" pitchFamily="18"/>
              </a:rPr>
              <a:t>kịp </a:t>
            </a:r>
            <a:r>
              <a:rPr lang="cs-CZ" sz="2400" dirty="0">
                <a:latin typeface="Times New Roman" pitchFamily="18"/>
              </a:rPr>
              <a:t>(stihnout) </a:t>
            </a:r>
            <a:r>
              <a:rPr lang="cs-CZ" sz="2400" i="1" dirty="0">
                <a:latin typeface="Times New Roman" pitchFamily="18"/>
              </a:rPr>
              <a:t>nói </a:t>
            </a:r>
            <a:r>
              <a:rPr lang="cs-CZ" sz="2400" dirty="0">
                <a:latin typeface="Times New Roman" pitchFamily="18"/>
              </a:rPr>
              <a:t>(mluvit), </a:t>
            </a:r>
            <a:r>
              <a:rPr lang="cs-CZ" sz="2400" i="1" dirty="0">
                <a:latin typeface="Times New Roman" pitchFamily="18"/>
              </a:rPr>
              <a:t>Mỵ</a:t>
            </a:r>
            <a:r>
              <a:rPr lang="cs-CZ" sz="2400" dirty="0">
                <a:latin typeface="Times New Roman" pitchFamily="18"/>
              </a:rPr>
              <a:t> (Mỵ-ženské jméno) </a:t>
            </a:r>
            <a:r>
              <a:rPr lang="cs-CZ" sz="2400" i="1" dirty="0">
                <a:latin typeface="Times New Roman" pitchFamily="18"/>
              </a:rPr>
              <a:t>lại</a:t>
            </a:r>
            <a:r>
              <a:rPr lang="cs-CZ" sz="2400" dirty="0">
                <a:latin typeface="Times New Roman" pitchFamily="18"/>
              </a:rPr>
              <a:t> (znovu) </a:t>
            </a:r>
            <a:r>
              <a:rPr lang="cs-CZ" sz="2400" i="1" dirty="0">
                <a:latin typeface="Times New Roman" pitchFamily="18"/>
              </a:rPr>
              <a:t>vừa </a:t>
            </a:r>
            <a:r>
              <a:rPr lang="cs-CZ" sz="2400" dirty="0">
                <a:latin typeface="Times New Roman" pitchFamily="18"/>
              </a:rPr>
              <a:t>(zároveň) </a:t>
            </a:r>
            <a:r>
              <a:rPr lang="cs-CZ" sz="2400" i="1" dirty="0">
                <a:latin typeface="Times New Roman" pitchFamily="18"/>
              </a:rPr>
              <a:t>thở</a:t>
            </a:r>
            <a:r>
              <a:rPr lang="cs-CZ" sz="2400" dirty="0">
                <a:latin typeface="Times New Roman" pitchFamily="18"/>
              </a:rPr>
              <a:t> (dýchat) </a:t>
            </a:r>
            <a:r>
              <a:rPr lang="cs-CZ" sz="2400" i="1" dirty="0">
                <a:latin typeface="Times New Roman" pitchFamily="18"/>
              </a:rPr>
              <a:t>vừa </a:t>
            </a:r>
            <a:r>
              <a:rPr lang="cs-CZ" sz="2400" dirty="0">
                <a:latin typeface="Times New Roman" pitchFamily="18"/>
              </a:rPr>
              <a:t>(zároveň) </a:t>
            </a:r>
            <a:r>
              <a:rPr lang="cs-CZ" sz="2400" i="1" dirty="0">
                <a:latin typeface="Times New Roman" pitchFamily="18"/>
              </a:rPr>
              <a:t>nói </a:t>
            </a:r>
            <a:r>
              <a:rPr lang="cs-CZ" sz="2400" dirty="0">
                <a:latin typeface="Times New Roman" pitchFamily="18"/>
              </a:rPr>
              <a:t>(mluvit): </a:t>
            </a:r>
            <a:r>
              <a:rPr lang="cs-CZ" sz="2400" b="1" i="1" dirty="0">
                <a:latin typeface="Times New Roman" pitchFamily="18"/>
              </a:rPr>
              <a:t>Ở đây </a:t>
            </a:r>
            <a:r>
              <a:rPr lang="cs-CZ" sz="2400" b="1" dirty="0">
                <a:latin typeface="Times New Roman" pitchFamily="18"/>
              </a:rPr>
              <a:t>(tady) </a:t>
            </a:r>
            <a:r>
              <a:rPr lang="cs-CZ" sz="2400" b="1" i="1" dirty="0">
                <a:latin typeface="Times New Roman" pitchFamily="18"/>
              </a:rPr>
              <a:t>chết </a:t>
            </a:r>
            <a:r>
              <a:rPr lang="cs-CZ" sz="2400" b="1" dirty="0">
                <a:latin typeface="Times New Roman" pitchFamily="18"/>
              </a:rPr>
              <a:t>(zemřít) </a:t>
            </a:r>
            <a:r>
              <a:rPr lang="cs-CZ" sz="2400" b="1" i="1" dirty="0">
                <a:latin typeface="Times New Roman" pitchFamily="18"/>
              </a:rPr>
              <a:t>mất </a:t>
            </a:r>
            <a:r>
              <a:rPr lang="cs-CZ" sz="2400" b="1" dirty="0">
                <a:latin typeface="Times New Roman" pitchFamily="18"/>
              </a:rPr>
              <a:t>(ztratit)</a:t>
            </a:r>
            <a:r>
              <a:rPr lang="cs-CZ" sz="2400" dirty="0">
                <a:latin typeface="Times New Roman" pitchFamily="18"/>
              </a:rPr>
              <a:t>.</a:t>
            </a:r>
          </a:p>
          <a:p>
            <a:r>
              <a:rPr lang="cs-CZ" dirty="0">
                <a:latin typeface="Times New Roman" pitchFamily="18"/>
                <a:cs typeface="Times New Roman" pitchFamily="18"/>
              </a:rPr>
              <a:t>	</a:t>
            </a:r>
            <a:endParaRPr lang="cs-CZ" dirty="0"/>
          </a:p>
        </p:txBody>
      </p:sp>
    </p:spTree>
    <p:extLst>
      <p:ext uri="{BB962C8B-B14F-4D97-AF65-F5344CB8AC3E}">
        <p14:creationId xmlns:p14="http://schemas.microsoft.com/office/powerpoint/2010/main" val="2376853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B6638CF-2D45-193A-2DF3-43B26483E985}"/>
              </a:ext>
            </a:extLst>
          </p:cNvPr>
          <p:cNvSpPr>
            <a:spLocks noGrp="1"/>
          </p:cNvSpPr>
          <p:nvPr>
            <p:ph type="title"/>
          </p:nvPr>
        </p:nvSpPr>
        <p:spPr>
          <a:xfrm>
            <a:off x="913795" y="609600"/>
            <a:ext cx="10353762" cy="636104"/>
          </a:xfrm>
        </p:spPr>
        <p:txBody>
          <a:bodyPr/>
          <a:lstStyle/>
          <a:p>
            <a:r>
              <a:rPr lang="cs-CZ" dirty="0"/>
              <a:t>Varianty překladu</a:t>
            </a:r>
          </a:p>
        </p:txBody>
      </p:sp>
      <p:sp>
        <p:nvSpPr>
          <p:cNvPr id="3" name="Chỗ dành sẵn cho Nội dung 2">
            <a:extLst>
              <a:ext uri="{FF2B5EF4-FFF2-40B4-BE49-F238E27FC236}">
                <a16:creationId xmlns:a16="http://schemas.microsoft.com/office/drawing/2014/main" id="{FD371D59-EF66-97C2-2C4B-609A3D48D116}"/>
              </a:ext>
            </a:extLst>
          </p:cNvPr>
          <p:cNvSpPr>
            <a:spLocks noGrp="1"/>
          </p:cNvSpPr>
          <p:nvPr>
            <p:ph idx="1"/>
          </p:nvPr>
        </p:nvSpPr>
        <p:spPr>
          <a:xfrm>
            <a:off x="913795" y="1404730"/>
            <a:ext cx="10353762" cy="4386469"/>
          </a:xfrm>
        </p:spPr>
        <p:txBody>
          <a:bodyPr/>
          <a:lstStyle/>
          <a:p>
            <a:r>
              <a:rPr lang="cs-CZ" sz="2400" dirty="0"/>
              <a:t>Ještě než A Phu stihl něco říct, zadýchaně pronesla: „Tady by nás potkala smrt.“</a:t>
            </a:r>
          </a:p>
          <a:p>
            <a:endParaRPr lang="cs-CZ" sz="2400" dirty="0"/>
          </a:p>
          <a:p>
            <a:r>
              <a:rPr lang="cs-CZ" sz="2400" dirty="0"/>
              <a:t>A Phu ještě nestačil promluvit, když My zadýchaně řekla: „Tady by mě potkala smrt.“</a:t>
            </a:r>
          </a:p>
          <a:p>
            <a:endParaRPr lang="cs-CZ" sz="2400" dirty="0"/>
          </a:p>
          <a:p>
            <a:r>
              <a:rPr lang="cs-CZ" sz="2400" dirty="0">
                <a:latin typeface="Times New Roman" pitchFamily="18"/>
              </a:rPr>
              <a:t>Než stačil promluvit dodala: „</a:t>
            </a:r>
            <a:r>
              <a:rPr lang="cs-CZ" sz="2400" b="1" dirty="0">
                <a:latin typeface="Times New Roman" pitchFamily="18"/>
              </a:rPr>
              <a:t>Tady bych zemřela</a:t>
            </a:r>
            <a:r>
              <a:rPr lang="cs-CZ" sz="2400" dirty="0">
                <a:latin typeface="Times New Roman" pitchFamily="18"/>
              </a:rPr>
              <a:t>.“ </a:t>
            </a:r>
            <a:r>
              <a:rPr lang="cs-CZ" sz="2000" dirty="0">
                <a:latin typeface="Times New Roman" pitchFamily="18"/>
                <a:cs typeface="Tahoma" pitchFamily="2"/>
              </a:rPr>
              <a:t>To Hoai: </a:t>
            </a:r>
            <a:r>
              <a:rPr lang="cs-CZ" sz="2000" i="1" dirty="0">
                <a:latin typeface="Times New Roman" pitchFamily="18"/>
                <a:cs typeface="Tahoma" pitchFamily="2"/>
              </a:rPr>
              <a:t>Manželé A-Phuovi</a:t>
            </a:r>
            <a:r>
              <a:rPr lang="cs-CZ" sz="2000" dirty="0">
                <a:latin typeface="Times New Roman" pitchFamily="18"/>
                <a:cs typeface="Tahoma" pitchFamily="2"/>
              </a:rPr>
              <a:t>. In Vietnamské povídky. Přel. Zbořilová. (1972, s. 140)</a:t>
            </a:r>
            <a:r>
              <a:rPr lang="cs-CZ" dirty="0"/>
              <a:t> </a:t>
            </a:r>
          </a:p>
        </p:txBody>
      </p:sp>
    </p:spTree>
    <p:extLst>
      <p:ext uri="{BB962C8B-B14F-4D97-AF65-F5344CB8AC3E}">
        <p14:creationId xmlns:p14="http://schemas.microsoft.com/office/powerpoint/2010/main" val="251587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66689B-A690-8CAD-FB68-4A755C6D7D4D}"/>
              </a:ext>
            </a:extLst>
          </p:cNvPr>
          <p:cNvSpPr>
            <a:spLocks noGrp="1"/>
          </p:cNvSpPr>
          <p:nvPr>
            <p:ph type="title"/>
          </p:nvPr>
        </p:nvSpPr>
        <p:spPr>
          <a:xfrm>
            <a:off x="913795" y="609600"/>
            <a:ext cx="10353762" cy="874643"/>
          </a:xfrm>
        </p:spPr>
        <p:txBody>
          <a:bodyPr/>
          <a:lstStyle/>
          <a:p>
            <a:r>
              <a:rPr lang="cs-CZ" dirty="0"/>
              <a:t>TLUMOČENÍ</a:t>
            </a:r>
          </a:p>
        </p:txBody>
      </p:sp>
      <p:sp>
        <p:nvSpPr>
          <p:cNvPr id="3" name="Chỗ dành sẵn cho Nội dung 2">
            <a:extLst>
              <a:ext uri="{FF2B5EF4-FFF2-40B4-BE49-F238E27FC236}">
                <a16:creationId xmlns:a16="http://schemas.microsoft.com/office/drawing/2014/main" id="{D0AFB8AD-BF6A-0E4F-1D7C-A5391A37DC8D}"/>
              </a:ext>
            </a:extLst>
          </p:cNvPr>
          <p:cNvSpPr>
            <a:spLocks noGrp="1"/>
          </p:cNvSpPr>
          <p:nvPr>
            <p:ph idx="1"/>
          </p:nvPr>
        </p:nvSpPr>
        <p:spPr>
          <a:xfrm>
            <a:off x="913795" y="1669774"/>
            <a:ext cx="10353762" cy="4121425"/>
          </a:xfrm>
        </p:spPr>
        <p:txBody>
          <a:bodyPr/>
          <a:lstStyle/>
          <a:p>
            <a:pPr>
              <a:buFontTx/>
              <a:buChar char="-"/>
            </a:pPr>
            <a:r>
              <a:rPr lang="cs-CZ" dirty="0"/>
              <a:t>Převod sdělení z jednoho jazyka do druhého při projevu či rozhovoru</a:t>
            </a:r>
          </a:p>
          <a:p>
            <a:pPr>
              <a:buFontTx/>
              <a:buChar char="-"/>
            </a:pPr>
            <a:r>
              <a:rPr lang="cs-CZ" b="0" i="0" dirty="0">
                <a:effectLst/>
                <a:latin typeface="Arial" panose="020B0604020202020204" pitchFamily="34" charset="0"/>
              </a:rPr>
              <a:t>Tlumočník rovněž často tlumočí nejen mezi jazyky, ale i mezi kulturami</a:t>
            </a:r>
            <a:endParaRPr lang="cs-CZ" dirty="0"/>
          </a:p>
          <a:p>
            <a:pPr>
              <a:buFontTx/>
              <a:buChar char="-"/>
            </a:pPr>
            <a:r>
              <a:rPr lang="cs-CZ" dirty="0"/>
              <a:t>KONSEKUTIVNÍ (následné tlumočení)</a:t>
            </a:r>
          </a:p>
          <a:p>
            <a:pPr>
              <a:buFontTx/>
              <a:buChar char="-"/>
            </a:pPr>
            <a:r>
              <a:rPr lang="cs-CZ" b="0" i="0" dirty="0">
                <a:effectLst/>
                <a:latin typeface="Arial" panose="020B0604020202020204" pitchFamily="34" charset="0"/>
              </a:rPr>
              <a:t>tlumočení ústního projevu řečníka po částech</a:t>
            </a:r>
          </a:p>
          <a:p>
            <a:pPr>
              <a:buFontTx/>
              <a:buChar char="-"/>
            </a:pPr>
            <a:r>
              <a:rPr lang="cs-CZ" b="0" i="0" dirty="0">
                <a:effectLst/>
                <a:latin typeface="Arial" panose="020B0604020202020204" pitchFamily="34" charset="0"/>
              </a:rPr>
              <a:t>Řečník vysloví část svých myšlenek, odmlčí se a poskytne tlumočníkovi čas k převodu projevu do druhého jazyka.</a:t>
            </a:r>
          </a:p>
          <a:p>
            <a:pPr>
              <a:buFontTx/>
              <a:buChar char="-"/>
            </a:pPr>
            <a:r>
              <a:rPr lang="cs-CZ" dirty="0"/>
              <a:t>SIMULTÁNNÍ (souběžné tlumočení)</a:t>
            </a:r>
          </a:p>
          <a:p>
            <a:pPr>
              <a:buFontTx/>
              <a:buChar char="-"/>
            </a:pPr>
            <a:r>
              <a:rPr lang="cs-CZ" b="0" i="0" dirty="0">
                <a:solidFill>
                  <a:srgbClr val="202122"/>
                </a:solidFill>
                <a:effectLst/>
                <a:latin typeface="Arial" panose="020B0604020202020204" pitchFamily="34" charset="0"/>
              </a:rPr>
              <a:t> </a:t>
            </a:r>
            <a:r>
              <a:rPr lang="cs-CZ" b="0" i="0" dirty="0">
                <a:effectLst/>
                <a:latin typeface="Arial" panose="020B0604020202020204" pitchFamily="34" charset="0"/>
              </a:rPr>
              <a:t>ústní jazykový převod, při kterém tlumočník převádí sdělení z výchozího do cílového jazyka souběžně při projevu řečníka</a:t>
            </a:r>
          </a:p>
          <a:p>
            <a:pPr>
              <a:buFontTx/>
              <a:buChar char="-"/>
            </a:pPr>
            <a:endParaRPr lang="cs-CZ" dirty="0"/>
          </a:p>
        </p:txBody>
      </p:sp>
    </p:spTree>
    <p:extLst>
      <p:ext uri="{BB962C8B-B14F-4D97-AF65-F5344CB8AC3E}">
        <p14:creationId xmlns:p14="http://schemas.microsoft.com/office/powerpoint/2010/main" val="2163836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FE9FAB-2FA3-B5F9-2372-9CD3992661B5}"/>
              </a:ext>
            </a:extLst>
          </p:cNvPr>
          <p:cNvSpPr>
            <a:spLocks noGrp="1"/>
          </p:cNvSpPr>
          <p:nvPr>
            <p:ph type="title"/>
          </p:nvPr>
        </p:nvSpPr>
        <p:spPr>
          <a:xfrm>
            <a:off x="913795" y="609600"/>
            <a:ext cx="10353762" cy="1020418"/>
          </a:xfrm>
        </p:spPr>
        <p:txBody>
          <a:bodyPr/>
          <a:lstStyle/>
          <a:p>
            <a:r>
              <a:rPr lang="cs-CZ" dirty="0"/>
              <a:t>KONSEKUTIVNÍ TLUMOČENÍ</a:t>
            </a:r>
          </a:p>
        </p:txBody>
      </p:sp>
      <p:sp>
        <p:nvSpPr>
          <p:cNvPr id="3" name="Chỗ dành sẵn cho Nội dung 2">
            <a:extLst>
              <a:ext uri="{FF2B5EF4-FFF2-40B4-BE49-F238E27FC236}">
                <a16:creationId xmlns:a16="http://schemas.microsoft.com/office/drawing/2014/main" id="{07511E3F-AF36-87FA-8372-74CBDC52A9AE}"/>
              </a:ext>
            </a:extLst>
          </p:cNvPr>
          <p:cNvSpPr>
            <a:spLocks noGrp="1"/>
          </p:cNvSpPr>
          <p:nvPr>
            <p:ph idx="1"/>
          </p:nvPr>
        </p:nvSpPr>
        <p:spPr>
          <a:xfrm>
            <a:off x="913795" y="1630018"/>
            <a:ext cx="10353762" cy="4161182"/>
          </a:xfrm>
        </p:spPr>
        <p:txBody>
          <a:bodyPr/>
          <a:lstStyle/>
          <a:p>
            <a:r>
              <a:rPr lang="cs-CZ" dirty="0">
                <a:effectLst/>
                <a:latin typeface="Arial" panose="020B0604020202020204" pitchFamily="34" charset="0"/>
              </a:rPr>
              <a:t>V</a:t>
            </a:r>
            <a:r>
              <a:rPr lang="cs-CZ" b="0" i="0" dirty="0">
                <a:effectLst/>
                <a:latin typeface="Arial" panose="020B0604020202020204" pitchFamily="34" charset="0"/>
              </a:rPr>
              <a:t>hodné pro příležitosti s menším počtem účastníků.</a:t>
            </a:r>
          </a:p>
          <a:p>
            <a:r>
              <a:rPr lang="cs-CZ" dirty="0">
                <a:effectLst/>
                <a:latin typeface="Arial" panose="020B0604020202020204" pitchFamily="34" charset="0"/>
              </a:rPr>
              <a:t>Zabírá více času, projev je přerušován tlumočením, je ovlivněna plynulost projevu</a:t>
            </a:r>
            <a:endParaRPr lang="cs-CZ" b="0" i="0" dirty="0">
              <a:effectLst/>
              <a:latin typeface="Arial" panose="020B0604020202020204" pitchFamily="34" charset="0"/>
            </a:endParaRPr>
          </a:p>
          <a:p>
            <a:r>
              <a:rPr lang="cs-CZ" dirty="0">
                <a:effectLst/>
                <a:latin typeface="Arial" panose="020B0604020202020204" pitchFamily="34" charset="0"/>
              </a:rPr>
              <a:t>K</a:t>
            </a:r>
            <a:r>
              <a:rPr lang="cs-CZ" b="0" i="0" dirty="0">
                <a:effectLst/>
                <a:latin typeface="Arial" panose="020B0604020202020204" pitchFamily="34" charset="0"/>
              </a:rPr>
              <a:t>onsekutivně se tlumočí např. rozhovory státníků a obchodníků, setkání s delegacemi, obchodní schůzky či obědy. </a:t>
            </a:r>
            <a:endParaRPr lang="cs-CZ" dirty="0">
              <a:effectLst/>
              <a:latin typeface="Arial" panose="020B0604020202020204" pitchFamily="34" charset="0"/>
            </a:endParaRPr>
          </a:p>
          <a:p>
            <a:r>
              <a:rPr lang="cs-CZ" b="0" i="0" dirty="0">
                <a:effectLst/>
                <a:latin typeface="Arial" panose="020B0604020202020204" pitchFamily="34" charset="0"/>
              </a:rPr>
              <a:t>Doprovodné tlumočení (např. mezi obchodními partnery).</a:t>
            </a:r>
          </a:p>
          <a:p>
            <a:r>
              <a:rPr lang="cs-CZ" dirty="0">
                <a:effectLst/>
                <a:latin typeface="Arial" panose="020B0604020202020204" pitchFamily="34" charset="0"/>
              </a:rPr>
              <a:t>TLUMOČNÍK NENÍ ÚČASTNÍKEM KONVERZACE</a:t>
            </a:r>
            <a:endParaRPr lang="cs-CZ" dirty="0"/>
          </a:p>
        </p:txBody>
      </p:sp>
    </p:spTree>
    <p:extLst>
      <p:ext uri="{BB962C8B-B14F-4D97-AF65-F5344CB8AC3E}">
        <p14:creationId xmlns:p14="http://schemas.microsoft.com/office/powerpoint/2010/main" val="406842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CE645B9-9C6B-E61F-CA0F-8F7E2236A982}"/>
              </a:ext>
            </a:extLst>
          </p:cNvPr>
          <p:cNvSpPr>
            <a:spLocks noGrp="1"/>
          </p:cNvSpPr>
          <p:nvPr>
            <p:ph type="title"/>
          </p:nvPr>
        </p:nvSpPr>
        <p:spPr>
          <a:xfrm>
            <a:off x="913795" y="609600"/>
            <a:ext cx="10353762" cy="457201"/>
          </a:xfrm>
        </p:spPr>
        <p:txBody>
          <a:bodyPr/>
          <a:lstStyle/>
          <a:p>
            <a:r>
              <a:rPr lang="cs-CZ" dirty="0"/>
              <a:t>KONSEKUTIVNÍ TLUMOČENÍ</a:t>
            </a:r>
          </a:p>
        </p:txBody>
      </p:sp>
      <p:sp>
        <p:nvSpPr>
          <p:cNvPr id="3" name="Chỗ dành sẵn cho Nội dung 2">
            <a:extLst>
              <a:ext uri="{FF2B5EF4-FFF2-40B4-BE49-F238E27FC236}">
                <a16:creationId xmlns:a16="http://schemas.microsoft.com/office/drawing/2014/main" id="{71EDAF4D-0027-1808-2F6F-9EB077010D35}"/>
              </a:ext>
            </a:extLst>
          </p:cNvPr>
          <p:cNvSpPr>
            <a:spLocks noGrp="1"/>
          </p:cNvSpPr>
          <p:nvPr>
            <p:ph idx="1"/>
          </p:nvPr>
        </p:nvSpPr>
        <p:spPr>
          <a:xfrm>
            <a:off x="913795" y="1378226"/>
            <a:ext cx="10353762" cy="4770783"/>
          </a:xfrm>
        </p:spPr>
        <p:txBody>
          <a:bodyPr/>
          <a:lstStyle/>
          <a:p>
            <a:r>
              <a:rPr lang="cs-CZ" dirty="0"/>
              <a:t>NÍZKÁ KONSEKUTIVA</a:t>
            </a:r>
          </a:p>
          <a:p>
            <a:r>
              <a:rPr lang="cs-CZ" dirty="0">
                <a:effectLst/>
                <a:latin typeface="Verdana" panose="020B0604030504040204" pitchFamily="34" charset="0"/>
              </a:rPr>
              <a:t>Ř</a:t>
            </a:r>
            <a:r>
              <a:rPr lang="cs-CZ" b="0" i="0" dirty="0">
                <a:effectLst/>
                <a:latin typeface="Verdana" panose="020B0604030504040204" pitchFamily="34" charset="0"/>
              </a:rPr>
              <a:t>ečník pronese několik vět, odmlčí se a tlumočník je převede do druhého jazyka.</a:t>
            </a:r>
            <a:br>
              <a:rPr lang="cs-CZ" b="0" i="0" dirty="0">
                <a:effectLst/>
                <a:latin typeface="Verdana" panose="020B0604030504040204" pitchFamily="34" charset="0"/>
              </a:rPr>
            </a:br>
            <a:br>
              <a:rPr lang="cs-CZ" b="0" i="0" dirty="0">
                <a:effectLst/>
                <a:latin typeface="Verdana" panose="020B0604030504040204" pitchFamily="34" charset="0"/>
              </a:rPr>
            </a:br>
            <a:r>
              <a:rPr lang="cs-CZ" dirty="0"/>
              <a:t>VYSOKÁ KONSEKUTIVA</a:t>
            </a:r>
          </a:p>
          <a:p>
            <a:r>
              <a:rPr lang="cs-CZ" b="0" i="0" dirty="0">
                <a:effectLst/>
                <a:latin typeface="Verdana" panose="020B0604030504040204" pitchFamily="34" charset="0"/>
              </a:rPr>
              <a:t>Řečník rozdělí promluvu na delší celky (asi 3-5 min.), při kterých si tlumočník dělá poznámky a v následující přestávce pronesené přetlumočí posluchačům.</a:t>
            </a:r>
          </a:p>
          <a:p>
            <a:r>
              <a:rPr lang="cs-CZ" dirty="0">
                <a:effectLst/>
                <a:latin typeface="Arial" panose="020B0604020202020204" pitchFamily="34" charset="0"/>
              </a:rPr>
              <a:t>Při delších projevech je vhodné používat tlumočnícký zápis (tlumočnická notace), aby bylo možné si zapamatovat všechny hlavní myšlenky řečeného. B</a:t>
            </a:r>
            <a:r>
              <a:rPr lang="cs-CZ" b="0" i="0" dirty="0">
                <a:effectLst/>
                <a:latin typeface="Arial" panose="020B0604020202020204" pitchFamily="34" charset="0"/>
              </a:rPr>
              <a:t>ěhem proslovu si tlumočník píše poznámky formou tlumočnického zápisu a začne tlumočit až poté, co se řečník odmlčí.</a:t>
            </a:r>
            <a:br>
              <a:rPr lang="cs-CZ" b="0" i="0" dirty="0">
                <a:effectLst/>
                <a:latin typeface="Verdana" panose="020B0604030504040204" pitchFamily="34" charset="0"/>
              </a:rPr>
            </a:br>
            <a:endParaRPr lang="cs-CZ" dirty="0"/>
          </a:p>
        </p:txBody>
      </p:sp>
    </p:spTree>
    <p:extLst>
      <p:ext uri="{BB962C8B-B14F-4D97-AF65-F5344CB8AC3E}">
        <p14:creationId xmlns:p14="http://schemas.microsoft.com/office/powerpoint/2010/main" val="172048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8140894-39E9-67FA-C147-23181E5B0996}"/>
              </a:ext>
            </a:extLst>
          </p:cNvPr>
          <p:cNvSpPr>
            <a:spLocks noGrp="1"/>
          </p:cNvSpPr>
          <p:nvPr>
            <p:ph type="title"/>
          </p:nvPr>
        </p:nvSpPr>
        <p:spPr>
          <a:xfrm>
            <a:off x="913795" y="609600"/>
            <a:ext cx="10353762" cy="834887"/>
          </a:xfrm>
        </p:spPr>
        <p:txBody>
          <a:bodyPr/>
          <a:lstStyle/>
          <a:p>
            <a:r>
              <a:rPr lang="cs-CZ" dirty="0"/>
              <a:t>SIMULTÁNNÍ TLUMOČENÍ</a:t>
            </a:r>
          </a:p>
        </p:txBody>
      </p:sp>
      <p:sp>
        <p:nvSpPr>
          <p:cNvPr id="3" name="Chỗ dành sẵn cho Nội dung 2">
            <a:extLst>
              <a:ext uri="{FF2B5EF4-FFF2-40B4-BE49-F238E27FC236}">
                <a16:creationId xmlns:a16="http://schemas.microsoft.com/office/drawing/2014/main" id="{D0483957-074F-054C-7E9A-2E17A4F62FB3}"/>
              </a:ext>
            </a:extLst>
          </p:cNvPr>
          <p:cNvSpPr>
            <a:spLocks noGrp="1"/>
          </p:cNvSpPr>
          <p:nvPr>
            <p:ph idx="1"/>
          </p:nvPr>
        </p:nvSpPr>
        <p:spPr>
          <a:xfrm>
            <a:off x="913795" y="1311966"/>
            <a:ext cx="10353762" cy="4479234"/>
          </a:xfrm>
        </p:spPr>
        <p:txBody>
          <a:bodyPr/>
          <a:lstStyle/>
          <a:p>
            <a:r>
              <a:rPr lang="cs-CZ" b="0" i="0" dirty="0">
                <a:effectLst/>
                <a:latin typeface="Arial" panose="020B0604020202020204" pitchFamily="34" charset="0"/>
              </a:rPr>
              <a:t>Posluchači mohou plynule poslouchat projev ve svém jazyce bez delších prodlev.</a:t>
            </a:r>
          </a:p>
          <a:p>
            <a:r>
              <a:rPr lang="cs-CZ" dirty="0">
                <a:effectLst/>
                <a:latin typeface="Arial" panose="020B0604020202020204" pitchFamily="34" charset="0"/>
              </a:rPr>
              <a:t>Hodí se pro velké akce a konference. </a:t>
            </a:r>
            <a:r>
              <a:rPr lang="cs-CZ" b="0" i="0" dirty="0">
                <a:effectLst/>
                <a:latin typeface="Arial" panose="020B0604020202020204" pitchFamily="34" charset="0"/>
                <a:cs typeface="Arial" panose="020B0604020202020204" pitchFamily="34" charset="0"/>
              </a:rPr>
              <a:t>Díky okamžitému převodu řeči do druhého jazyka umožňuje tento typ interpretace dosáhnout </a:t>
            </a:r>
            <a:r>
              <a:rPr lang="cs-CZ" b="1" i="0" dirty="0">
                <a:effectLst/>
                <a:latin typeface="Arial" panose="020B0604020202020204" pitchFamily="34" charset="0"/>
                <a:cs typeface="Arial" panose="020B0604020202020204" pitchFamily="34" charset="0"/>
              </a:rPr>
              <a:t>větší přesnosti</a:t>
            </a:r>
            <a:r>
              <a:rPr lang="cs-CZ" b="0" i="0" dirty="0">
                <a:effectLst/>
                <a:latin typeface="Arial" panose="020B0604020202020204" pitchFamily="34" charset="0"/>
                <a:cs typeface="Arial" panose="020B0604020202020204" pitchFamily="34" charset="0"/>
              </a:rPr>
              <a:t> z hlediska obsahu.</a:t>
            </a:r>
            <a:endParaRPr lang="cs-CZ" dirty="0">
              <a:effectLst/>
              <a:latin typeface="Arial" panose="020B0604020202020204" pitchFamily="34" charset="0"/>
              <a:cs typeface="Arial" panose="020B0604020202020204" pitchFamily="34" charset="0"/>
            </a:endParaRPr>
          </a:p>
          <a:p>
            <a:r>
              <a:rPr lang="cs-CZ" dirty="0">
                <a:effectLst/>
                <a:latin typeface="Arial" panose="020B0604020202020204" pitchFamily="34" charset="0"/>
              </a:rPr>
              <a:t>Velké nároky na tlumočníka: tlumočníci většinou neznají obsah promluv předem, není možná důkladná příprava, nutné rychlé reakce, vyžadováno i napodobovat styl a tón hlasu řečníka, jehož projev je tlumočen.</a:t>
            </a:r>
          </a:p>
          <a:p>
            <a:r>
              <a:rPr lang="cs-CZ" b="0" i="0" dirty="0">
                <a:effectLst/>
                <a:latin typeface="Arial" panose="020B0604020202020204" pitchFamily="34" charset="0"/>
              </a:rPr>
              <a:t>Schopný tlumočník je obvykle schopen částečně předvídat (prognózovat) vývoj řečníkova projevu, přílišnému časovému zpoždění se dokáže bránit jeho smysluplným zkracováním a zestručňováním.</a:t>
            </a:r>
            <a:endParaRPr lang="cs-CZ" dirty="0">
              <a:effectLst/>
              <a:latin typeface="Arial" panose="020B0604020202020204" pitchFamily="34" charset="0"/>
            </a:endParaRPr>
          </a:p>
          <a:p>
            <a:r>
              <a:rPr lang="cs-CZ" dirty="0">
                <a:effectLst/>
                <a:latin typeface="Arial" panose="020B0604020202020204" pitchFamily="34" charset="0"/>
              </a:rPr>
              <a:t>Kabinové tlumočení</a:t>
            </a:r>
          </a:p>
          <a:p>
            <a:r>
              <a:rPr lang="cs-CZ" dirty="0">
                <a:effectLst/>
                <a:latin typeface="Arial" panose="020B0604020202020204" pitchFamily="34" charset="0"/>
              </a:rPr>
              <a:t>Šušutáž (z franc. chuchoter)</a:t>
            </a:r>
            <a:endParaRPr lang="cs-CZ" dirty="0"/>
          </a:p>
        </p:txBody>
      </p:sp>
    </p:spTree>
    <p:extLst>
      <p:ext uri="{BB962C8B-B14F-4D97-AF65-F5344CB8AC3E}">
        <p14:creationId xmlns:p14="http://schemas.microsoft.com/office/powerpoint/2010/main" val="1354356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26F3FAE-A8FF-E60A-854E-8DCFC57044B6}"/>
              </a:ext>
            </a:extLst>
          </p:cNvPr>
          <p:cNvSpPr>
            <a:spLocks noGrp="1"/>
          </p:cNvSpPr>
          <p:nvPr>
            <p:ph type="title"/>
          </p:nvPr>
        </p:nvSpPr>
        <p:spPr>
          <a:xfrm>
            <a:off x="913795" y="609600"/>
            <a:ext cx="10353762" cy="808383"/>
          </a:xfrm>
        </p:spPr>
        <p:txBody>
          <a:bodyPr/>
          <a:lstStyle/>
          <a:p>
            <a:r>
              <a:rPr lang="cs-CZ" dirty="0"/>
              <a:t>KOMUNITNÍ TLUMOČENÍ</a:t>
            </a:r>
          </a:p>
        </p:txBody>
      </p:sp>
      <p:sp>
        <p:nvSpPr>
          <p:cNvPr id="3" name="Chỗ dành sẵn cho Nội dung 2">
            <a:extLst>
              <a:ext uri="{FF2B5EF4-FFF2-40B4-BE49-F238E27FC236}">
                <a16:creationId xmlns:a16="http://schemas.microsoft.com/office/drawing/2014/main" id="{3B1818EC-2D93-2754-200D-76E8D666DFD6}"/>
              </a:ext>
            </a:extLst>
          </p:cNvPr>
          <p:cNvSpPr>
            <a:spLocks noGrp="1"/>
          </p:cNvSpPr>
          <p:nvPr>
            <p:ph idx="1"/>
          </p:nvPr>
        </p:nvSpPr>
        <p:spPr>
          <a:xfrm>
            <a:off x="913795" y="1417984"/>
            <a:ext cx="10353762" cy="4373216"/>
          </a:xfrm>
        </p:spPr>
        <p:txBody>
          <a:bodyPr/>
          <a:lstStyle/>
          <a:p>
            <a:pPr marL="36900" indent="0">
              <a:buNone/>
            </a:pPr>
            <a:r>
              <a:rPr lang="cs-CZ" b="0" i="0" dirty="0">
                <a:effectLst/>
                <a:latin typeface="Roboto" panose="02000000000000000000" pitchFamily="2" charset="0"/>
              </a:rPr>
              <a:t>- Tlumočení při jednání mezi jedincem určité komunity a osobou určité instituce, kteří nehovoří stejným jazykem.</a:t>
            </a:r>
          </a:p>
          <a:p>
            <a:pPr marL="36900" indent="0">
              <a:buNone/>
            </a:pPr>
            <a:r>
              <a:rPr lang="cs-CZ" b="0" i="0" dirty="0">
                <a:effectLst/>
                <a:latin typeface="Roboto" panose="02000000000000000000" pitchFamily="2" charset="0"/>
              </a:rPr>
              <a:t>Komunitní tlumočník pomáhá osobě, která jedná sama za sebe.</a:t>
            </a:r>
          </a:p>
          <a:p>
            <a:pPr marL="36900" indent="0">
              <a:buNone/>
            </a:pPr>
            <a:r>
              <a:rPr lang="cs-CZ" dirty="0">
                <a:effectLst/>
                <a:latin typeface="Roboto" panose="02000000000000000000" pitchFamily="2" charset="0"/>
              </a:rPr>
              <a:t>Ú</a:t>
            </a:r>
            <a:r>
              <a:rPr lang="cs-CZ" b="0" i="0" dirty="0">
                <a:effectLst/>
                <a:latin typeface="Roboto" panose="02000000000000000000" pitchFamily="2" charset="0"/>
              </a:rPr>
              <a:t>častníci si postavením nejsou rovni, jako například u obchodního tlumočení. Komunitní tlumočník také nikoho nezastupuje, ale slouží jako doprovod, aby zprostředkoval komunikaci mezi jedincem a institucí.</a:t>
            </a:r>
          </a:p>
          <a:p>
            <a:pPr marL="36900" indent="0">
              <a:buNone/>
            </a:pPr>
            <a:r>
              <a:rPr lang="cs-CZ" b="0" i="0" dirty="0">
                <a:effectLst/>
                <a:latin typeface="Roboto" panose="02000000000000000000" pitchFamily="2" charset="0"/>
              </a:rPr>
              <a:t>Komunitní tlumočník potřebuje výbornou znalost obou jazyků a kultur, mezi kterými tlumočí, potřebuje také rozumět struktuře a fungování státní správy a úřadů a vyznat se v problematice lidských práv, migrace a legislativě týkající se cizinců.</a:t>
            </a:r>
            <a:endParaRPr lang="cs-CZ" dirty="0"/>
          </a:p>
        </p:txBody>
      </p:sp>
    </p:spTree>
    <p:extLst>
      <p:ext uri="{BB962C8B-B14F-4D97-AF65-F5344CB8AC3E}">
        <p14:creationId xmlns:p14="http://schemas.microsoft.com/office/powerpoint/2010/main" val="3574239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2BFA2D9-817B-1572-8B82-174D3272B233}"/>
              </a:ext>
            </a:extLst>
          </p:cNvPr>
          <p:cNvSpPr>
            <a:spLocks noGrp="1"/>
          </p:cNvSpPr>
          <p:nvPr>
            <p:ph type="title"/>
          </p:nvPr>
        </p:nvSpPr>
        <p:spPr>
          <a:xfrm>
            <a:off x="913795" y="609600"/>
            <a:ext cx="10353762" cy="834887"/>
          </a:xfrm>
        </p:spPr>
        <p:txBody>
          <a:bodyPr/>
          <a:lstStyle/>
          <a:p>
            <a:r>
              <a:rPr lang="cs-CZ" dirty="0"/>
              <a:t>SOUDNÍ TLUMOČENÍ</a:t>
            </a:r>
          </a:p>
        </p:txBody>
      </p:sp>
      <p:sp>
        <p:nvSpPr>
          <p:cNvPr id="3" name="Chỗ dành sẵn cho Nội dung 2">
            <a:extLst>
              <a:ext uri="{FF2B5EF4-FFF2-40B4-BE49-F238E27FC236}">
                <a16:creationId xmlns:a16="http://schemas.microsoft.com/office/drawing/2014/main" id="{F78A3CED-E569-9A38-CAE7-34AA64A05D6F}"/>
              </a:ext>
            </a:extLst>
          </p:cNvPr>
          <p:cNvSpPr>
            <a:spLocks noGrp="1"/>
          </p:cNvSpPr>
          <p:nvPr>
            <p:ph idx="1"/>
          </p:nvPr>
        </p:nvSpPr>
        <p:spPr>
          <a:xfrm>
            <a:off x="913795" y="1669774"/>
            <a:ext cx="10353762" cy="4121425"/>
          </a:xfrm>
        </p:spPr>
        <p:txBody>
          <a:bodyPr/>
          <a:lstStyle/>
          <a:p>
            <a:r>
              <a:rPr lang="cs-CZ" b="1" i="0" dirty="0">
                <a:effectLst/>
                <a:latin typeface="Arial" panose="020B0604020202020204" pitchFamily="34" charset="0"/>
              </a:rPr>
              <a:t>Soudní tlumočník</a:t>
            </a:r>
            <a:r>
              <a:rPr lang="cs-CZ" b="0" i="0" dirty="0">
                <a:effectLst/>
                <a:latin typeface="Arial" panose="020B0604020202020204" pitchFamily="34" charset="0"/>
              </a:rPr>
              <a:t> je osoba, která nezaujatě tlumočí jednání u soudu i jiných státních orgánů.</a:t>
            </a:r>
          </a:p>
          <a:p>
            <a:r>
              <a:rPr lang="cs-CZ" b="0" i="0" dirty="0">
                <a:effectLst/>
                <a:latin typeface="Arial" panose="020B0604020202020204" pitchFamily="34" charset="0"/>
              </a:rPr>
              <a:t>Od 1. ledna 2021 výkon činnosti soudního tlumočníka a soudního překladatele upravuje zákon č. 354/2019 Sb.</a:t>
            </a:r>
          </a:p>
          <a:p>
            <a:r>
              <a:rPr lang="cs-CZ" b="0" i="0" dirty="0">
                <a:effectLst/>
                <a:latin typeface="Arial" panose="020B0604020202020204" pitchFamily="34" charset="0"/>
              </a:rPr>
              <a:t>Od rok</a:t>
            </a:r>
            <a:r>
              <a:rPr lang="cs-CZ" dirty="0">
                <a:effectLst/>
                <a:latin typeface="Arial" panose="020B0604020202020204" pitchFamily="34" charset="0"/>
              </a:rPr>
              <a:t>u 2021 je možné se stát pouze soudním tlumočníkem, či soudním překladatelem, či je možné vykonávat obě funkce.</a:t>
            </a:r>
          </a:p>
          <a:p>
            <a:r>
              <a:rPr lang="cs-CZ" b="0" i="0" dirty="0">
                <a:effectLst/>
                <a:latin typeface="Arial" panose="020B0604020202020204" pitchFamily="34" charset="0"/>
              </a:rPr>
              <a:t>Soudním tlumočníkem se může stát osoba s náležitým vzděláním po splnění dalších podmínek (doložený stupeň vzdělání v daném jazyce, tlumočnická/překladatelská praxe, absolvování právního kurzu, absolvování vstupní zkoušky ad.)</a:t>
            </a:r>
          </a:p>
        </p:txBody>
      </p:sp>
    </p:spTree>
    <p:extLst>
      <p:ext uri="{BB962C8B-B14F-4D97-AF65-F5344CB8AC3E}">
        <p14:creationId xmlns:p14="http://schemas.microsoft.com/office/powerpoint/2010/main" val="481148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B07E861-F0B8-4150-1EDF-9162E0938086}"/>
              </a:ext>
            </a:extLst>
          </p:cNvPr>
          <p:cNvSpPr>
            <a:spLocks noGrp="1"/>
          </p:cNvSpPr>
          <p:nvPr>
            <p:ph type="title"/>
          </p:nvPr>
        </p:nvSpPr>
        <p:spPr>
          <a:xfrm>
            <a:off x="913795" y="609600"/>
            <a:ext cx="10353762" cy="728870"/>
          </a:xfrm>
        </p:spPr>
        <p:txBody>
          <a:bodyPr/>
          <a:lstStyle/>
          <a:p>
            <a:r>
              <a:rPr lang="cs-CZ" dirty="0"/>
              <a:t>PŘEKLADATELSTVÍ</a:t>
            </a:r>
          </a:p>
        </p:txBody>
      </p:sp>
      <p:sp>
        <p:nvSpPr>
          <p:cNvPr id="3" name="Chỗ dành sẵn cho Nội dung 2">
            <a:extLst>
              <a:ext uri="{FF2B5EF4-FFF2-40B4-BE49-F238E27FC236}">
                <a16:creationId xmlns:a16="http://schemas.microsoft.com/office/drawing/2014/main" id="{6CEA4122-7351-A325-FB4F-0B78EA4D5B80}"/>
              </a:ext>
            </a:extLst>
          </p:cNvPr>
          <p:cNvSpPr>
            <a:spLocks noGrp="1"/>
          </p:cNvSpPr>
          <p:nvPr>
            <p:ph idx="1"/>
          </p:nvPr>
        </p:nvSpPr>
        <p:spPr>
          <a:xfrm>
            <a:off x="913795" y="1603514"/>
            <a:ext cx="10353762" cy="4187686"/>
          </a:xfrm>
        </p:spPr>
        <p:txBody>
          <a:bodyPr/>
          <a:lstStyle/>
          <a:p>
            <a:r>
              <a:rPr lang="cs-CZ" i="1" dirty="0">
                <a:solidFill>
                  <a:schemeClr val="tx1"/>
                </a:solidFill>
                <a:effectLst/>
                <a:latin typeface="Arial" panose="020B0604020202020204" pitchFamily="34" charset="0"/>
                <a:cs typeface="Arial" panose="020B0604020202020204" pitchFamily="34" charset="0"/>
              </a:rPr>
              <a:t>interlinvální</a:t>
            </a:r>
            <a:r>
              <a:rPr lang="cs-CZ" b="0" i="0" dirty="0">
                <a:solidFill>
                  <a:schemeClr val="tx1"/>
                </a:solidFill>
                <a:effectLst/>
                <a:latin typeface="Arial" panose="020B0604020202020204" pitchFamily="34" charset="0"/>
                <a:cs typeface="Arial" panose="020B0604020202020204" pitchFamily="34" charset="0"/>
              </a:rPr>
              <a:t> (mezijazykový)</a:t>
            </a:r>
          </a:p>
          <a:p>
            <a:r>
              <a:rPr lang="cs-CZ" b="0" i="1" dirty="0">
                <a:solidFill>
                  <a:schemeClr val="tx1"/>
                </a:solidFill>
                <a:effectLst/>
                <a:latin typeface="Arial" panose="020B0604020202020204" pitchFamily="34" charset="0"/>
                <a:cs typeface="Arial" panose="020B0604020202020204" pitchFamily="34" charset="0"/>
              </a:rPr>
              <a:t>intralingvální</a:t>
            </a:r>
            <a:r>
              <a:rPr lang="cs-CZ" b="0" i="0" dirty="0">
                <a:solidFill>
                  <a:schemeClr val="tx1"/>
                </a:solidFill>
                <a:effectLst/>
                <a:latin typeface="Arial" panose="020B0604020202020204" pitchFamily="34" charset="0"/>
                <a:cs typeface="Arial" panose="020B0604020202020204" pitchFamily="34" charset="0"/>
              </a:rPr>
              <a:t> (vnitrojazykový) - v rámci jednoho jazyka, jedná se např. o modernizaci starých textů, které by pro dnešního čtenáře nebyly dostatečně srozumitelný</a:t>
            </a:r>
          </a:p>
          <a:p>
            <a:r>
              <a:rPr lang="cs-CZ" b="0" i="1" dirty="0">
                <a:solidFill>
                  <a:schemeClr val="tx1"/>
                </a:solidFill>
                <a:effectLst/>
                <a:latin typeface="Arial" panose="020B0604020202020204" pitchFamily="34" charset="0"/>
                <a:cs typeface="Arial" panose="020B0604020202020204" pitchFamily="34" charset="0"/>
              </a:rPr>
              <a:t>intersemiotický</a:t>
            </a:r>
            <a:r>
              <a:rPr lang="cs-CZ" b="0" i="0" dirty="0">
                <a:solidFill>
                  <a:schemeClr val="tx1"/>
                </a:solidFill>
                <a:effectLst/>
                <a:latin typeface="Arial" panose="020B0604020202020204" pitchFamily="34" charset="0"/>
                <a:cs typeface="Arial" panose="020B0604020202020204" pitchFamily="34" charset="0"/>
              </a:rPr>
              <a:t> (meziznakový) </a:t>
            </a:r>
            <a:r>
              <a:rPr lang="cs-CZ" dirty="0">
                <a:solidFill>
                  <a:schemeClr val="tx1"/>
                </a:solidFill>
                <a:effectLst/>
                <a:latin typeface="Arial" panose="020B0604020202020204" pitchFamily="34" charset="0"/>
                <a:cs typeface="Arial" panose="020B0604020202020204" pitchFamily="34" charset="0"/>
              </a:rPr>
              <a:t>- </a:t>
            </a:r>
            <a:r>
              <a:rPr lang="cs-CZ" b="0" i="0" dirty="0">
                <a:solidFill>
                  <a:schemeClr val="tx1"/>
                </a:solidFill>
                <a:effectLst/>
                <a:latin typeface="Arial" panose="020B0604020202020204" pitchFamily="34" charset="0"/>
                <a:cs typeface="Arial" panose="020B0604020202020204" pitchFamily="34" charset="0"/>
              </a:rPr>
              <a:t>mezi různými znakovými systémy</a:t>
            </a:r>
          </a:p>
          <a:p>
            <a:endParaRPr lang="cs-CZ" dirty="0">
              <a:solidFill>
                <a:schemeClr val="tx1"/>
              </a:solidFill>
              <a:effectLst/>
              <a:latin typeface="PT Sans" panose="020B0604020202020204" pitchFamily="34" charset="-18"/>
            </a:endParaRPr>
          </a:p>
          <a:p>
            <a:pPr marL="36900" indent="0">
              <a:buNone/>
            </a:pPr>
            <a:r>
              <a:rPr lang="cs-CZ" b="0" i="0" dirty="0">
                <a:solidFill>
                  <a:schemeClr val="tx1"/>
                </a:solidFill>
                <a:effectLst/>
                <a:latin typeface="Arial" panose="020B0604020202020204" pitchFamily="34" charset="0"/>
                <a:cs typeface="Arial" panose="020B0604020202020204" pitchFamily="34" charset="0"/>
              </a:rPr>
              <a:t>Překladatel potřebuje mít nejen </a:t>
            </a:r>
            <a:r>
              <a:rPr lang="cs-CZ" b="1" i="0" dirty="0">
                <a:solidFill>
                  <a:schemeClr val="tx1"/>
                </a:solidFill>
                <a:effectLst/>
                <a:latin typeface="Arial" panose="020B0604020202020204" pitchFamily="34" charset="0"/>
                <a:cs typeface="Arial" panose="020B0604020202020204" pitchFamily="34" charset="0"/>
              </a:rPr>
              <a:t>skvělou znalost obou jazyků a kultur</a:t>
            </a:r>
            <a:r>
              <a:rPr lang="cs-CZ" b="0" i="0" dirty="0">
                <a:solidFill>
                  <a:schemeClr val="tx1"/>
                </a:solidFill>
                <a:effectLst/>
                <a:latin typeface="Arial" panose="020B0604020202020204" pitchFamily="34" charset="0"/>
                <a:cs typeface="Arial" panose="020B0604020202020204" pitchFamily="34" charset="0"/>
              </a:rPr>
              <a:t>, mezi kterými překládá, ale také znalosti v oboru, ve kterém překládá, cit pro jazyk a vědomosti v navazujících oborech. Zvláště náročné jsou v tomto ohledu umělecké překlady, kde nejde jen o překlad obsahu, ale také o jeho formu, estetickou hodnotu a schopnost přenést styl autora původního textu.</a:t>
            </a:r>
          </a:p>
          <a:p>
            <a:endParaRPr lang="cs-CZ" dirty="0">
              <a:solidFill>
                <a:schemeClr val="tx1"/>
              </a:solidFill>
            </a:endParaRPr>
          </a:p>
        </p:txBody>
      </p:sp>
    </p:spTree>
    <p:extLst>
      <p:ext uri="{BB962C8B-B14F-4D97-AF65-F5344CB8AC3E}">
        <p14:creationId xmlns:p14="http://schemas.microsoft.com/office/powerpoint/2010/main" val="2133648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6865EB-AF3C-A716-FC00-31657FE7A901}"/>
              </a:ext>
            </a:extLst>
          </p:cNvPr>
          <p:cNvSpPr>
            <a:spLocks noGrp="1"/>
          </p:cNvSpPr>
          <p:nvPr>
            <p:ph type="title"/>
          </p:nvPr>
        </p:nvSpPr>
        <p:spPr>
          <a:xfrm>
            <a:off x="913795" y="609600"/>
            <a:ext cx="10353762" cy="728870"/>
          </a:xfrm>
        </p:spPr>
        <p:txBody>
          <a:bodyPr/>
          <a:lstStyle/>
          <a:p>
            <a:r>
              <a:rPr lang="cs-CZ" dirty="0"/>
              <a:t>Interkulturní práce</a:t>
            </a:r>
          </a:p>
        </p:txBody>
      </p:sp>
      <p:sp>
        <p:nvSpPr>
          <p:cNvPr id="3" name="Chỗ dành sẵn cho Nội dung 2">
            <a:extLst>
              <a:ext uri="{FF2B5EF4-FFF2-40B4-BE49-F238E27FC236}">
                <a16:creationId xmlns:a16="http://schemas.microsoft.com/office/drawing/2014/main" id="{9A489218-FF4D-A723-B6B3-5AEB56F82216}"/>
              </a:ext>
            </a:extLst>
          </p:cNvPr>
          <p:cNvSpPr>
            <a:spLocks noGrp="1"/>
          </p:cNvSpPr>
          <p:nvPr>
            <p:ph idx="1"/>
          </p:nvPr>
        </p:nvSpPr>
        <p:spPr>
          <a:xfrm>
            <a:off x="913795" y="1537252"/>
            <a:ext cx="10353762" cy="4253947"/>
          </a:xfrm>
        </p:spPr>
        <p:txBody>
          <a:bodyPr/>
          <a:lstStyle/>
          <a:p>
            <a:r>
              <a:rPr lang="cs-CZ" dirty="0"/>
              <a:t>Interkulturní pracovníci (IP)</a:t>
            </a:r>
          </a:p>
          <a:p>
            <a:r>
              <a:rPr lang="cs-CZ" dirty="0"/>
              <a:t>Integrační podpora v životních situacích, se kterými se cizinci setkávají</a:t>
            </a:r>
          </a:p>
          <a:p>
            <a:r>
              <a:rPr lang="cs-CZ" dirty="0"/>
              <a:t>Tlumočnické asistence</a:t>
            </a:r>
          </a:p>
          <a:p>
            <a:r>
              <a:rPr lang="cs-CZ" dirty="0"/>
              <a:t>Poradenství</a:t>
            </a:r>
          </a:p>
          <a:p>
            <a:r>
              <a:rPr lang="cs-CZ" dirty="0"/>
              <a:t>Terénní práce</a:t>
            </a:r>
          </a:p>
        </p:txBody>
      </p:sp>
    </p:spTree>
    <p:extLst>
      <p:ext uri="{BB962C8B-B14F-4D97-AF65-F5344CB8AC3E}">
        <p14:creationId xmlns:p14="http://schemas.microsoft.com/office/powerpoint/2010/main" val="3336258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6892A6-E855-7431-AD84-9B9D9CA9568E}"/>
              </a:ext>
            </a:extLst>
          </p:cNvPr>
          <p:cNvSpPr>
            <a:spLocks noGrp="1"/>
          </p:cNvSpPr>
          <p:nvPr>
            <p:ph type="title"/>
          </p:nvPr>
        </p:nvSpPr>
        <p:spPr/>
        <p:txBody>
          <a:bodyPr/>
          <a:lstStyle/>
          <a:p>
            <a:r>
              <a:rPr lang="cs-CZ" dirty="0"/>
              <a:t>Situace interkulturní práce pro vietnamskou komunitu v ČR</a:t>
            </a:r>
          </a:p>
        </p:txBody>
      </p:sp>
      <p:sp>
        <p:nvSpPr>
          <p:cNvPr id="3" name="Chỗ dành sẵn cho Nội dung 2">
            <a:extLst>
              <a:ext uri="{FF2B5EF4-FFF2-40B4-BE49-F238E27FC236}">
                <a16:creationId xmlns:a16="http://schemas.microsoft.com/office/drawing/2014/main" id="{931AF937-F1B6-C28B-CB2F-90C27CEFF64C}"/>
              </a:ext>
            </a:extLst>
          </p:cNvPr>
          <p:cNvSpPr>
            <a:spLocks noGrp="1"/>
          </p:cNvSpPr>
          <p:nvPr>
            <p:ph idx="1"/>
          </p:nvPr>
        </p:nvSpPr>
        <p:spPr/>
        <p:txBody>
          <a:bodyPr/>
          <a:lstStyle/>
          <a:p>
            <a:r>
              <a:rPr lang="cs-CZ" dirty="0"/>
              <a:t>Největší asijská komunita v ČR</a:t>
            </a:r>
          </a:p>
          <a:p>
            <a:r>
              <a:rPr lang="cs-CZ" dirty="0"/>
              <a:t>Komunita asijská – z toho vyplývá větší kulturní a jazyková vzdálenost, kterou je třeba zohledňovat v integrační práci</a:t>
            </a:r>
          </a:p>
          <a:p>
            <a:r>
              <a:rPr lang="cs-CZ" dirty="0"/>
              <a:t>Navíc je to komunita velmi početná (oficiální statistiky – asi 600.000 vietnamských občanů v ČR)</a:t>
            </a:r>
          </a:p>
          <a:p>
            <a:r>
              <a:rPr lang="cs-CZ" dirty="0"/>
              <a:t>Obrovská potřeba interkulturní podpory ze strany vietnamské komunity </a:t>
            </a:r>
          </a:p>
          <a:p>
            <a:r>
              <a:rPr lang="cs-CZ" dirty="0"/>
              <a:t>Jak vytvořit účinné metody integrační práce pro několik tisíc lidí s limity v českém jazyce? </a:t>
            </a:r>
          </a:p>
        </p:txBody>
      </p:sp>
    </p:spTree>
    <p:extLst>
      <p:ext uri="{BB962C8B-B14F-4D97-AF65-F5344CB8AC3E}">
        <p14:creationId xmlns:p14="http://schemas.microsoft.com/office/powerpoint/2010/main" val="3333368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161182-2047-4205-8C6B-693DEFC56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63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A509FA6-70C3-DBDD-3272-00B86337B69D}"/>
              </a:ext>
            </a:extLst>
          </p:cNvPr>
          <p:cNvSpPr>
            <a:spLocks noGrp="1"/>
          </p:cNvSpPr>
          <p:nvPr>
            <p:ph type="title"/>
          </p:nvPr>
        </p:nvSpPr>
        <p:spPr>
          <a:xfrm>
            <a:off x="913795" y="609600"/>
            <a:ext cx="10353762" cy="781878"/>
          </a:xfrm>
        </p:spPr>
        <p:txBody>
          <a:bodyPr/>
          <a:lstStyle/>
          <a:p>
            <a:r>
              <a:rPr lang="cs-CZ" dirty="0"/>
              <a:t>Procvičování tlumočení v praxi</a:t>
            </a:r>
          </a:p>
        </p:txBody>
      </p:sp>
      <p:sp>
        <p:nvSpPr>
          <p:cNvPr id="3" name="Chỗ dành sẵn cho Nội dung 2">
            <a:extLst>
              <a:ext uri="{FF2B5EF4-FFF2-40B4-BE49-F238E27FC236}">
                <a16:creationId xmlns:a16="http://schemas.microsoft.com/office/drawing/2014/main" id="{A2D970BF-50EE-BD79-2B4C-279F4AC89F8B}"/>
              </a:ext>
            </a:extLst>
          </p:cNvPr>
          <p:cNvSpPr>
            <a:spLocks noGrp="1"/>
          </p:cNvSpPr>
          <p:nvPr>
            <p:ph idx="1"/>
          </p:nvPr>
        </p:nvSpPr>
        <p:spPr>
          <a:xfrm>
            <a:off x="913795" y="1550504"/>
            <a:ext cx="10353762" cy="4240695"/>
          </a:xfrm>
        </p:spPr>
        <p:txBody>
          <a:bodyPr/>
          <a:lstStyle/>
          <a:p>
            <a:pPr algn="l"/>
            <a:r>
              <a:rPr lang="cs-CZ" b="1" dirty="0">
                <a:solidFill>
                  <a:srgbClr val="E4061F"/>
                </a:solidFill>
                <a:effectLst/>
                <a:latin typeface="Times New Roman" panose="02020603050405020304" pitchFamily="18" charset="0"/>
                <a:cs typeface="Times New Roman" panose="02020603050405020304" pitchFamily="18" charset="0"/>
              </a:rPr>
              <a:t>P</a:t>
            </a:r>
            <a:r>
              <a:rPr lang="cs-CZ" b="1" i="0" dirty="0">
                <a:solidFill>
                  <a:srgbClr val="E4061F"/>
                </a:solidFill>
                <a:effectLst/>
                <a:latin typeface="Times New Roman" panose="02020603050405020304" pitchFamily="18" charset="0"/>
                <a:cs typeface="Times New Roman" panose="02020603050405020304" pitchFamily="18" charset="0"/>
              </a:rPr>
              <a:t>odnikání - občané z třetích zemí (mimo EU)</a:t>
            </a:r>
          </a:p>
          <a:p>
            <a:pPr algn="l"/>
            <a:r>
              <a:rPr lang="cs-CZ" b="0" i="0" dirty="0">
                <a:solidFill>
                  <a:schemeClr val="tx1"/>
                </a:solidFill>
                <a:effectLst/>
                <a:latin typeface="Times New Roman" panose="02020603050405020304" pitchFamily="18" charset="0"/>
                <a:cs typeface="Times New Roman" panose="02020603050405020304" pitchFamily="18" charset="0"/>
              </a:rPr>
              <a:t>Pokud máte </a:t>
            </a:r>
            <a:r>
              <a:rPr lang="cs-CZ" b="1" i="0" dirty="0">
                <a:solidFill>
                  <a:schemeClr val="tx1"/>
                </a:solidFill>
                <a:effectLst/>
                <a:latin typeface="Times New Roman" panose="02020603050405020304" pitchFamily="18" charset="0"/>
                <a:cs typeface="Times New Roman" panose="02020603050405020304" pitchFamily="18" charset="0"/>
              </a:rPr>
              <a:t>trvalý pobyt v ČR</a:t>
            </a:r>
            <a:r>
              <a:rPr lang="cs-CZ" b="0" i="0" dirty="0">
                <a:solidFill>
                  <a:schemeClr val="tx1"/>
                </a:solidFill>
                <a:effectLst/>
                <a:latin typeface="Times New Roman" panose="02020603050405020304" pitchFamily="18" charset="0"/>
                <a:cs typeface="Times New Roman" panose="02020603050405020304" pitchFamily="18" charset="0"/>
              </a:rPr>
              <a:t>, můžete podnikat za stejných podmínek jako čeští občané.</a:t>
            </a:r>
          </a:p>
          <a:p>
            <a:pPr algn="l"/>
            <a:r>
              <a:rPr lang="cs-CZ" b="0" i="0" dirty="0">
                <a:solidFill>
                  <a:schemeClr val="tx1"/>
                </a:solidFill>
                <a:effectLst/>
                <a:latin typeface="Times New Roman" panose="02020603050405020304" pitchFamily="18" charset="0"/>
                <a:cs typeface="Times New Roman" panose="02020603050405020304" pitchFamily="18" charset="0"/>
              </a:rPr>
              <a:t>V případě, že jste cizinec z třetí země (mimo EU), již pobýváte v ČR a chcete získat </a:t>
            </a:r>
            <a:r>
              <a:rPr lang="cs-CZ" b="1" i="0" dirty="0">
                <a:solidFill>
                  <a:schemeClr val="tx1"/>
                </a:solidFill>
                <a:effectLst/>
                <a:latin typeface="Times New Roman" panose="02020603050405020304" pitchFamily="18" charset="0"/>
                <a:cs typeface="Times New Roman" panose="02020603050405020304" pitchFamily="18" charset="0"/>
              </a:rPr>
              <a:t>povolení k dlouhodobému pobytu za účelem podnikání</a:t>
            </a:r>
            <a:r>
              <a:rPr lang="cs-CZ" b="0" i="0" dirty="0">
                <a:solidFill>
                  <a:schemeClr val="tx1"/>
                </a:solidFill>
                <a:effectLst/>
                <a:latin typeface="Times New Roman" panose="02020603050405020304" pitchFamily="18" charset="0"/>
                <a:cs typeface="Times New Roman" panose="02020603050405020304" pitchFamily="18" charset="0"/>
              </a:rPr>
              <a:t>, můžete tak učinit až po pěti letech pobytu v ČR. Pokud je váš účel pobytu sloučení s rodinou, můžete o účel podnikání požádat po třech letech.</a:t>
            </a:r>
          </a:p>
          <a:p>
            <a:pPr algn="l"/>
            <a:r>
              <a:rPr lang="cs-CZ" b="0" i="0" dirty="0">
                <a:solidFill>
                  <a:schemeClr val="tx1"/>
                </a:solidFill>
                <a:effectLst/>
                <a:latin typeface="Times New Roman" panose="02020603050405020304" pitchFamily="18" charset="0"/>
                <a:cs typeface="Times New Roman" panose="02020603050405020304" pitchFamily="18" charset="0"/>
              </a:rPr>
              <a:t>Podnikat však můžete i souběžně  při plnění jiného účelu pobytu/víza (například při studiu, zaměstnání nebo sloučení s rodinou). Může to být formou přivýdělku, který vám zajistí potřebné finance. Musíte však fakticky plnit svůj účel pobytu, který jste prokázali Ministerstvu vnitra ČR (tedy např. i nadále studovat, pracovat nebo být sloučeni s rodinou).</a:t>
            </a:r>
          </a:p>
          <a:p>
            <a:endParaRPr lang="cs-CZ" dirty="0"/>
          </a:p>
        </p:txBody>
      </p:sp>
    </p:spTree>
    <p:extLst>
      <p:ext uri="{BB962C8B-B14F-4D97-AF65-F5344CB8AC3E}">
        <p14:creationId xmlns:p14="http://schemas.microsoft.com/office/powerpoint/2010/main" val="1727791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5B74791-4CF3-0CCE-C90B-5A826F528ECA}"/>
              </a:ext>
            </a:extLst>
          </p:cNvPr>
          <p:cNvSpPr>
            <a:spLocks noGrp="1"/>
          </p:cNvSpPr>
          <p:nvPr>
            <p:ph type="title"/>
          </p:nvPr>
        </p:nvSpPr>
        <p:spPr>
          <a:xfrm>
            <a:off x="913795" y="609600"/>
            <a:ext cx="10353762" cy="715617"/>
          </a:xfrm>
        </p:spPr>
        <p:txBody>
          <a:bodyPr/>
          <a:lstStyle/>
          <a:p>
            <a:r>
              <a:rPr lang="cs-CZ" dirty="0"/>
              <a:t>Tập dịch</a:t>
            </a:r>
          </a:p>
        </p:txBody>
      </p:sp>
      <p:sp>
        <p:nvSpPr>
          <p:cNvPr id="3" name="Chỗ dành sẵn cho Nội dung 2">
            <a:extLst>
              <a:ext uri="{FF2B5EF4-FFF2-40B4-BE49-F238E27FC236}">
                <a16:creationId xmlns:a16="http://schemas.microsoft.com/office/drawing/2014/main" id="{348D45E8-379D-163D-8C88-4A0945C1AC33}"/>
              </a:ext>
            </a:extLst>
          </p:cNvPr>
          <p:cNvSpPr>
            <a:spLocks noGrp="1"/>
          </p:cNvSpPr>
          <p:nvPr>
            <p:ph idx="1"/>
          </p:nvPr>
        </p:nvSpPr>
        <p:spPr>
          <a:xfrm>
            <a:off x="913795" y="1510748"/>
            <a:ext cx="10353762" cy="4280451"/>
          </a:xfrm>
        </p:spPr>
        <p:txBody>
          <a:bodyPr/>
          <a:lstStyle/>
          <a:p>
            <a:pPr algn="l"/>
            <a:r>
              <a:rPr lang="vi-VN" b="0" i="0" dirty="0">
                <a:solidFill>
                  <a:schemeClr val="tx1"/>
                </a:solidFill>
                <a:effectLst/>
                <a:latin typeface="Times New Roman" panose="02020603050405020304" pitchFamily="18" charset="0"/>
                <a:cs typeface="Times New Roman" panose="02020603050405020304" pitchFamily="18" charset="0"/>
              </a:rPr>
              <a:t>Nếu quí vị có </a:t>
            </a:r>
            <a:r>
              <a:rPr lang="vi-VN" b="1" i="0" dirty="0">
                <a:solidFill>
                  <a:schemeClr val="tx1"/>
                </a:solidFill>
                <a:effectLst/>
                <a:latin typeface="Times New Roman" panose="02020603050405020304" pitchFamily="18" charset="0"/>
                <a:cs typeface="Times New Roman" panose="02020603050405020304" pitchFamily="18" charset="0"/>
              </a:rPr>
              <a:t>vĩnh trú tại Ch Séc</a:t>
            </a:r>
            <a:r>
              <a:rPr lang="vi-VN" b="0" i="0" dirty="0">
                <a:solidFill>
                  <a:schemeClr val="tx1"/>
                </a:solidFill>
                <a:effectLst/>
                <a:latin typeface="Times New Roman" panose="02020603050405020304" pitchFamily="18" charset="0"/>
                <a:cs typeface="Times New Roman" panose="02020603050405020304" pitchFamily="18" charset="0"/>
              </a:rPr>
              <a:t>, quí vị có thể kinh doanh với những điều kiện như người Séc.</a:t>
            </a:r>
          </a:p>
          <a:p>
            <a:pPr algn="l"/>
            <a:r>
              <a:rPr lang="vi-VN" b="0" i="0" dirty="0">
                <a:solidFill>
                  <a:schemeClr val="tx1"/>
                </a:solidFill>
                <a:effectLst/>
                <a:latin typeface="Times New Roman" panose="02020603050405020304" pitchFamily="18" charset="0"/>
                <a:cs typeface="Times New Roman" panose="02020603050405020304" pitchFamily="18" charset="0"/>
              </a:rPr>
              <a:t>Trong trường hợp quí vị là người ngoại quốc đến từ nước thứ ba (ngoài EU) và đã định cư tại CH Séc và muốn có </a:t>
            </a:r>
            <a:r>
              <a:rPr lang="vi-VN" b="1" i="0" dirty="0">
                <a:solidFill>
                  <a:schemeClr val="tx1"/>
                </a:solidFill>
                <a:effectLst/>
                <a:latin typeface="Times New Roman" panose="02020603050405020304" pitchFamily="18" charset="0"/>
                <a:cs typeface="Times New Roman" panose="02020603050405020304" pitchFamily="18" charset="0"/>
              </a:rPr>
              <a:t>giấy phép cư trú dài hạn với mục đích kinh doanh</a:t>
            </a:r>
            <a:r>
              <a:rPr lang="vi-VN" b="0" i="0" dirty="0">
                <a:solidFill>
                  <a:schemeClr val="tx1"/>
                </a:solidFill>
                <a:effectLst/>
                <a:latin typeface="Times New Roman" panose="02020603050405020304" pitchFamily="18" charset="0"/>
                <a:cs typeface="Times New Roman" panose="02020603050405020304" pitchFamily="18" charset="0"/>
              </a:rPr>
              <a:t>, quí vị có thể xin sau năm </a:t>
            </a:r>
            <a:r>
              <a:rPr lang="vi-VN" b="0" i="0" dirty="0" err="1">
                <a:solidFill>
                  <a:schemeClr val="tx1"/>
                </a:solidFill>
                <a:effectLst/>
                <a:latin typeface="Times New Roman" panose="02020603050405020304" pitchFamily="18" charset="0"/>
                <a:cs typeface="Times New Roman" panose="02020603050405020304" pitchFamily="18" charset="0"/>
              </a:rPr>
              <a:t>năm</a:t>
            </a:r>
            <a:r>
              <a:rPr lang="vi-VN" b="0" i="0" dirty="0">
                <a:solidFill>
                  <a:schemeClr val="tx1"/>
                </a:solidFill>
                <a:effectLst/>
                <a:latin typeface="Times New Roman" panose="02020603050405020304" pitchFamily="18" charset="0"/>
                <a:cs typeface="Times New Roman" panose="02020603050405020304" pitchFamily="18" charset="0"/>
              </a:rPr>
              <a:t> cư trú tại CH Séc. Nếu mục đích cư trú của quí vị là đoàn tụ gia đình, quí vị có thể xin cho mục đích kinh doanh sau ba năm.</a:t>
            </a:r>
          </a:p>
          <a:p>
            <a:pPr algn="l"/>
            <a:r>
              <a:rPr lang="vi-VN" b="0" i="0" dirty="0">
                <a:solidFill>
                  <a:schemeClr val="tx1"/>
                </a:solidFill>
                <a:effectLst/>
                <a:latin typeface="Times New Roman" panose="02020603050405020304" pitchFamily="18" charset="0"/>
                <a:cs typeface="Times New Roman" panose="02020603050405020304" pitchFamily="18" charset="0"/>
              </a:rPr>
              <a:t>Tuy nhiên, quí vị có thể kinh doanh đồng thời với việc hiện mục đích cư trú/thị thực khác. (Ví dụ, trong khi học, làm thuê hoặc đoàn tụ gia đình). Có thể bằng hình thức làm thêm để có đủ chi phí. Nhưng quí vị phải thực sự thực hiện mục đích cư trú mà chính quí vị đã chứng minh cho Bộ Nội vụ CH Séc (</a:t>
            </a:r>
            <a:r>
              <a:rPr lang="cs-CZ" dirty="0">
                <a:solidFill>
                  <a:schemeClr val="tx1"/>
                </a:solidFill>
                <a:effectLst/>
                <a:latin typeface="Times New Roman" panose="02020603050405020304" pitchFamily="18" charset="0"/>
                <a:cs typeface="Times New Roman" panose="02020603050405020304" pitchFamily="18" charset="0"/>
              </a:rPr>
              <a:t>ví dụ</a:t>
            </a:r>
            <a:r>
              <a:rPr lang="vi-VN" b="0" i="0" dirty="0">
                <a:solidFill>
                  <a:schemeClr val="tx1"/>
                </a:solidFill>
                <a:effectLst/>
                <a:latin typeface="Times New Roman" panose="02020603050405020304" pitchFamily="18" charset="0"/>
                <a:cs typeface="Times New Roman" panose="02020603050405020304" pitchFamily="18" charset="0"/>
              </a:rPr>
              <a:t> là</a:t>
            </a:r>
            <a:r>
              <a:rPr lang="cs-CZ" b="0" i="0" dirty="0">
                <a:solidFill>
                  <a:schemeClr val="tx1"/>
                </a:solidFill>
                <a:effectLst/>
                <a:latin typeface="Times New Roman" panose="02020603050405020304" pitchFamily="18" charset="0"/>
                <a:cs typeface="Times New Roman" panose="02020603050405020304" pitchFamily="18" charset="0"/>
              </a:rPr>
              <a:t> </a:t>
            </a:r>
            <a:r>
              <a:rPr lang="vi-VN" b="0" i="0" dirty="0">
                <a:solidFill>
                  <a:schemeClr val="tx1"/>
                </a:solidFill>
                <a:effectLst/>
                <a:latin typeface="Times New Roman" panose="02020603050405020304" pitchFamily="18" charset="0"/>
                <a:cs typeface="Times New Roman" panose="02020603050405020304" pitchFamily="18" charset="0"/>
              </a:rPr>
              <a:t>tiếp tục học, làm việc hoặc đoàn tụ với gia đình).</a:t>
            </a:r>
          </a:p>
        </p:txBody>
      </p:sp>
    </p:spTree>
    <p:extLst>
      <p:ext uri="{BB962C8B-B14F-4D97-AF65-F5344CB8AC3E}">
        <p14:creationId xmlns:p14="http://schemas.microsoft.com/office/powerpoint/2010/main" val="2973433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E4CD99A-05AC-F48B-9FEC-F05320E3328D}"/>
              </a:ext>
            </a:extLst>
          </p:cNvPr>
          <p:cNvSpPr>
            <a:spLocks noGrp="1"/>
          </p:cNvSpPr>
          <p:nvPr>
            <p:ph type="title"/>
          </p:nvPr>
        </p:nvSpPr>
        <p:spPr>
          <a:xfrm>
            <a:off x="913795" y="609600"/>
            <a:ext cx="10353762" cy="457200"/>
          </a:xfrm>
        </p:spPr>
        <p:txBody>
          <a:bodyPr/>
          <a:lstStyle/>
          <a:p>
            <a:r>
              <a:rPr lang="cs-CZ" dirty="0"/>
              <a:t>Procvičování</a:t>
            </a:r>
          </a:p>
        </p:txBody>
      </p:sp>
      <p:sp>
        <p:nvSpPr>
          <p:cNvPr id="3" name="Chỗ dành sẵn cho Nội dung 2">
            <a:extLst>
              <a:ext uri="{FF2B5EF4-FFF2-40B4-BE49-F238E27FC236}">
                <a16:creationId xmlns:a16="http://schemas.microsoft.com/office/drawing/2014/main" id="{01C73B80-F35C-5929-7F40-1919681A2DB5}"/>
              </a:ext>
            </a:extLst>
          </p:cNvPr>
          <p:cNvSpPr>
            <a:spLocks noGrp="1"/>
          </p:cNvSpPr>
          <p:nvPr>
            <p:ph idx="1"/>
          </p:nvPr>
        </p:nvSpPr>
        <p:spPr>
          <a:xfrm>
            <a:off x="913795" y="1166191"/>
            <a:ext cx="10353762" cy="4625009"/>
          </a:xfrm>
        </p:spPr>
        <p:txBody>
          <a:bodyPr/>
          <a:lstStyle/>
          <a:p>
            <a:pPr algn="l"/>
            <a:r>
              <a:rPr lang="cs-CZ" b="0" i="0" dirty="0">
                <a:solidFill>
                  <a:srgbClr val="FF0000"/>
                </a:solidFill>
                <a:effectLst/>
                <a:latin typeface="Times New Roman" panose="02020603050405020304" pitchFamily="18" charset="0"/>
                <a:cs typeface="Times New Roman" panose="02020603050405020304" pitchFamily="18" charset="0"/>
              </a:rPr>
              <a:t>Biometrická karta</a:t>
            </a:r>
          </a:p>
          <a:p>
            <a:pPr algn="l"/>
            <a:r>
              <a:rPr lang="cs-CZ" b="0" i="0" dirty="0">
                <a:solidFill>
                  <a:schemeClr val="tx1"/>
                </a:solidFill>
                <a:effectLst/>
                <a:latin typeface="Times New Roman" panose="02020603050405020304" pitchFamily="18" charset="0"/>
                <a:cs typeface="Times New Roman" panose="02020603050405020304" pitchFamily="18" charset="0"/>
              </a:rPr>
              <a:t>Pokud získáte povolení k dlouhodobému, nebo trvalému pobytu v ČR, bude vám vydána tzv. biometrická karta. Ta zachycuje obličej a otisky prstů. Díky ní je jednodušší ověřit pravost dokumentu totožnosti cizince žijícího na území České republiky. K sejmutí biometrických údajů se musíte dostavit na Oddělení pobytu cizinců (Odboru azylové a migrační politiky) Ministerstva vnitra ČR.</a:t>
            </a:r>
          </a:p>
          <a:p>
            <a:pPr algn="l"/>
            <a:r>
              <a:rPr lang="cs-CZ" b="0" i="0" dirty="0">
                <a:solidFill>
                  <a:schemeClr val="tx1"/>
                </a:solidFill>
                <a:effectLst/>
                <a:latin typeface="Times New Roman" panose="02020603050405020304" pitchFamily="18" charset="0"/>
                <a:cs typeface="Times New Roman" panose="02020603050405020304" pitchFamily="18" charset="0"/>
              </a:rPr>
              <a:t>Pokud jste požádali o povolení k pobytu v zahraničí, dostavte se k sejmutí biometrických údajů do tří dnů od vstupu na území. Mějte s sebou platný cestovní doklad. Můžete se předem telefonicky objednat, kontakt požadujte na příslušném zastupitelském úřadě. Pokud žádáte na území ČR, budete Ministerstvem vnitra vyzváni k sejmutí biometrických údajů. Následně platí, že biometrický průkaz musíte převzít nejpozději do 60 dnů od sejmutí údajů. Změny v údajích musíte nahlásit úřadu do tří dnů, pokud se stěhujete, je obecná lhůta delší – 30 dní.</a:t>
            </a:r>
          </a:p>
          <a:p>
            <a:endParaRPr lang="cs-CZ" dirty="0"/>
          </a:p>
        </p:txBody>
      </p:sp>
    </p:spTree>
    <p:extLst>
      <p:ext uri="{BB962C8B-B14F-4D97-AF65-F5344CB8AC3E}">
        <p14:creationId xmlns:p14="http://schemas.microsoft.com/office/powerpoint/2010/main" val="3913161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4DF33C2-475F-6511-C4CA-31B935554417}"/>
              </a:ext>
            </a:extLst>
          </p:cNvPr>
          <p:cNvSpPr>
            <a:spLocks noGrp="1"/>
          </p:cNvSpPr>
          <p:nvPr>
            <p:ph type="title"/>
          </p:nvPr>
        </p:nvSpPr>
        <p:spPr>
          <a:xfrm>
            <a:off x="913795" y="609600"/>
            <a:ext cx="10353762" cy="583096"/>
          </a:xfrm>
        </p:spPr>
        <p:txBody>
          <a:bodyPr/>
          <a:lstStyle/>
          <a:p>
            <a:r>
              <a:rPr lang="cs-CZ" dirty="0"/>
              <a:t>Tập dịch</a:t>
            </a:r>
          </a:p>
        </p:txBody>
      </p:sp>
      <p:sp>
        <p:nvSpPr>
          <p:cNvPr id="3" name="Chỗ dành sẵn cho Nội dung 2">
            <a:extLst>
              <a:ext uri="{FF2B5EF4-FFF2-40B4-BE49-F238E27FC236}">
                <a16:creationId xmlns:a16="http://schemas.microsoft.com/office/drawing/2014/main" id="{393C7392-4744-1749-2D3D-14772FCBF871}"/>
              </a:ext>
            </a:extLst>
          </p:cNvPr>
          <p:cNvSpPr>
            <a:spLocks noGrp="1"/>
          </p:cNvSpPr>
          <p:nvPr>
            <p:ph idx="1"/>
          </p:nvPr>
        </p:nvSpPr>
        <p:spPr>
          <a:xfrm>
            <a:off x="913795" y="1192696"/>
            <a:ext cx="10353762" cy="4598504"/>
          </a:xfrm>
        </p:spPr>
        <p:txBody>
          <a:bodyPr/>
          <a:lstStyle/>
          <a:p>
            <a:pPr algn="l"/>
            <a:r>
              <a:rPr lang="vi-VN" b="1" i="0" dirty="0">
                <a:solidFill>
                  <a:srgbClr val="E4061F"/>
                </a:solidFill>
                <a:effectLst/>
                <a:latin typeface="Open Sans" panose="020B0606030504020204" pitchFamily="34" charset="0"/>
              </a:rPr>
              <a:t>Thẻ sinh trắc (</a:t>
            </a:r>
            <a:r>
              <a:rPr lang="vi-VN" b="1" i="0" dirty="0" err="1">
                <a:solidFill>
                  <a:srgbClr val="E4061F"/>
                </a:solidFill>
                <a:effectLst/>
                <a:latin typeface="Open Sans" panose="020B0606030504020204" pitchFamily="34" charset="0"/>
              </a:rPr>
              <a:t>Biometrická</a:t>
            </a:r>
            <a:r>
              <a:rPr lang="vi-VN" b="1" i="0" dirty="0">
                <a:solidFill>
                  <a:srgbClr val="E4061F"/>
                </a:solidFill>
                <a:effectLst/>
                <a:latin typeface="Open Sans" panose="020B0606030504020204" pitchFamily="34" charset="0"/>
              </a:rPr>
              <a:t> </a:t>
            </a:r>
            <a:r>
              <a:rPr lang="vi-VN" b="1" i="0" dirty="0" err="1">
                <a:solidFill>
                  <a:srgbClr val="E4061F"/>
                </a:solidFill>
                <a:effectLst/>
                <a:latin typeface="Open Sans" panose="020B0606030504020204" pitchFamily="34" charset="0"/>
              </a:rPr>
              <a:t>karta</a:t>
            </a:r>
            <a:r>
              <a:rPr lang="vi-VN" b="1" i="0" dirty="0">
                <a:solidFill>
                  <a:srgbClr val="E4061F"/>
                </a:solidFill>
                <a:effectLst/>
                <a:latin typeface="Open Sans" panose="020B0606030504020204" pitchFamily="34" charset="0"/>
              </a:rPr>
              <a:t>)</a:t>
            </a:r>
            <a:endParaRPr lang="vi-VN" b="0" i="0" dirty="0">
              <a:solidFill>
                <a:srgbClr val="E4061F"/>
              </a:solidFill>
              <a:effectLst/>
              <a:latin typeface="Open Sans" panose="020B0606030504020204" pitchFamily="34" charset="0"/>
            </a:endParaRPr>
          </a:p>
          <a:p>
            <a:pPr algn="l"/>
            <a:r>
              <a:rPr lang="vi-VN" b="0" i="0" dirty="0">
                <a:solidFill>
                  <a:schemeClr val="tx1"/>
                </a:solidFill>
                <a:effectLst/>
                <a:latin typeface="Times New Roman" panose="02020603050405020304" pitchFamily="18" charset="0"/>
                <a:cs typeface="Times New Roman" panose="02020603050405020304" pitchFamily="18" charset="0"/>
              </a:rPr>
              <a:t>Nếu bạn nhận được giấy phép cư trú dài hạn hoặc vĩnh trú tại CH Séc, bạn sẽ được cấp thẻ sinh trắc. Thẻ sinh trắc lưu giữ dữ liệu sinh trắc học, khuôn mặt và dấu vân tay của bạn. Nhờ đó có thể dễ dàng xác minh tính xác thực của thẻ và căn tính của người nước ngoài sinh sống trên lãnh thổ Cộng hòa Séc. Để lấy dữ liệu sinh trắc, bạn cần phải đến Phòng cư trú người nước ngoài (Cục chính sách tị nạn và di dân) của Bộ Nội vụ CH Séc.</a:t>
            </a:r>
          </a:p>
          <a:p>
            <a:pPr algn="l"/>
            <a:r>
              <a:rPr lang="vi-VN" b="0" i="0" dirty="0">
                <a:solidFill>
                  <a:schemeClr val="tx1"/>
                </a:solidFill>
                <a:effectLst/>
                <a:latin typeface="Times New Roman" panose="02020603050405020304" pitchFamily="18" charset="0"/>
                <a:cs typeface="Times New Roman" panose="02020603050405020304" pitchFamily="18" charset="0"/>
              </a:rPr>
              <a:t>Nếu bạn xin giấy phép cư trú ở nước ngoài, bạn hãy đến lấy dữ liệu sinh trắc trong vòng ba ngày sau khi bạn đến Séc. Hãy mang theo hộ chiếu có giá trị. Bạn có thể gọi điện đặt trước, hãy xin số điện thoại ở đại sứ quán tương ứng. Nếu bạn xin giấy phép cư trú trên lãnh thổ CH Séc, Bộ Nội vụ sẽ mời bạn đến lấy dữ liệu sinh trắc. Bạn phải đến lấy thẻ sinh trắc trong vòng 60 ngày từ khi lấy dữ liệu sinh trắc. Bạn phải thông báo cho ủy ban các thay đổi dữ liệu trong vòng ba ngày. Nếu bạn chuyển nhà, thời hạn dài hơn – bạn phải thông báo trong vòng 30 ngày.</a:t>
            </a:r>
          </a:p>
          <a:p>
            <a:endParaRPr lang="cs-CZ" dirty="0"/>
          </a:p>
        </p:txBody>
      </p:sp>
    </p:spTree>
    <p:extLst>
      <p:ext uri="{BB962C8B-B14F-4D97-AF65-F5344CB8AC3E}">
        <p14:creationId xmlns:p14="http://schemas.microsoft.com/office/powerpoint/2010/main" val="1080206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200403-DC1D-B610-861B-C23B1B539C5A}"/>
              </a:ext>
            </a:extLst>
          </p:cNvPr>
          <p:cNvSpPr>
            <a:spLocks noGrp="1"/>
          </p:cNvSpPr>
          <p:nvPr>
            <p:ph type="title"/>
          </p:nvPr>
        </p:nvSpPr>
        <p:spPr>
          <a:xfrm>
            <a:off x="913795" y="609600"/>
            <a:ext cx="10353762" cy="457201"/>
          </a:xfrm>
        </p:spPr>
        <p:txBody>
          <a:bodyPr/>
          <a:lstStyle/>
          <a:p>
            <a:r>
              <a:rPr lang="cs-CZ" dirty="0"/>
              <a:t>MŠ a ZŠ</a:t>
            </a:r>
          </a:p>
        </p:txBody>
      </p:sp>
      <p:sp>
        <p:nvSpPr>
          <p:cNvPr id="3" name="Chỗ dành sẵn cho Nội dung 2">
            <a:extLst>
              <a:ext uri="{FF2B5EF4-FFF2-40B4-BE49-F238E27FC236}">
                <a16:creationId xmlns:a16="http://schemas.microsoft.com/office/drawing/2014/main" id="{4C61E8EB-E34C-291C-0C47-8717BF25F265}"/>
              </a:ext>
            </a:extLst>
          </p:cNvPr>
          <p:cNvSpPr>
            <a:spLocks noGrp="1"/>
          </p:cNvSpPr>
          <p:nvPr>
            <p:ph idx="1"/>
          </p:nvPr>
        </p:nvSpPr>
        <p:spPr>
          <a:xfrm>
            <a:off x="913795" y="1066802"/>
            <a:ext cx="10353762" cy="4724398"/>
          </a:xfrm>
        </p:spPr>
        <p:txBody>
          <a:bodyPr/>
          <a:lstStyle/>
          <a:p>
            <a:pPr algn="l" fontAlgn="base"/>
            <a:r>
              <a:rPr lang="cs-CZ" b="1" i="0" cap="all" dirty="0">
                <a:solidFill>
                  <a:schemeClr val="tx1"/>
                </a:solidFill>
                <a:effectLst/>
                <a:latin typeface="inherit"/>
              </a:rPr>
              <a:t>MATEŘSKÉ ŠKOLY</a:t>
            </a:r>
            <a:endParaRPr lang="cs-CZ" b="1" i="0" cap="all" dirty="0">
              <a:solidFill>
                <a:schemeClr val="tx1"/>
              </a:solidFill>
              <a:effectLst/>
              <a:latin typeface="roboto" panose="02000000000000000000" pitchFamily="2" charset="0"/>
            </a:endParaRPr>
          </a:p>
          <a:p>
            <a:pPr algn="l" fontAlgn="base"/>
            <a:r>
              <a:rPr lang="cs-CZ" b="1" i="0" dirty="0">
                <a:solidFill>
                  <a:schemeClr val="tx1"/>
                </a:solidFill>
                <a:effectLst/>
                <a:latin typeface="inherit"/>
              </a:rPr>
              <a:t>Komu jsou mateřské školy určeny?</a:t>
            </a:r>
            <a:endParaRPr lang="cs-CZ" b="1" i="0" dirty="0">
              <a:solidFill>
                <a:schemeClr val="tx1"/>
              </a:solidFill>
              <a:effectLst/>
              <a:latin typeface="roboto" panose="02000000000000000000" pitchFamily="2" charset="0"/>
            </a:endParaRPr>
          </a:p>
          <a:p>
            <a:pPr algn="l" fontAlgn="base"/>
            <a:r>
              <a:rPr lang="cs-CZ" b="0" i="0" dirty="0">
                <a:solidFill>
                  <a:schemeClr val="tx1"/>
                </a:solidFill>
                <a:effectLst/>
                <a:latin typeface="inherit"/>
              </a:rPr>
              <a:t>Mateřské školy neboli školky jsou obvykle určeny dětem ve věku </a:t>
            </a:r>
            <a:r>
              <a:rPr lang="cs-CZ" b="1" i="0" dirty="0">
                <a:solidFill>
                  <a:schemeClr val="tx1"/>
                </a:solidFill>
                <a:effectLst/>
                <a:latin typeface="inherit"/>
              </a:rPr>
              <a:t>3 až 6 let</a:t>
            </a:r>
            <a:r>
              <a:rPr lang="cs-CZ" b="0" i="0" dirty="0">
                <a:solidFill>
                  <a:schemeClr val="tx1"/>
                </a:solidFill>
                <a:effectLst/>
                <a:latin typeface="inherit"/>
              </a:rPr>
              <a:t> (ve výjimečných případech, pokud to kapacita mateřské školy umožňuje, mohou být přijaty i dvouleté děti). Docházka do mateřské školy </a:t>
            </a:r>
            <a:r>
              <a:rPr lang="cs-CZ" b="1" i="0" dirty="0">
                <a:solidFill>
                  <a:schemeClr val="tx1"/>
                </a:solidFill>
                <a:effectLst/>
                <a:latin typeface="inherit"/>
              </a:rPr>
              <a:t>v posledním roce před zahájením základní školy je povinná</a:t>
            </a:r>
            <a:endParaRPr lang="cs-CZ" b="1" i="0" cap="all" dirty="0">
              <a:solidFill>
                <a:schemeClr val="tx1"/>
              </a:solidFill>
              <a:effectLst/>
              <a:latin typeface="inherit"/>
            </a:endParaRPr>
          </a:p>
          <a:p>
            <a:pPr algn="l" fontAlgn="base"/>
            <a:r>
              <a:rPr lang="cs-CZ" b="1" i="0" cap="all" dirty="0">
                <a:solidFill>
                  <a:schemeClr val="tx1"/>
                </a:solidFill>
                <a:effectLst/>
                <a:latin typeface="inherit"/>
              </a:rPr>
              <a:t>ZÁKLADNÍ ŠKOLY</a:t>
            </a:r>
            <a:endParaRPr lang="cs-CZ" b="1" i="0" cap="all" dirty="0">
              <a:solidFill>
                <a:schemeClr val="tx1"/>
              </a:solidFill>
              <a:effectLst/>
              <a:latin typeface="roboto" panose="02000000000000000000" pitchFamily="2" charset="0"/>
            </a:endParaRPr>
          </a:p>
          <a:p>
            <a:pPr algn="l" fontAlgn="base"/>
            <a:r>
              <a:rPr lang="cs-CZ" b="1" i="0" dirty="0">
                <a:solidFill>
                  <a:schemeClr val="tx1"/>
                </a:solidFill>
                <a:effectLst/>
                <a:latin typeface="roboto" panose="02000000000000000000" pitchFamily="2" charset="0"/>
              </a:rPr>
              <a:t>Komu jsou základní školy určeny?</a:t>
            </a:r>
          </a:p>
          <a:p>
            <a:pPr algn="l" fontAlgn="base"/>
            <a:r>
              <a:rPr lang="cs-CZ" b="0" i="0" dirty="0">
                <a:solidFill>
                  <a:schemeClr val="tx1"/>
                </a:solidFill>
                <a:effectLst/>
                <a:latin typeface="inherit"/>
              </a:rPr>
              <a:t>Základní školu navštěvují děti ve věku</a:t>
            </a:r>
            <a:r>
              <a:rPr lang="cs-CZ" b="0" i="0" dirty="0">
                <a:solidFill>
                  <a:schemeClr val="tx1"/>
                </a:solidFill>
                <a:effectLst/>
                <a:latin typeface="arial" panose="020B0604020202020204" pitchFamily="34" charset="0"/>
              </a:rPr>
              <a:t> </a:t>
            </a:r>
            <a:r>
              <a:rPr lang="cs-CZ" b="1" i="0" dirty="0">
                <a:solidFill>
                  <a:schemeClr val="tx1"/>
                </a:solidFill>
                <a:effectLst/>
                <a:latin typeface="inherit"/>
              </a:rPr>
              <a:t>6–15 let</a:t>
            </a:r>
            <a:r>
              <a:rPr lang="cs-CZ" b="0" i="0" dirty="0">
                <a:solidFill>
                  <a:schemeClr val="tx1"/>
                </a:solidFill>
                <a:effectLst/>
                <a:latin typeface="inherit"/>
              </a:rPr>
              <a:t>. Docházka na základní školu je </a:t>
            </a:r>
            <a:r>
              <a:rPr lang="cs-CZ" b="1" i="0" dirty="0">
                <a:solidFill>
                  <a:schemeClr val="tx1"/>
                </a:solidFill>
                <a:effectLst/>
                <a:latin typeface="inherit"/>
              </a:rPr>
              <a:t>povinná</a:t>
            </a:r>
            <a:r>
              <a:rPr lang="cs-CZ" b="0" i="0" dirty="0">
                <a:solidFill>
                  <a:schemeClr val="tx1"/>
                </a:solidFill>
                <a:effectLst/>
                <a:latin typeface="inherit"/>
              </a:rPr>
              <a:t>, a to po dobu </a:t>
            </a:r>
            <a:r>
              <a:rPr lang="cs-CZ" b="1" i="0" dirty="0">
                <a:solidFill>
                  <a:schemeClr val="tx1"/>
                </a:solidFill>
                <a:effectLst/>
                <a:latin typeface="inherit"/>
              </a:rPr>
              <a:t>9 let</a:t>
            </a:r>
            <a:r>
              <a:rPr lang="cs-CZ" b="0" i="0" dirty="0">
                <a:solidFill>
                  <a:schemeClr val="tx1"/>
                </a:solidFill>
                <a:effectLst/>
                <a:latin typeface="inherit"/>
              </a:rPr>
              <a:t>. O odklad školní docházky lze zažádat pouze v případě doporučení od školského poradenského zařízení a odborného lékaře či klinického psychologa. Samotný fakt, že vaše dítě neumí dobře česky, není důvodem pro odklad.</a:t>
            </a:r>
            <a:endParaRPr lang="cs-CZ" b="0" i="0" dirty="0">
              <a:solidFill>
                <a:schemeClr val="tx1"/>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1443905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33E0A5B-95A5-0176-7B74-BA7905AAD439}"/>
              </a:ext>
            </a:extLst>
          </p:cNvPr>
          <p:cNvSpPr>
            <a:spLocks noGrp="1"/>
          </p:cNvSpPr>
          <p:nvPr>
            <p:ph type="title"/>
          </p:nvPr>
        </p:nvSpPr>
        <p:spPr>
          <a:xfrm>
            <a:off x="913795" y="609600"/>
            <a:ext cx="10353762" cy="457201"/>
          </a:xfrm>
        </p:spPr>
        <p:txBody>
          <a:bodyPr/>
          <a:lstStyle/>
          <a:p>
            <a:r>
              <a:rPr lang="cs-CZ" dirty="0"/>
              <a:t>Giáo dục mầm non, tiểu học và trung học cơ sở </a:t>
            </a:r>
          </a:p>
        </p:txBody>
      </p:sp>
      <p:sp>
        <p:nvSpPr>
          <p:cNvPr id="3" name="Chỗ dành sẵn cho Nội dung 2">
            <a:extLst>
              <a:ext uri="{FF2B5EF4-FFF2-40B4-BE49-F238E27FC236}">
                <a16:creationId xmlns:a16="http://schemas.microsoft.com/office/drawing/2014/main" id="{F56E4029-7298-F36E-7E39-054A7F33B0E2}"/>
              </a:ext>
            </a:extLst>
          </p:cNvPr>
          <p:cNvSpPr>
            <a:spLocks noGrp="1"/>
          </p:cNvSpPr>
          <p:nvPr>
            <p:ph idx="1"/>
          </p:nvPr>
        </p:nvSpPr>
        <p:spPr>
          <a:xfrm>
            <a:off x="913795" y="1066802"/>
            <a:ext cx="10353762" cy="4724398"/>
          </a:xfrm>
        </p:spPr>
        <p:txBody>
          <a:bodyPr/>
          <a:lstStyle/>
          <a:p>
            <a:pPr fontAlgn="base"/>
            <a:r>
              <a:rPr lang="vi-VN" b="1" cap="all" dirty="0">
                <a:solidFill>
                  <a:schemeClr val="tx1"/>
                </a:solidFill>
                <a:effectLst/>
                <a:latin typeface="roboto" panose="02000000000000000000" pitchFamily="2" charset="0"/>
              </a:rPr>
              <a:t>TRƯỜNG MẪU GIÁO</a:t>
            </a:r>
          </a:p>
          <a:p>
            <a:pPr fontAlgn="base"/>
            <a:r>
              <a:rPr lang="vi-VN" b="1" dirty="0">
                <a:solidFill>
                  <a:schemeClr val="tx1"/>
                </a:solidFill>
                <a:effectLst/>
                <a:latin typeface="roboto" panose="02000000000000000000" pitchFamily="2" charset="0"/>
              </a:rPr>
              <a:t>Trường mẫu giáo dành cho ai?</a:t>
            </a:r>
            <a:r>
              <a:rPr lang="cs-CZ" b="1" dirty="0">
                <a:solidFill>
                  <a:schemeClr val="tx1"/>
                </a:solidFill>
                <a:effectLst/>
                <a:latin typeface="roboto" panose="02000000000000000000" pitchFamily="2" charset="0"/>
              </a:rPr>
              <a:t> </a:t>
            </a:r>
            <a:r>
              <a:rPr lang="vi-VN" dirty="0">
                <a:solidFill>
                  <a:schemeClr val="tx1"/>
                </a:solidFill>
                <a:effectLst/>
                <a:latin typeface="inherit"/>
              </a:rPr>
              <a:t>Trường mẫu giáo thường dành cho các trẻ nhỏ ở độ tuổi </a:t>
            </a:r>
            <a:r>
              <a:rPr lang="vi-VN" b="1" dirty="0">
                <a:solidFill>
                  <a:schemeClr val="tx1"/>
                </a:solidFill>
                <a:effectLst/>
                <a:latin typeface="inherit"/>
              </a:rPr>
              <a:t>3 tới 6 tuổi</a:t>
            </a:r>
            <a:r>
              <a:rPr lang="vi-VN" dirty="0">
                <a:solidFill>
                  <a:schemeClr val="tx1"/>
                </a:solidFill>
                <a:effectLst/>
                <a:latin typeface="inherit"/>
              </a:rPr>
              <a:t> (trong các trường hợp ngoại lệ, nếu như sức chứa của trường mẫu giáo cho phép, các cháu hai tuổi cũng có thể được nhận). </a:t>
            </a:r>
            <a:endParaRPr lang="vi-VN" dirty="0">
              <a:solidFill>
                <a:schemeClr val="tx1"/>
              </a:solidFill>
              <a:effectLst/>
              <a:latin typeface="arial" panose="020B0604020202020204" pitchFamily="34" charset="0"/>
            </a:endParaRPr>
          </a:p>
          <a:p>
            <a:pPr fontAlgn="base"/>
            <a:r>
              <a:rPr lang="vi-VN" dirty="0">
                <a:solidFill>
                  <a:schemeClr val="tx1"/>
                </a:solidFill>
                <a:effectLst/>
                <a:latin typeface="inherit"/>
              </a:rPr>
              <a:t>Việc đi học mẫu giáo </a:t>
            </a:r>
            <a:r>
              <a:rPr lang="vi-VN" b="1" dirty="0">
                <a:solidFill>
                  <a:schemeClr val="tx1"/>
                </a:solidFill>
                <a:effectLst/>
                <a:latin typeface="inherit"/>
              </a:rPr>
              <a:t>trong năm cuối cùng trước khi bước vào tiểu học là bắt buộc.</a:t>
            </a:r>
            <a:endParaRPr lang="cs-CZ" b="1" cap="all" dirty="0">
              <a:solidFill>
                <a:schemeClr val="tx1"/>
              </a:solidFill>
              <a:effectLst/>
              <a:latin typeface="inherit"/>
            </a:endParaRPr>
          </a:p>
          <a:p>
            <a:pPr algn="l" fontAlgn="base"/>
            <a:r>
              <a:rPr lang="vi-VN" b="1" i="0" cap="all" dirty="0">
                <a:solidFill>
                  <a:schemeClr val="tx1"/>
                </a:solidFill>
                <a:effectLst/>
                <a:latin typeface="roboto" panose="02000000000000000000" pitchFamily="2" charset="0"/>
              </a:rPr>
              <a:t>TRƯỜNG TIỂU HỌC VÀ TRUNG HỌC CƠ SỞ</a:t>
            </a:r>
          </a:p>
          <a:p>
            <a:pPr algn="l" fontAlgn="base"/>
            <a:r>
              <a:rPr lang="vi-VN" b="1" i="0" dirty="0">
                <a:solidFill>
                  <a:schemeClr val="tx1"/>
                </a:solidFill>
                <a:effectLst/>
                <a:latin typeface="roboto" panose="02000000000000000000" pitchFamily="2" charset="0"/>
              </a:rPr>
              <a:t>Trường tiểu học và trung học cơ sở là dành cho ai?</a:t>
            </a:r>
            <a:r>
              <a:rPr lang="cs-CZ" b="1" i="0" dirty="0">
                <a:solidFill>
                  <a:schemeClr val="tx1"/>
                </a:solidFill>
                <a:effectLst/>
                <a:latin typeface="roboto" panose="02000000000000000000" pitchFamily="2" charset="0"/>
              </a:rPr>
              <a:t> </a:t>
            </a:r>
            <a:r>
              <a:rPr lang="vi-VN" b="0" i="0" dirty="0">
                <a:solidFill>
                  <a:schemeClr val="tx1"/>
                </a:solidFill>
                <a:effectLst/>
                <a:latin typeface="inherit"/>
              </a:rPr>
              <a:t>Trẻ em trong độ tuổi </a:t>
            </a:r>
            <a:r>
              <a:rPr lang="vi-VN" b="1" i="0" dirty="0">
                <a:solidFill>
                  <a:schemeClr val="tx1"/>
                </a:solidFill>
                <a:effectLst/>
                <a:latin typeface="inherit"/>
              </a:rPr>
              <a:t>6-15 tuổi</a:t>
            </a:r>
            <a:r>
              <a:rPr lang="vi-VN" b="0" i="0" dirty="0">
                <a:solidFill>
                  <a:schemeClr val="tx1"/>
                </a:solidFill>
                <a:effectLst/>
                <a:latin typeface="inherit"/>
              </a:rPr>
              <a:t> đi học tiểu học và trung học cơ sở. Việc đi học tại các trường này là </a:t>
            </a:r>
            <a:r>
              <a:rPr lang="vi-VN" b="1" i="0" dirty="0">
                <a:solidFill>
                  <a:schemeClr val="tx1"/>
                </a:solidFill>
                <a:effectLst/>
                <a:latin typeface="inherit"/>
              </a:rPr>
              <a:t>bắt buộc</a:t>
            </a:r>
            <a:r>
              <a:rPr lang="vi-VN" b="0" i="0" dirty="0">
                <a:solidFill>
                  <a:schemeClr val="tx1"/>
                </a:solidFill>
                <a:effectLst/>
                <a:latin typeface="inherit"/>
              </a:rPr>
              <a:t> và kéo dài trong quãng thời gian </a:t>
            </a:r>
            <a:r>
              <a:rPr lang="vi-VN" b="1" i="0" dirty="0">
                <a:solidFill>
                  <a:schemeClr val="tx1"/>
                </a:solidFill>
                <a:effectLst/>
                <a:latin typeface="inherit"/>
              </a:rPr>
              <a:t>9 năm</a:t>
            </a:r>
            <a:r>
              <a:rPr lang="vi-VN" b="0" i="0" dirty="0">
                <a:solidFill>
                  <a:schemeClr val="tx1"/>
                </a:solidFill>
                <a:effectLst/>
                <a:latin typeface="inherit"/>
              </a:rPr>
              <a:t>. Chỉ khi có giấy giới thiệu từ cơ sở tư vấn giáo dục và bác sĩ chuyên môn hoặc bác sĩ tâm lý lâm sàng mới có thể xin hoãn việc đi học bắt buộc. Sự thật thì việc con bạn không nói tiếng Séc tốt không phải là lý do để hoãn việc đi học.</a:t>
            </a:r>
            <a:endParaRPr lang="vi-VN" b="0" i="0" dirty="0">
              <a:solidFill>
                <a:schemeClr val="tx1"/>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499599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A7AD19C-5D1D-470A-65E7-2DD90441EFA9}"/>
              </a:ext>
            </a:extLst>
          </p:cNvPr>
          <p:cNvSpPr>
            <a:spLocks noGrp="1"/>
          </p:cNvSpPr>
          <p:nvPr>
            <p:ph type="title"/>
          </p:nvPr>
        </p:nvSpPr>
        <p:spPr>
          <a:xfrm>
            <a:off x="913795" y="609600"/>
            <a:ext cx="10353762" cy="457201"/>
          </a:xfrm>
        </p:spPr>
        <p:txBody>
          <a:bodyPr/>
          <a:lstStyle/>
          <a:p>
            <a:br>
              <a:rPr lang="cs-CZ" sz="4000" dirty="0">
                <a:solidFill>
                  <a:schemeClr val="tx1"/>
                </a:solidFill>
                <a:effectLst/>
                <a:latin typeface="-apple-system"/>
              </a:rPr>
            </a:br>
            <a:r>
              <a:rPr lang="cs-CZ" sz="4000" dirty="0">
                <a:solidFill>
                  <a:schemeClr val="tx1"/>
                </a:solidFill>
                <a:effectLst/>
                <a:latin typeface="-apple-system"/>
              </a:rPr>
              <a:t>Systém školství ve Vietnamu</a:t>
            </a:r>
            <a:br>
              <a:rPr lang="cs-CZ" sz="4000" b="0" i="0" dirty="0">
                <a:solidFill>
                  <a:schemeClr val="tx1"/>
                </a:solidFill>
                <a:effectLst/>
                <a:latin typeface="-apple-system"/>
              </a:rPr>
            </a:br>
            <a:endParaRPr lang="cs-CZ" dirty="0"/>
          </a:p>
        </p:txBody>
      </p:sp>
      <p:sp>
        <p:nvSpPr>
          <p:cNvPr id="3" name="Chỗ dành sẵn cho Nội dung 2">
            <a:extLst>
              <a:ext uri="{FF2B5EF4-FFF2-40B4-BE49-F238E27FC236}">
                <a16:creationId xmlns:a16="http://schemas.microsoft.com/office/drawing/2014/main" id="{032E194A-9329-69A9-0526-766EB7B8A971}"/>
              </a:ext>
            </a:extLst>
          </p:cNvPr>
          <p:cNvSpPr>
            <a:spLocks noGrp="1"/>
          </p:cNvSpPr>
          <p:nvPr>
            <p:ph idx="1"/>
          </p:nvPr>
        </p:nvSpPr>
        <p:spPr>
          <a:xfrm>
            <a:off x="913795" y="1510748"/>
            <a:ext cx="10353762" cy="4280451"/>
          </a:xfrm>
        </p:spPr>
        <p:txBody>
          <a:bodyPr/>
          <a:lstStyle/>
          <a:p>
            <a:pPr algn="l">
              <a:buFont typeface="Arial" panose="020B0604020202020204" pitchFamily="34" charset="0"/>
              <a:buChar char="•"/>
            </a:pPr>
            <a:r>
              <a:rPr lang="vi-VN" sz="2800" b="0" i="0" dirty="0">
                <a:solidFill>
                  <a:schemeClr val="tx1"/>
                </a:solidFill>
                <a:effectLst/>
                <a:latin typeface="-apple-system"/>
              </a:rPr>
              <a:t>Giáo dục mầm non</a:t>
            </a:r>
            <a:endParaRPr lang="cs-CZ" sz="2800" b="0" i="0" dirty="0">
              <a:solidFill>
                <a:schemeClr val="tx1"/>
              </a:solidFill>
              <a:effectLst/>
              <a:latin typeface="-apple-system"/>
            </a:endParaRPr>
          </a:p>
          <a:p>
            <a:pPr algn="l">
              <a:buFont typeface="Arial" panose="020B0604020202020204" pitchFamily="34" charset="0"/>
              <a:buChar char="•"/>
            </a:pPr>
            <a:r>
              <a:rPr lang="cs-CZ" sz="2800" dirty="0">
                <a:solidFill>
                  <a:schemeClr val="tx1"/>
                </a:solidFill>
                <a:effectLst/>
                <a:latin typeface="-apple-system"/>
              </a:rPr>
              <a:t>Giáo dục tiểu học (cấp 1)</a:t>
            </a:r>
            <a:endParaRPr lang="vi-VN" sz="2800" b="0" i="0" dirty="0">
              <a:solidFill>
                <a:schemeClr val="tx1"/>
              </a:solidFill>
              <a:effectLst/>
              <a:latin typeface="-apple-system"/>
            </a:endParaRPr>
          </a:p>
          <a:p>
            <a:pPr algn="l">
              <a:buFont typeface="Arial" panose="020B0604020202020204" pitchFamily="34" charset="0"/>
              <a:buChar char="•"/>
            </a:pPr>
            <a:r>
              <a:rPr lang="vi-VN" sz="2800" b="0" i="0" dirty="0">
                <a:solidFill>
                  <a:schemeClr val="tx1"/>
                </a:solidFill>
                <a:effectLst/>
                <a:latin typeface="-apple-system"/>
              </a:rPr>
              <a:t>Giáo dục phổ thông cơ sở</a:t>
            </a:r>
            <a:r>
              <a:rPr lang="cs-CZ" sz="2800" b="0" i="0" dirty="0">
                <a:solidFill>
                  <a:schemeClr val="tx1"/>
                </a:solidFill>
                <a:effectLst/>
                <a:latin typeface="-apple-system"/>
              </a:rPr>
              <a:t> (cấp 2)</a:t>
            </a:r>
            <a:endParaRPr lang="vi-VN" sz="2800" b="0" i="0" dirty="0">
              <a:solidFill>
                <a:schemeClr val="tx1"/>
              </a:solidFill>
              <a:effectLst/>
              <a:latin typeface="-apple-system"/>
            </a:endParaRPr>
          </a:p>
          <a:p>
            <a:pPr algn="l">
              <a:buFont typeface="Arial" panose="020B0604020202020204" pitchFamily="34" charset="0"/>
              <a:buChar char="•"/>
            </a:pPr>
            <a:r>
              <a:rPr lang="vi-VN" sz="2800" b="0" i="0" dirty="0">
                <a:solidFill>
                  <a:schemeClr val="tx1"/>
                </a:solidFill>
                <a:effectLst/>
                <a:latin typeface="-apple-system"/>
              </a:rPr>
              <a:t>Giáo dục trung học phổ thông</a:t>
            </a:r>
            <a:r>
              <a:rPr lang="cs-CZ" sz="2800" b="0" i="0" dirty="0">
                <a:solidFill>
                  <a:schemeClr val="tx1"/>
                </a:solidFill>
                <a:effectLst/>
                <a:latin typeface="-apple-system"/>
              </a:rPr>
              <a:t> (cấp 3)</a:t>
            </a:r>
          </a:p>
          <a:p>
            <a:pPr algn="l">
              <a:buFont typeface="Arial" panose="020B0604020202020204" pitchFamily="34" charset="0"/>
              <a:buChar char="•"/>
            </a:pPr>
            <a:r>
              <a:rPr lang="cs-CZ" sz="2800" dirty="0">
                <a:solidFill>
                  <a:schemeClr val="tx1"/>
                </a:solidFill>
                <a:effectLst/>
                <a:latin typeface="-apple-system"/>
              </a:rPr>
              <a:t>Giáo dục đại học</a:t>
            </a:r>
          </a:p>
          <a:p>
            <a:pPr algn="l">
              <a:buFont typeface="Arial" panose="020B0604020202020204" pitchFamily="34" charset="0"/>
              <a:buChar char="•"/>
            </a:pPr>
            <a:r>
              <a:rPr lang="cs-CZ" sz="2800" b="0" i="0" dirty="0">
                <a:solidFill>
                  <a:schemeClr val="tx1"/>
                </a:solidFill>
                <a:effectLst/>
                <a:latin typeface="-apple-system"/>
              </a:rPr>
              <a:t>Gi</a:t>
            </a:r>
            <a:r>
              <a:rPr lang="cs-CZ" sz="2800" dirty="0">
                <a:solidFill>
                  <a:schemeClr val="tx1"/>
                </a:solidFill>
                <a:effectLst/>
                <a:latin typeface="-apple-system"/>
              </a:rPr>
              <a:t>áo dục sau đại học</a:t>
            </a:r>
            <a:endParaRPr lang="vi-VN" sz="2800" b="0" i="0" dirty="0">
              <a:solidFill>
                <a:schemeClr val="tx1"/>
              </a:solidFill>
              <a:effectLst/>
              <a:latin typeface="-apple-system"/>
            </a:endParaRPr>
          </a:p>
          <a:p>
            <a:endParaRPr lang="cs-CZ" dirty="0"/>
          </a:p>
        </p:txBody>
      </p:sp>
    </p:spTree>
    <p:extLst>
      <p:ext uri="{BB962C8B-B14F-4D97-AF65-F5344CB8AC3E}">
        <p14:creationId xmlns:p14="http://schemas.microsoft.com/office/powerpoint/2010/main" val="132566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B9DDA38-7442-CCE7-0A33-5BF2FFB9597F}"/>
              </a:ext>
            </a:extLst>
          </p:cNvPr>
          <p:cNvSpPr>
            <a:spLocks noGrp="1"/>
          </p:cNvSpPr>
          <p:nvPr>
            <p:ph type="title"/>
          </p:nvPr>
        </p:nvSpPr>
        <p:spPr/>
        <p:txBody>
          <a:bodyPr/>
          <a:lstStyle/>
          <a:p>
            <a:r>
              <a:rPr lang="cs-CZ" dirty="0"/>
              <a:t>SPECIFIKA PŘEKLADATELSKÉ PRÁCE </a:t>
            </a:r>
            <a:br>
              <a:rPr lang="cs-CZ" dirty="0"/>
            </a:br>
            <a:r>
              <a:rPr lang="cs-CZ" dirty="0"/>
              <a:t>Z VIETNAMŠTINY DO ČEŠTINY</a:t>
            </a:r>
          </a:p>
        </p:txBody>
      </p:sp>
      <p:sp>
        <p:nvSpPr>
          <p:cNvPr id="3" name="Chỗ dành sẵn cho Nội dung 2">
            <a:extLst>
              <a:ext uri="{FF2B5EF4-FFF2-40B4-BE49-F238E27FC236}">
                <a16:creationId xmlns:a16="http://schemas.microsoft.com/office/drawing/2014/main" id="{04B2DB76-3D7C-585E-D36D-3D7DD1F4D3FA}"/>
              </a:ext>
            </a:extLst>
          </p:cNvPr>
          <p:cNvSpPr>
            <a:spLocks noGrp="1"/>
          </p:cNvSpPr>
          <p:nvPr>
            <p:ph idx="1"/>
          </p:nvPr>
        </p:nvSpPr>
        <p:spPr/>
        <p:txBody>
          <a:bodyPr/>
          <a:lstStyle/>
          <a:p>
            <a:r>
              <a:rPr lang="cs-CZ" sz="2400" dirty="0">
                <a:effectLst/>
                <a:latin typeface="Times New Roman" panose="02020603050405020304" pitchFamily="18" charset="0"/>
                <a:ea typeface="Times New Roman" panose="02020603050405020304" pitchFamily="18" charset="0"/>
              </a:rPr>
              <a:t>„</a:t>
            </a:r>
            <a:r>
              <a:rPr lang="cs-CZ" sz="2400" i="1" dirty="0">
                <a:effectLst/>
                <a:latin typeface="Times New Roman" panose="02020603050405020304" pitchFamily="18" charset="0"/>
                <a:ea typeface="Times New Roman" panose="02020603050405020304" pitchFamily="18" charset="0"/>
              </a:rPr>
              <a:t>Každý jazyk představuje specifickou interpretaci světa…</a:t>
            </a:r>
            <a:r>
              <a:rPr lang="cs-CZ" sz="2400" dirty="0">
                <a:effectLst/>
                <a:latin typeface="Times New Roman" panose="02020603050405020304" pitchFamily="18" charset="0"/>
                <a:ea typeface="Times New Roman" panose="02020603050405020304" pitchFamily="18" charset="0"/>
              </a:rPr>
              <a:t> </a:t>
            </a:r>
            <a:r>
              <a:rPr lang="cs-CZ" sz="2400" i="1" dirty="0">
                <a:effectLst/>
                <a:latin typeface="Times New Roman" panose="02020603050405020304" pitchFamily="18" charset="0"/>
                <a:ea typeface="Times New Roman" panose="02020603050405020304" pitchFamily="18" charset="0"/>
              </a:rPr>
              <a:t>odlišnost těchto dvou světů je větší či menší podle toho, na kolik jsou si dané jazyky geograficky, a zejména kulturně vzdálené</a:t>
            </a:r>
            <a:r>
              <a:rPr lang="cs-CZ" sz="2400" dirty="0">
                <a:effectLst/>
                <a:latin typeface="Times New Roman" panose="02020603050405020304" pitchFamily="18" charset="0"/>
                <a:ea typeface="Times New Roman" panose="02020603050405020304" pitchFamily="18" charset="0"/>
              </a:rPr>
              <a:t>“ Vaňková a kol.: Co na srdci to na jazyku. (s. 49)</a:t>
            </a:r>
          </a:p>
          <a:p>
            <a:r>
              <a:rPr lang="cs-CZ" sz="2400" dirty="0">
                <a:effectLst/>
                <a:latin typeface="Times New Roman" panose="02020603050405020304" pitchFamily="18" charset="0"/>
                <a:ea typeface="Times New Roman" panose="02020603050405020304" pitchFamily="18" charset="0"/>
              </a:rPr>
              <a:t>Právě geografická a kulturní vzdálenost je jedním z činitelů, které působí, že některé jevy kulturně vzdáleného jazyka jsou do češtiny takřka nepřeveditelné.</a:t>
            </a:r>
          </a:p>
          <a:p>
            <a:endParaRPr lang="cs-CZ" dirty="0"/>
          </a:p>
        </p:txBody>
      </p:sp>
    </p:spTree>
    <p:extLst>
      <p:ext uri="{BB962C8B-B14F-4D97-AF65-F5344CB8AC3E}">
        <p14:creationId xmlns:p14="http://schemas.microsoft.com/office/powerpoint/2010/main" val="2681928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BE960A4-B466-ADC9-71FF-EE358B1268CA}"/>
              </a:ext>
            </a:extLst>
          </p:cNvPr>
          <p:cNvSpPr>
            <a:spLocks noGrp="1"/>
          </p:cNvSpPr>
          <p:nvPr>
            <p:ph type="title"/>
          </p:nvPr>
        </p:nvSpPr>
        <p:spPr>
          <a:xfrm>
            <a:off x="913795" y="609600"/>
            <a:ext cx="10353762" cy="715617"/>
          </a:xfrm>
        </p:spPr>
        <p:txBody>
          <a:bodyPr/>
          <a:lstStyle/>
          <a:p>
            <a:r>
              <a:rPr lang="cs-CZ" dirty="0"/>
              <a:t>DOPORUČENÁ LITERATURA</a:t>
            </a:r>
          </a:p>
        </p:txBody>
      </p:sp>
      <p:sp>
        <p:nvSpPr>
          <p:cNvPr id="3" name="Chỗ dành sẵn cho Nội dung 2">
            <a:extLst>
              <a:ext uri="{FF2B5EF4-FFF2-40B4-BE49-F238E27FC236}">
                <a16:creationId xmlns:a16="http://schemas.microsoft.com/office/drawing/2014/main" id="{6FA6F7F8-4307-CD53-3AF7-C42EED2481BC}"/>
              </a:ext>
            </a:extLst>
          </p:cNvPr>
          <p:cNvSpPr>
            <a:spLocks noGrp="1"/>
          </p:cNvSpPr>
          <p:nvPr>
            <p:ph idx="1"/>
          </p:nvPr>
        </p:nvSpPr>
        <p:spPr>
          <a:xfrm>
            <a:off x="913795" y="1470992"/>
            <a:ext cx="10353762" cy="4320208"/>
          </a:xfrm>
        </p:spPr>
        <p:txBody>
          <a:bodyPr/>
          <a:lstStyle/>
          <a:p>
            <a:pPr>
              <a:lnSpc>
                <a:spcPct val="106000"/>
              </a:lnSpc>
              <a:spcAft>
                <a:spcPts val="800"/>
              </a:spcAft>
            </a:pPr>
            <a:r>
              <a:rPr lang="cs-CZ" dirty="0">
                <a:effectLst/>
                <a:latin typeface="Times New Roman" panose="02020603050405020304" pitchFamily="18" charset="0"/>
                <a:ea typeface="PMingLiU" panose="020B0604030504040204" pitchFamily="18" charset="-120"/>
                <a:cs typeface="Times New Roman" panose="02020603050405020304" pitchFamily="18" charset="0"/>
              </a:rPr>
              <a:t>Kuffnerová Z., Poláčková M a kol.: </a:t>
            </a:r>
            <a:r>
              <a:rPr lang="cs-CZ" i="1" dirty="0">
                <a:effectLst/>
                <a:latin typeface="Times New Roman" panose="02020603050405020304" pitchFamily="18" charset="0"/>
                <a:ea typeface="PMingLiU" panose="020B0604030504040204" pitchFamily="18" charset="-120"/>
                <a:cs typeface="Times New Roman" panose="02020603050405020304" pitchFamily="18" charset="0"/>
              </a:rPr>
              <a:t>Překládání a čeština</a:t>
            </a:r>
            <a:r>
              <a:rPr lang="cs-CZ" dirty="0">
                <a:effectLst/>
                <a:latin typeface="Times New Roman" panose="02020603050405020304" pitchFamily="18" charset="0"/>
                <a:ea typeface="PMingLiU" panose="020B0604030504040204" pitchFamily="18" charset="-120"/>
                <a:cs typeface="Times New Roman" panose="02020603050405020304" pitchFamily="18" charset="0"/>
              </a:rPr>
              <a:t>. 1. vyd. Praha: H&amp;H, 1994 260 s.</a:t>
            </a:r>
            <a:endParaRPr lang="cs-CZ" dirty="0">
              <a:effectLst/>
              <a:latin typeface="Calibri" panose="020F0502020204030204" pitchFamily="34" charset="0"/>
              <a:ea typeface="PMingLiU" panose="020B0604030504040204" pitchFamily="18" charset="-120"/>
              <a:cs typeface="Times New Roman" panose="02020603050405020304" pitchFamily="18" charset="0"/>
            </a:endParaRPr>
          </a:p>
          <a:p>
            <a:pPr>
              <a:lnSpc>
                <a:spcPct val="106000"/>
              </a:lnSpc>
              <a:spcAft>
                <a:spcPts val="800"/>
              </a:spcAft>
            </a:pPr>
            <a:r>
              <a:rPr lang="cs-CZ" dirty="0">
                <a:effectLst/>
                <a:latin typeface="Times New Roman" panose="02020603050405020304" pitchFamily="18" charset="0"/>
                <a:ea typeface="PMingLiU" panose="020B0604030504040204" pitchFamily="18" charset="-120"/>
                <a:cs typeface="Times New Roman" panose="02020603050405020304" pitchFamily="18" charset="0"/>
              </a:rPr>
              <a:t>Levý, J.: </a:t>
            </a:r>
            <a:r>
              <a:rPr lang="cs-CZ" i="1" dirty="0">
                <a:effectLst/>
                <a:latin typeface="Times New Roman" panose="02020603050405020304" pitchFamily="18" charset="0"/>
                <a:ea typeface="PMingLiU" panose="020B0604030504040204" pitchFamily="18" charset="-120"/>
                <a:cs typeface="Times New Roman" panose="02020603050405020304" pitchFamily="18" charset="0"/>
              </a:rPr>
              <a:t>Umění překladu</a:t>
            </a:r>
            <a:r>
              <a:rPr lang="cs-CZ" dirty="0">
                <a:effectLst/>
                <a:latin typeface="Times New Roman" panose="02020603050405020304" pitchFamily="18" charset="0"/>
                <a:ea typeface="PMingLiU" panose="020B0604030504040204" pitchFamily="18" charset="-120"/>
                <a:cs typeface="Times New Roman" panose="02020603050405020304" pitchFamily="18" charset="0"/>
              </a:rPr>
              <a:t>. Praha: Ivo Železný, 1998. 390 s.</a:t>
            </a:r>
            <a:endParaRPr lang="cs-CZ" dirty="0">
              <a:effectLst/>
              <a:latin typeface="Calibri" panose="020F0502020204030204" pitchFamily="34" charset="0"/>
              <a:ea typeface="PMingLiU" panose="020B0604030504040204" pitchFamily="18" charset="-120"/>
              <a:cs typeface="Times New Roman" panose="02020603050405020304" pitchFamily="18" charset="0"/>
            </a:endParaRPr>
          </a:p>
          <a:p>
            <a:pPr>
              <a:lnSpc>
                <a:spcPct val="106000"/>
              </a:lnSpc>
              <a:spcAft>
                <a:spcPts val="800"/>
              </a:spcAft>
            </a:pPr>
            <a:r>
              <a:rPr lang="cs-CZ" dirty="0">
                <a:effectLst/>
                <a:latin typeface="Times New Roman" panose="02020603050405020304" pitchFamily="18" charset="0"/>
                <a:ea typeface="PMingLiU" panose="020B0604030504040204" pitchFamily="18" charset="-120"/>
                <a:cs typeface="Times New Roman" panose="02020603050405020304" pitchFamily="18" charset="0"/>
              </a:rPr>
              <a:t>Nguyen Phan Canh: </a:t>
            </a:r>
            <a:r>
              <a:rPr lang="cs-CZ" i="1" dirty="0">
                <a:effectLst/>
                <a:latin typeface="Times New Roman" panose="02020603050405020304" pitchFamily="18" charset="0"/>
                <a:ea typeface="PMingLiU" panose="020B0604030504040204" pitchFamily="18" charset="-120"/>
                <a:cs typeface="Times New Roman" panose="02020603050405020304" pitchFamily="18" charset="0"/>
              </a:rPr>
              <a:t>Základy vietnamštiny</a:t>
            </a:r>
            <a:r>
              <a:rPr lang="cs-CZ" dirty="0">
                <a:effectLst/>
                <a:latin typeface="Times New Roman" panose="02020603050405020304" pitchFamily="18" charset="0"/>
                <a:ea typeface="PMingLiU" panose="020B0604030504040204" pitchFamily="18" charset="-120"/>
                <a:cs typeface="Times New Roman" panose="02020603050405020304" pitchFamily="18" charset="0"/>
              </a:rPr>
              <a:t>. 1. vyd. Praha: SPN, 1984. 408 s.</a:t>
            </a:r>
            <a:endParaRPr lang="cs-CZ" dirty="0">
              <a:effectLst/>
              <a:latin typeface="Calibri" panose="020F0502020204030204" pitchFamily="34" charset="0"/>
              <a:ea typeface="PMingLiU" panose="020B0604030504040204" pitchFamily="18" charset="-120"/>
              <a:cs typeface="Times New Roman" panose="02020603050405020304" pitchFamily="18" charset="0"/>
            </a:endParaRPr>
          </a:p>
          <a:p>
            <a:pPr>
              <a:lnSpc>
                <a:spcPct val="106000"/>
              </a:lnSpc>
              <a:spcAft>
                <a:spcPts val="800"/>
              </a:spcAft>
            </a:pPr>
            <a:r>
              <a:rPr lang="cs-CZ" dirty="0">
                <a:effectLst/>
                <a:latin typeface="Times New Roman" panose="02020603050405020304" pitchFamily="18" charset="0"/>
                <a:ea typeface="PMingLiU" panose="020B0604030504040204" pitchFamily="18" charset="-120"/>
                <a:cs typeface="Times New Roman" panose="02020603050405020304" pitchFamily="18" charset="0"/>
              </a:rPr>
              <a:t>Vaňková I., Nebeská I., Saicová Římalová L., Šlédrová, J.: </a:t>
            </a:r>
            <a:r>
              <a:rPr lang="cs-CZ" i="1" dirty="0">
                <a:effectLst/>
                <a:latin typeface="Times New Roman" panose="02020603050405020304" pitchFamily="18" charset="0"/>
                <a:ea typeface="PMingLiU" panose="020B0604030504040204" pitchFamily="18" charset="-120"/>
                <a:cs typeface="Times New Roman" panose="02020603050405020304" pitchFamily="18" charset="0"/>
              </a:rPr>
              <a:t>Co na srdci to na jazyku.</a:t>
            </a:r>
            <a:r>
              <a:rPr lang="cs-CZ" dirty="0">
                <a:effectLst/>
                <a:latin typeface="Times New Roman" panose="02020603050405020304" pitchFamily="18" charset="0"/>
                <a:ea typeface="PMingLiU" panose="020B0604030504040204" pitchFamily="18" charset="-120"/>
                <a:cs typeface="Times New Roman" panose="02020603050405020304" pitchFamily="18" charset="0"/>
              </a:rPr>
              <a:t> 1. vyd. Praha: Karolinum, 2005. 343 s.</a:t>
            </a:r>
            <a:endParaRPr lang="cs-CZ" dirty="0">
              <a:effectLst/>
              <a:latin typeface="Calibri" panose="020F0502020204030204" pitchFamily="34" charset="0"/>
              <a:ea typeface="PMingLiU" panose="020B0604030504040204" pitchFamily="18" charset="-120"/>
              <a:cs typeface="Times New Roman" panose="02020603050405020304" pitchFamily="18" charset="0"/>
            </a:endParaRPr>
          </a:p>
          <a:p>
            <a:pPr>
              <a:lnSpc>
                <a:spcPct val="106000"/>
              </a:lnSpc>
              <a:spcAft>
                <a:spcPts val="800"/>
              </a:spcAft>
            </a:pPr>
            <a:r>
              <a:rPr lang="cs-CZ" dirty="0">
                <a:effectLst/>
                <a:latin typeface="Times New Roman" panose="02020603050405020304" pitchFamily="18" charset="0"/>
                <a:ea typeface="PMingLiU" panose="020B0604030504040204" pitchFamily="18" charset="-120"/>
                <a:cs typeface="Times New Roman" panose="02020603050405020304" pitchFamily="18" charset="0"/>
              </a:rPr>
              <a:t>Vrbková, Julie Lien (2019): „Vietnamský pohled na český jazyk.“ In </a:t>
            </a:r>
            <a:r>
              <a:rPr lang="cs-CZ" i="1" dirty="0">
                <a:effectLst/>
                <a:latin typeface="Times New Roman" panose="02020603050405020304" pitchFamily="18" charset="0"/>
                <a:ea typeface="PMingLiU" panose="020B0604030504040204" pitchFamily="18" charset="-120"/>
                <a:cs typeface="Times New Roman" panose="02020603050405020304" pitchFamily="18" charset="0"/>
              </a:rPr>
              <a:t>Sborník Asociace učitelů češtiny jako cizího jazyka 2019</a:t>
            </a:r>
            <a:r>
              <a:rPr lang="cs-CZ" dirty="0">
                <a:effectLst/>
                <a:latin typeface="Times New Roman" panose="02020603050405020304" pitchFamily="18" charset="0"/>
                <a:ea typeface="PMingLiU" panose="020B0604030504040204" pitchFamily="18" charset="-120"/>
                <a:cs typeface="Times New Roman" panose="02020603050405020304" pitchFamily="18" charset="0"/>
              </a:rPr>
              <a:t>. Praha: Akropolis, 2019</a:t>
            </a:r>
            <a:endParaRPr lang="cs-CZ" dirty="0">
              <a:effectLst/>
              <a:latin typeface="Calibri" panose="020F0502020204030204" pitchFamily="34" charset="0"/>
              <a:ea typeface="PMingLiU" panose="020B0604030504040204" pitchFamily="18" charset="-120"/>
              <a:cs typeface="Times New Roman" panose="02020603050405020304" pitchFamily="18" charset="0"/>
            </a:endParaRPr>
          </a:p>
          <a:p>
            <a:endParaRPr lang="cs-CZ" dirty="0"/>
          </a:p>
        </p:txBody>
      </p:sp>
    </p:spTree>
    <p:extLst>
      <p:ext uri="{BB962C8B-B14F-4D97-AF65-F5344CB8AC3E}">
        <p14:creationId xmlns:p14="http://schemas.microsoft.com/office/powerpoint/2010/main" val="14351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1265C6-DE02-63F9-563B-6495E26046DA}"/>
              </a:ext>
            </a:extLst>
          </p:cNvPr>
          <p:cNvSpPr>
            <a:spLocks noGrp="1"/>
          </p:cNvSpPr>
          <p:nvPr>
            <p:ph type="title"/>
          </p:nvPr>
        </p:nvSpPr>
        <p:spPr>
          <a:xfrm>
            <a:off x="913795" y="609600"/>
            <a:ext cx="10353762" cy="702365"/>
          </a:xfrm>
        </p:spPr>
        <p:txBody>
          <a:bodyPr/>
          <a:lstStyle/>
          <a:p>
            <a:r>
              <a:rPr lang="cs-CZ" b="1" dirty="0"/>
              <a:t>Takzvané věci nepřeložitelné</a:t>
            </a:r>
          </a:p>
        </p:txBody>
      </p:sp>
      <p:sp>
        <p:nvSpPr>
          <p:cNvPr id="3" name="Chỗ dành sẵn cho Nội dung 2">
            <a:extLst>
              <a:ext uri="{FF2B5EF4-FFF2-40B4-BE49-F238E27FC236}">
                <a16:creationId xmlns:a16="http://schemas.microsoft.com/office/drawing/2014/main" id="{3B963AC8-EECC-065F-2769-6CE54D41C74E}"/>
              </a:ext>
            </a:extLst>
          </p:cNvPr>
          <p:cNvSpPr>
            <a:spLocks noGrp="1"/>
          </p:cNvSpPr>
          <p:nvPr>
            <p:ph idx="1"/>
          </p:nvPr>
        </p:nvSpPr>
        <p:spPr>
          <a:xfrm>
            <a:off x="913795" y="1417984"/>
            <a:ext cx="10353762" cy="4373216"/>
          </a:xfrm>
        </p:spPr>
        <p:txBody>
          <a:bodyPr/>
          <a:lstStyle/>
          <a:p>
            <a:r>
              <a:rPr lang="cs-CZ" sz="2400" dirty="0">
                <a:effectLst/>
                <a:latin typeface="Times New Roman" panose="02020603050405020304" pitchFamily="18" charset="0"/>
                <a:ea typeface="Times New Roman" panose="02020603050405020304" pitchFamily="18" charset="0"/>
              </a:rPr>
              <a:t>„</a:t>
            </a:r>
            <a:r>
              <a:rPr lang="cs-CZ" sz="2400" i="1" dirty="0">
                <a:effectLst/>
                <a:latin typeface="Times New Roman" panose="02020603050405020304" pitchFamily="18" charset="0"/>
                <a:ea typeface="Times New Roman" panose="02020603050405020304" pitchFamily="18" charset="0"/>
              </a:rPr>
              <a:t>Na </a:t>
            </a:r>
            <a:r>
              <a:rPr lang="cs-CZ" sz="2400" b="1" i="1" dirty="0">
                <a:effectLst/>
                <a:latin typeface="Times New Roman" panose="02020603050405020304" pitchFamily="18" charset="0"/>
                <a:ea typeface="Times New Roman" panose="02020603050405020304" pitchFamily="18" charset="0"/>
              </a:rPr>
              <a:t>takzvané věci nepřeložitelné </a:t>
            </a:r>
            <a:r>
              <a:rPr lang="cs-CZ" sz="2400" i="1" dirty="0">
                <a:effectLst/>
                <a:latin typeface="Times New Roman" panose="02020603050405020304" pitchFamily="18" charset="0"/>
                <a:ea typeface="Times New Roman" panose="02020603050405020304" pitchFamily="18" charset="0"/>
              </a:rPr>
              <a:t>zastává teorie překladu v krajních polohách dva protichůdné názory. Jednou krajností je tvrzení, že přeložit lze všechno, druhou je názor, že </a:t>
            </a:r>
            <a:r>
              <a:rPr lang="cs-CZ" sz="2400" b="1" i="1" dirty="0">
                <a:solidFill>
                  <a:schemeClr val="tx1"/>
                </a:solidFill>
                <a:effectLst/>
                <a:latin typeface="Times New Roman" panose="02020603050405020304" pitchFamily="18" charset="0"/>
                <a:ea typeface="Times New Roman" panose="02020603050405020304" pitchFamily="18" charset="0"/>
              </a:rPr>
              <a:t>každý umělecký text překladem něco ztrácí</a:t>
            </a:r>
            <a:r>
              <a:rPr lang="cs-CZ" sz="2400" i="1" dirty="0">
                <a:effectLst/>
                <a:latin typeface="Times New Roman" panose="02020603050405020304" pitchFamily="18" charset="0"/>
                <a:ea typeface="Times New Roman" panose="02020603050405020304" pitchFamily="18" charset="0"/>
              </a:rPr>
              <a:t>. Problém přeložitelnosti, jak známo, nesouvisí s rozdíly systémů východiskového jazyka a češtiny přímo, nýbrž s konkrétní aplikací těchto rozdílů. Jde o to, zda lze či nelze zachovat jedinečnost formy a obsahu původního literárního díla při nutné výměně jazykového materiálu. V literatuře o překladu a překládání se setkáváme s různými pojetími tzv. věcí nepřeložitelných</a:t>
            </a:r>
            <a:r>
              <a:rPr lang="cs-CZ" sz="2400" dirty="0">
                <a:effectLst/>
                <a:latin typeface="Times New Roman" panose="02020603050405020304" pitchFamily="18" charset="0"/>
                <a:ea typeface="Times New Roman" panose="02020603050405020304" pitchFamily="18" charset="0"/>
              </a:rPr>
              <a:t>.“ Kufnerová, Z.: </a:t>
            </a:r>
            <a:r>
              <a:rPr lang="cs-CZ" sz="2400" b="1" dirty="0">
                <a:solidFill>
                  <a:schemeClr val="tx1"/>
                </a:solidFill>
                <a:effectLst/>
                <a:latin typeface="Times New Roman" panose="02020603050405020304" pitchFamily="18" charset="0"/>
                <a:ea typeface="Times New Roman" panose="02020603050405020304" pitchFamily="18" charset="0"/>
              </a:rPr>
              <a:t>Takzvané věci nepřeložitelné</a:t>
            </a:r>
            <a:r>
              <a:rPr lang="cs-CZ" sz="2400" dirty="0">
                <a:effectLst/>
                <a:latin typeface="Times New Roman" panose="02020603050405020304" pitchFamily="18" charset="0"/>
                <a:ea typeface="Times New Roman" panose="02020603050405020304" pitchFamily="18" charset="0"/>
              </a:rPr>
              <a:t>. In Překládání a čeština. (Tučná kurzíva od nás.) </a:t>
            </a:r>
          </a:p>
          <a:p>
            <a:endParaRPr lang="cs-CZ" sz="2400" dirty="0"/>
          </a:p>
        </p:txBody>
      </p:sp>
    </p:spTree>
    <p:extLst>
      <p:ext uri="{BB962C8B-B14F-4D97-AF65-F5344CB8AC3E}">
        <p14:creationId xmlns:p14="http://schemas.microsoft.com/office/powerpoint/2010/main" val="23604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FE59DB2-9182-CE1C-AC1D-5D6F40614D61}"/>
              </a:ext>
            </a:extLst>
          </p:cNvPr>
          <p:cNvSpPr>
            <a:spLocks noGrp="1"/>
          </p:cNvSpPr>
          <p:nvPr>
            <p:ph type="title"/>
          </p:nvPr>
        </p:nvSpPr>
        <p:spPr>
          <a:xfrm>
            <a:off x="913795" y="609600"/>
            <a:ext cx="10353762" cy="649357"/>
          </a:xfrm>
        </p:spPr>
        <p:txBody>
          <a:bodyPr/>
          <a:lstStyle/>
          <a:p>
            <a:r>
              <a:rPr lang="cs-CZ" dirty="0"/>
              <a:t>Osobní zájmena jako příbuzenské výpůjčky</a:t>
            </a:r>
          </a:p>
        </p:txBody>
      </p:sp>
      <p:sp>
        <p:nvSpPr>
          <p:cNvPr id="3" name="Chỗ dành sẵn cho Nội dung 2">
            <a:extLst>
              <a:ext uri="{FF2B5EF4-FFF2-40B4-BE49-F238E27FC236}">
                <a16:creationId xmlns:a16="http://schemas.microsoft.com/office/drawing/2014/main" id="{178887AB-2ECF-E35A-A259-69C337A1C502}"/>
              </a:ext>
            </a:extLst>
          </p:cNvPr>
          <p:cNvSpPr>
            <a:spLocks noGrp="1"/>
          </p:cNvSpPr>
          <p:nvPr>
            <p:ph idx="1"/>
          </p:nvPr>
        </p:nvSpPr>
        <p:spPr>
          <a:xfrm>
            <a:off x="913795" y="1484244"/>
            <a:ext cx="10353762" cy="4306956"/>
          </a:xfrm>
        </p:spPr>
        <p:txBody>
          <a:bodyPr/>
          <a:lstStyle/>
          <a:p>
            <a:r>
              <a:rPr lang="cs-CZ" sz="2400" dirty="0">
                <a:effectLst/>
                <a:latin typeface="Times New Roman" panose="02020603050405020304" pitchFamily="18" charset="0"/>
                <a:ea typeface="Times New Roman" panose="02020603050405020304" pitchFamily="18" charset="0"/>
              </a:rPr>
              <a:t>S některými obtížně převeditelnými momenty je velmi nesnadné se vypořádat tak, aby daný text vyvolal v českém čtenáři podobné pocity jako ve vietnamském čtenáři čtoucím originál textu, a to zvláště v případech, kdy takové momenty souvisí se specifickým pohledem na svět promítajícím se do jazyka.</a:t>
            </a:r>
          </a:p>
          <a:p>
            <a:r>
              <a:rPr lang="cs-CZ" sz="2400" dirty="0">
                <a:solidFill>
                  <a:schemeClr val="tx1"/>
                </a:solidFill>
                <a:effectLst/>
                <a:latin typeface="Times New Roman" panose="02020603050405020304" pitchFamily="18" charset="0"/>
                <a:ea typeface="Times New Roman" panose="02020603050405020304" pitchFamily="18" charset="0"/>
              </a:rPr>
              <a:t>Přestože se lze představě originálu velmi přiblížit, některé jevy úzce spjaté s kulturními kořeny zapuštěnými do jazyka jsou do jiného jazyka takřka nepřeložitelné. V českém jazykovém obraze světa rozpoznáme vztah mluvčího k adresátovi podle toho, jakým osobním zájmenem ho mluvčí oslovuje, jen velmi omezeně. Z jazyka, v kterém jsou pro zájmena </a:t>
            </a:r>
            <a:r>
              <a:rPr lang="cs-CZ" sz="2400" i="1" dirty="0">
                <a:solidFill>
                  <a:schemeClr val="tx1"/>
                </a:solidFill>
                <a:effectLst/>
                <a:latin typeface="Times New Roman" panose="02020603050405020304" pitchFamily="18" charset="0"/>
                <a:ea typeface="Times New Roman" panose="02020603050405020304" pitchFamily="18" charset="0"/>
              </a:rPr>
              <a:t>já, ty, vy</a:t>
            </a:r>
            <a:r>
              <a:rPr lang="cs-CZ" sz="2400" dirty="0">
                <a:solidFill>
                  <a:schemeClr val="tx1"/>
                </a:solidFill>
                <a:effectLst/>
                <a:latin typeface="Times New Roman" panose="02020603050405020304" pitchFamily="18" charset="0"/>
                <a:ea typeface="Times New Roman" panose="02020603050405020304" pitchFamily="18" charset="0"/>
              </a:rPr>
              <a:t> užívány výpůjčky z příbuzenských vztahů, je obtížné překládat do evropských jazyků. </a:t>
            </a:r>
          </a:p>
          <a:p>
            <a:endParaRPr lang="cs-CZ" dirty="0"/>
          </a:p>
        </p:txBody>
      </p:sp>
    </p:spTree>
    <p:extLst>
      <p:ext uri="{BB962C8B-B14F-4D97-AF65-F5344CB8AC3E}">
        <p14:creationId xmlns:p14="http://schemas.microsoft.com/office/powerpoint/2010/main" val="400961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4859228-C956-20BE-FC06-09D751EBC183}"/>
              </a:ext>
            </a:extLst>
          </p:cNvPr>
          <p:cNvSpPr>
            <a:spLocks noGrp="1"/>
          </p:cNvSpPr>
          <p:nvPr>
            <p:ph type="title"/>
          </p:nvPr>
        </p:nvSpPr>
        <p:spPr>
          <a:xfrm>
            <a:off x="913795" y="609600"/>
            <a:ext cx="10353762" cy="649357"/>
          </a:xfrm>
        </p:spPr>
        <p:txBody>
          <a:bodyPr/>
          <a:lstStyle/>
          <a:p>
            <a:r>
              <a:rPr lang="cs-CZ" dirty="0"/>
              <a:t>Lidová píseň</a:t>
            </a:r>
          </a:p>
        </p:txBody>
      </p:sp>
      <p:sp>
        <p:nvSpPr>
          <p:cNvPr id="3" name="Chỗ dành sẵn cho Nội dung 2">
            <a:extLst>
              <a:ext uri="{FF2B5EF4-FFF2-40B4-BE49-F238E27FC236}">
                <a16:creationId xmlns:a16="http://schemas.microsoft.com/office/drawing/2014/main" id="{74212B50-024B-551A-0A1A-DA37F5075068}"/>
              </a:ext>
            </a:extLst>
          </p:cNvPr>
          <p:cNvSpPr>
            <a:spLocks noGrp="1"/>
          </p:cNvSpPr>
          <p:nvPr>
            <p:ph idx="1"/>
          </p:nvPr>
        </p:nvSpPr>
        <p:spPr>
          <a:xfrm>
            <a:off x="913795" y="1510748"/>
            <a:ext cx="10353762" cy="4280451"/>
          </a:xfrm>
        </p:spPr>
        <p:txBody>
          <a:bodyPr/>
          <a:lstStyle/>
          <a:p>
            <a:pPr>
              <a:lnSpc>
                <a:spcPct val="150000"/>
              </a:lnSpc>
              <a:spcAft>
                <a:spcPts val="0"/>
              </a:spcAft>
            </a:pPr>
            <a:r>
              <a:rPr lang="cs-CZ" sz="4000" i="1" dirty="0">
                <a:solidFill>
                  <a:schemeClr val="tx1"/>
                </a:solidFill>
                <a:effectLst/>
                <a:latin typeface="Times New Roman" panose="02020603050405020304" pitchFamily="18" charset="0"/>
                <a:ea typeface="Times New Roman" panose="02020603050405020304" pitchFamily="18" charset="0"/>
              </a:rPr>
              <a:t>Anh ném pao  </a:t>
            </a:r>
            <a:endParaRPr lang="cs-CZ" sz="4000" dirty="0">
              <a:solidFill>
                <a:schemeClr val="tx1"/>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cs-CZ" sz="4000" i="1" dirty="0">
                <a:solidFill>
                  <a:schemeClr val="tx1"/>
                </a:solidFill>
                <a:effectLst/>
                <a:latin typeface="Times New Roman" panose="02020603050405020304" pitchFamily="18" charset="0"/>
                <a:ea typeface="Times New Roman" panose="02020603050405020304" pitchFamily="18" charset="0"/>
              </a:rPr>
              <a:t>Em không bắt </a:t>
            </a:r>
            <a:endParaRPr lang="cs-CZ" sz="4000" dirty="0">
              <a:solidFill>
                <a:schemeClr val="tx1"/>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cs-CZ" sz="4000" i="1" dirty="0">
                <a:solidFill>
                  <a:schemeClr val="tx1"/>
                </a:solidFill>
                <a:effectLst/>
                <a:latin typeface="Times New Roman" panose="02020603050405020304" pitchFamily="18" charset="0"/>
                <a:ea typeface="Times New Roman" panose="02020603050405020304" pitchFamily="18" charset="0"/>
              </a:rPr>
              <a:t>Em không yêu </a:t>
            </a:r>
            <a:endParaRPr lang="cs-CZ" sz="4000" dirty="0">
              <a:solidFill>
                <a:schemeClr val="tx1"/>
              </a:solidFill>
              <a:effectLst/>
              <a:latin typeface="Times New Roman" panose="02020603050405020304" pitchFamily="18" charset="0"/>
              <a:ea typeface="Times New Roman" panose="02020603050405020304" pitchFamily="18" charset="0"/>
            </a:endParaRPr>
          </a:p>
          <a:p>
            <a:r>
              <a:rPr lang="cs-CZ" sz="4000" i="1" dirty="0">
                <a:solidFill>
                  <a:schemeClr val="tx1"/>
                </a:solidFill>
                <a:effectLst/>
                <a:latin typeface="Times New Roman" panose="02020603050405020304" pitchFamily="18" charset="0"/>
                <a:ea typeface="Times New Roman" panose="02020603050405020304" pitchFamily="18" charset="0"/>
              </a:rPr>
              <a:t>Quả pao rơi rồi</a:t>
            </a:r>
            <a:r>
              <a:rPr lang="cs-CZ" sz="4000" dirty="0">
                <a:solidFill>
                  <a:schemeClr val="tx1"/>
                </a:solidFill>
                <a:effectLst/>
                <a:latin typeface="Times New Roman" panose="02020603050405020304" pitchFamily="18" charset="0"/>
                <a:ea typeface="Times New Roman" panose="02020603050405020304" pitchFamily="18" charset="0"/>
              </a:rPr>
              <a:t>...</a:t>
            </a:r>
            <a:endParaRPr lang="cs-CZ" sz="4000" dirty="0">
              <a:solidFill>
                <a:schemeClr val="tx1"/>
              </a:solidFill>
            </a:endParaRPr>
          </a:p>
        </p:txBody>
      </p:sp>
    </p:spTree>
    <p:extLst>
      <p:ext uri="{BB962C8B-B14F-4D97-AF65-F5344CB8AC3E}">
        <p14:creationId xmlns:p14="http://schemas.microsoft.com/office/powerpoint/2010/main" val="305632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3A2E88D-E746-C1F8-361D-6CE580B52F7A}"/>
              </a:ext>
            </a:extLst>
          </p:cNvPr>
          <p:cNvSpPr>
            <a:spLocks noGrp="1"/>
          </p:cNvSpPr>
          <p:nvPr>
            <p:ph type="title"/>
          </p:nvPr>
        </p:nvSpPr>
        <p:spPr>
          <a:xfrm>
            <a:off x="913795" y="609600"/>
            <a:ext cx="10353762" cy="689113"/>
          </a:xfrm>
        </p:spPr>
        <p:txBody>
          <a:bodyPr/>
          <a:lstStyle/>
          <a:p>
            <a:r>
              <a:rPr lang="cs-CZ" dirty="0"/>
              <a:t>Doslovný překlad lidové písně</a:t>
            </a:r>
          </a:p>
        </p:txBody>
      </p:sp>
      <p:sp>
        <p:nvSpPr>
          <p:cNvPr id="3" name="Chỗ dành sẵn cho Nội dung 2">
            <a:extLst>
              <a:ext uri="{FF2B5EF4-FFF2-40B4-BE49-F238E27FC236}">
                <a16:creationId xmlns:a16="http://schemas.microsoft.com/office/drawing/2014/main" id="{70A19C93-36AE-FDBF-86DC-0223F91C1EF1}"/>
              </a:ext>
            </a:extLst>
          </p:cNvPr>
          <p:cNvSpPr>
            <a:spLocks noGrp="1"/>
          </p:cNvSpPr>
          <p:nvPr>
            <p:ph idx="1"/>
          </p:nvPr>
        </p:nvSpPr>
        <p:spPr>
          <a:xfrm>
            <a:off x="913795" y="1298714"/>
            <a:ext cx="10353762" cy="4492486"/>
          </a:xfrm>
        </p:spPr>
        <p:txBody>
          <a:bodyPr/>
          <a:lstStyle/>
          <a:p>
            <a:pPr marL="36900" indent="0">
              <a:lnSpc>
                <a:spcPct val="150000"/>
              </a:lnSpc>
              <a:spcAft>
                <a:spcPts val="0"/>
              </a:spcAft>
              <a:buNone/>
            </a:pPr>
            <a:r>
              <a:rPr lang="cs-CZ" sz="3200" i="1" dirty="0">
                <a:solidFill>
                  <a:schemeClr val="tx1"/>
                </a:solidFill>
                <a:effectLst/>
                <a:latin typeface="Times New Roman" panose="02020603050405020304" pitchFamily="18" charset="0"/>
                <a:ea typeface="Times New Roman" panose="02020603050405020304" pitchFamily="18" charset="0"/>
              </a:rPr>
              <a:t>Anh </a:t>
            </a:r>
            <a:r>
              <a:rPr lang="cs-CZ" sz="3200" dirty="0">
                <a:solidFill>
                  <a:schemeClr val="tx1"/>
                </a:solidFill>
                <a:effectLst/>
                <a:latin typeface="Times New Roman" panose="02020603050405020304" pitchFamily="18" charset="0"/>
                <a:ea typeface="Times New Roman" panose="02020603050405020304" pitchFamily="18" charset="0"/>
              </a:rPr>
              <a:t>(starší bratr) </a:t>
            </a:r>
            <a:r>
              <a:rPr lang="cs-CZ" sz="3200" i="1" dirty="0">
                <a:solidFill>
                  <a:schemeClr val="tx1"/>
                </a:solidFill>
                <a:effectLst/>
                <a:latin typeface="Times New Roman" panose="02020603050405020304" pitchFamily="18" charset="0"/>
                <a:ea typeface="Times New Roman" panose="02020603050405020304" pitchFamily="18" charset="0"/>
              </a:rPr>
              <a:t>ném </a:t>
            </a:r>
            <a:r>
              <a:rPr lang="cs-CZ" sz="3200" dirty="0">
                <a:solidFill>
                  <a:schemeClr val="tx1"/>
                </a:solidFill>
                <a:effectLst/>
                <a:latin typeface="Times New Roman" panose="02020603050405020304" pitchFamily="18" charset="0"/>
                <a:ea typeface="Times New Roman" panose="02020603050405020304" pitchFamily="18" charset="0"/>
              </a:rPr>
              <a:t>(hodit) </a:t>
            </a:r>
            <a:r>
              <a:rPr lang="cs-CZ" sz="3200" i="1" dirty="0">
                <a:solidFill>
                  <a:schemeClr val="tx1"/>
                </a:solidFill>
                <a:effectLst/>
                <a:latin typeface="Times New Roman" panose="02020603050405020304" pitchFamily="18" charset="0"/>
                <a:ea typeface="Times New Roman" panose="02020603050405020304" pitchFamily="18" charset="0"/>
              </a:rPr>
              <a:t>pao</a:t>
            </a:r>
            <a:r>
              <a:rPr lang="cs-CZ" sz="3200" dirty="0">
                <a:solidFill>
                  <a:schemeClr val="tx1"/>
                </a:solidFill>
                <a:effectLst/>
                <a:latin typeface="Times New Roman" panose="02020603050405020304" pitchFamily="18" charset="0"/>
                <a:ea typeface="Times New Roman" panose="02020603050405020304" pitchFamily="18" charset="0"/>
              </a:rPr>
              <a:t> (míč)</a:t>
            </a:r>
          </a:p>
          <a:p>
            <a:pPr marL="36900" indent="0">
              <a:lnSpc>
                <a:spcPct val="150000"/>
              </a:lnSpc>
              <a:spcAft>
                <a:spcPts val="0"/>
              </a:spcAft>
              <a:buNone/>
            </a:pPr>
            <a:r>
              <a:rPr lang="cs-CZ" sz="3200" i="1" dirty="0">
                <a:solidFill>
                  <a:schemeClr val="tx1"/>
                </a:solidFill>
                <a:effectLst/>
                <a:latin typeface="Times New Roman" panose="02020603050405020304" pitchFamily="18" charset="0"/>
                <a:ea typeface="Times New Roman" panose="02020603050405020304" pitchFamily="18" charset="0"/>
              </a:rPr>
              <a:t>Em </a:t>
            </a:r>
            <a:r>
              <a:rPr lang="cs-CZ" sz="3200" dirty="0">
                <a:solidFill>
                  <a:schemeClr val="tx1"/>
                </a:solidFill>
                <a:effectLst/>
                <a:latin typeface="Times New Roman" panose="02020603050405020304" pitchFamily="18" charset="0"/>
                <a:ea typeface="Times New Roman" panose="02020603050405020304" pitchFamily="18" charset="0"/>
              </a:rPr>
              <a:t>(mladší sestra, bratr) </a:t>
            </a:r>
            <a:r>
              <a:rPr lang="cs-CZ" sz="3200" i="1" dirty="0">
                <a:solidFill>
                  <a:schemeClr val="tx1"/>
                </a:solidFill>
                <a:effectLst/>
                <a:latin typeface="Times New Roman" panose="02020603050405020304" pitchFamily="18" charset="0"/>
                <a:ea typeface="Times New Roman" panose="02020603050405020304" pitchFamily="18" charset="0"/>
              </a:rPr>
              <a:t>không</a:t>
            </a:r>
            <a:r>
              <a:rPr lang="cs-CZ" sz="3200" dirty="0">
                <a:solidFill>
                  <a:schemeClr val="tx1"/>
                </a:solidFill>
                <a:effectLst/>
                <a:latin typeface="Times New Roman" panose="02020603050405020304" pitchFamily="18" charset="0"/>
                <a:ea typeface="Times New Roman" panose="02020603050405020304" pitchFamily="18" charset="0"/>
              </a:rPr>
              <a:t> (ne) </a:t>
            </a:r>
            <a:r>
              <a:rPr lang="cs-CZ" sz="3200" i="1" dirty="0">
                <a:solidFill>
                  <a:schemeClr val="tx1"/>
                </a:solidFill>
                <a:effectLst/>
                <a:latin typeface="Times New Roman" panose="02020603050405020304" pitchFamily="18" charset="0"/>
                <a:ea typeface="Times New Roman" panose="02020603050405020304" pitchFamily="18" charset="0"/>
              </a:rPr>
              <a:t>bắt</a:t>
            </a:r>
            <a:r>
              <a:rPr lang="cs-CZ" sz="3200" dirty="0">
                <a:solidFill>
                  <a:schemeClr val="tx1"/>
                </a:solidFill>
                <a:effectLst/>
                <a:latin typeface="Times New Roman" panose="02020603050405020304" pitchFamily="18" charset="0"/>
                <a:ea typeface="Times New Roman" panose="02020603050405020304" pitchFamily="18" charset="0"/>
              </a:rPr>
              <a:t> (chytit)</a:t>
            </a:r>
          </a:p>
          <a:p>
            <a:pPr marL="36900" indent="0">
              <a:lnSpc>
                <a:spcPct val="150000"/>
              </a:lnSpc>
              <a:spcAft>
                <a:spcPts val="0"/>
              </a:spcAft>
              <a:buNone/>
            </a:pPr>
            <a:r>
              <a:rPr lang="cs-CZ" sz="3200" i="1" dirty="0">
                <a:solidFill>
                  <a:schemeClr val="tx1"/>
                </a:solidFill>
                <a:effectLst/>
                <a:latin typeface="Times New Roman" panose="02020603050405020304" pitchFamily="18" charset="0"/>
                <a:ea typeface="Times New Roman" panose="02020603050405020304" pitchFamily="18" charset="0"/>
              </a:rPr>
              <a:t>Em</a:t>
            </a:r>
            <a:r>
              <a:rPr lang="cs-CZ" sz="3200" dirty="0">
                <a:solidFill>
                  <a:schemeClr val="tx1"/>
                </a:solidFill>
                <a:effectLst/>
                <a:latin typeface="Times New Roman" panose="02020603050405020304" pitchFamily="18" charset="0"/>
                <a:ea typeface="Times New Roman" panose="02020603050405020304" pitchFamily="18" charset="0"/>
              </a:rPr>
              <a:t> (mladší sestra, bratr) </a:t>
            </a:r>
            <a:r>
              <a:rPr lang="cs-CZ" sz="3200" i="1" dirty="0">
                <a:solidFill>
                  <a:schemeClr val="tx1"/>
                </a:solidFill>
                <a:effectLst/>
                <a:latin typeface="Times New Roman" panose="02020603050405020304" pitchFamily="18" charset="0"/>
                <a:ea typeface="Times New Roman" panose="02020603050405020304" pitchFamily="18" charset="0"/>
              </a:rPr>
              <a:t>không</a:t>
            </a:r>
            <a:r>
              <a:rPr lang="cs-CZ" sz="3200" dirty="0">
                <a:solidFill>
                  <a:schemeClr val="tx1"/>
                </a:solidFill>
                <a:effectLst/>
                <a:latin typeface="Times New Roman" panose="02020603050405020304" pitchFamily="18" charset="0"/>
                <a:ea typeface="Times New Roman" panose="02020603050405020304" pitchFamily="18" charset="0"/>
              </a:rPr>
              <a:t> (ne) </a:t>
            </a:r>
            <a:r>
              <a:rPr lang="cs-CZ" sz="3200" i="1" dirty="0">
                <a:solidFill>
                  <a:schemeClr val="tx1"/>
                </a:solidFill>
                <a:effectLst/>
                <a:latin typeface="Times New Roman" panose="02020603050405020304" pitchFamily="18" charset="0"/>
                <a:ea typeface="Times New Roman" panose="02020603050405020304" pitchFamily="18" charset="0"/>
              </a:rPr>
              <a:t>yêu</a:t>
            </a:r>
            <a:r>
              <a:rPr lang="cs-CZ" sz="3200" dirty="0">
                <a:solidFill>
                  <a:schemeClr val="tx1"/>
                </a:solidFill>
                <a:effectLst/>
                <a:latin typeface="Times New Roman" panose="02020603050405020304" pitchFamily="18" charset="0"/>
                <a:ea typeface="Times New Roman" panose="02020603050405020304" pitchFamily="18" charset="0"/>
              </a:rPr>
              <a:t> (milovat)</a:t>
            </a:r>
          </a:p>
          <a:p>
            <a:pPr marL="36900" indent="0">
              <a:lnSpc>
                <a:spcPct val="150000"/>
              </a:lnSpc>
              <a:spcAft>
                <a:spcPts val="0"/>
              </a:spcAft>
              <a:buNone/>
            </a:pPr>
            <a:r>
              <a:rPr lang="cs-CZ" sz="3200" i="1" dirty="0">
                <a:solidFill>
                  <a:schemeClr val="tx1"/>
                </a:solidFill>
                <a:effectLst/>
                <a:latin typeface="Times New Roman" panose="02020603050405020304" pitchFamily="18" charset="0"/>
                <a:ea typeface="Times New Roman" panose="02020603050405020304" pitchFamily="18" charset="0"/>
              </a:rPr>
              <a:t>Quả pao</a:t>
            </a:r>
            <a:r>
              <a:rPr lang="cs-CZ" sz="3200" dirty="0">
                <a:solidFill>
                  <a:schemeClr val="tx1"/>
                </a:solidFill>
                <a:effectLst/>
                <a:latin typeface="Times New Roman" panose="02020603050405020304" pitchFamily="18" charset="0"/>
                <a:ea typeface="Times New Roman" panose="02020603050405020304" pitchFamily="18" charset="0"/>
              </a:rPr>
              <a:t> (míč) </a:t>
            </a:r>
            <a:r>
              <a:rPr lang="cs-CZ" sz="3200" i="1" dirty="0">
                <a:solidFill>
                  <a:schemeClr val="tx1"/>
                </a:solidFill>
                <a:effectLst/>
                <a:latin typeface="Times New Roman" panose="02020603050405020304" pitchFamily="18" charset="0"/>
                <a:ea typeface="Times New Roman" panose="02020603050405020304" pitchFamily="18" charset="0"/>
              </a:rPr>
              <a:t>rơi </a:t>
            </a:r>
            <a:r>
              <a:rPr lang="cs-CZ" sz="3200" dirty="0">
                <a:solidFill>
                  <a:schemeClr val="tx1"/>
                </a:solidFill>
                <a:effectLst/>
                <a:latin typeface="Times New Roman" panose="02020603050405020304" pitchFamily="18" charset="0"/>
                <a:ea typeface="Times New Roman" panose="02020603050405020304" pitchFamily="18" charset="0"/>
              </a:rPr>
              <a:t>(spadnout) </a:t>
            </a:r>
            <a:r>
              <a:rPr lang="cs-CZ" sz="3200" i="1" dirty="0">
                <a:solidFill>
                  <a:schemeClr val="tx1"/>
                </a:solidFill>
                <a:effectLst/>
                <a:latin typeface="Times New Roman" panose="02020603050405020304" pitchFamily="18" charset="0"/>
                <a:ea typeface="Times New Roman" panose="02020603050405020304" pitchFamily="18" charset="0"/>
              </a:rPr>
              <a:t>rồi</a:t>
            </a:r>
            <a:r>
              <a:rPr lang="cs-CZ" sz="3200" dirty="0">
                <a:solidFill>
                  <a:schemeClr val="tx1"/>
                </a:solidFill>
                <a:effectLst/>
                <a:latin typeface="Times New Roman" panose="02020603050405020304" pitchFamily="18" charset="0"/>
                <a:ea typeface="Times New Roman" panose="02020603050405020304" pitchFamily="18" charset="0"/>
              </a:rPr>
              <a:t>(už)...</a:t>
            </a:r>
          </a:p>
          <a:p>
            <a:pPr marL="36900" indent="0">
              <a:lnSpc>
                <a:spcPct val="150000"/>
              </a:lnSpc>
              <a:spcAft>
                <a:spcPts val="0"/>
              </a:spcAft>
              <a:buNone/>
            </a:pPr>
            <a:r>
              <a:rPr lang="cs-CZ" sz="3200" dirty="0">
                <a:solidFill>
                  <a:schemeClr val="tx1"/>
                </a:solidFill>
                <a:effectLst/>
                <a:latin typeface="Times New Roman" panose="02020603050405020304" pitchFamily="18" charset="0"/>
                <a:ea typeface="Times New Roman" panose="02020603050405020304" pitchFamily="18" charset="0"/>
              </a:rPr>
              <a:t>Je z vietnamské písně patrné, kdo je lyrickým mluvčím?</a:t>
            </a:r>
          </a:p>
          <a:p>
            <a:endParaRPr lang="cs-CZ" dirty="0"/>
          </a:p>
        </p:txBody>
      </p:sp>
    </p:spTree>
    <p:extLst>
      <p:ext uri="{BB962C8B-B14F-4D97-AF65-F5344CB8AC3E}">
        <p14:creationId xmlns:p14="http://schemas.microsoft.com/office/powerpoint/2010/main" val="305986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BC88B18-B629-478C-26CE-87C3383ADC50}"/>
              </a:ext>
            </a:extLst>
          </p:cNvPr>
          <p:cNvSpPr>
            <a:spLocks noGrp="1"/>
          </p:cNvSpPr>
          <p:nvPr>
            <p:ph type="title"/>
          </p:nvPr>
        </p:nvSpPr>
        <p:spPr>
          <a:xfrm>
            <a:off x="913795" y="609600"/>
            <a:ext cx="10353762" cy="742122"/>
          </a:xfrm>
        </p:spPr>
        <p:txBody>
          <a:bodyPr/>
          <a:lstStyle/>
          <a:p>
            <a:r>
              <a:rPr lang="cs-CZ" dirty="0"/>
              <a:t>Zájmena anh em</a:t>
            </a:r>
          </a:p>
        </p:txBody>
      </p:sp>
      <p:sp>
        <p:nvSpPr>
          <p:cNvPr id="3" name="Chỗ dành sẵn cho Nội dung 2">
            <a:extLst>
              <a:ext uri="{FF2B5EF4-FFF2-40B4-BE49-F238E27FC236}">
                <a16:creationId xmlns:a16="http://schemas.microsoft.com/office/drawing/2014/main" id="{9BCDFC6B-0057-BDA8-AD80-DBA43D9804F3}"/>
              </a:ext>
            </a:extLst>
          </p:cNvPr>
          <p:cNvSpPr>
            <a:spLocks noGrp="1"/>
          </p:cNvSpPr>
          <p:nvPr>
            <p:ph idx="1"/>
          </p:nvPr>
        </p:nvSpPr>
        <p:spPr>
          <a:xfrm>
            <a:off x="913795" y="1510748"/>
            <a:ext cx="10353762" cy="4280451"/>
          </a:xfrm>
        </p:spPr>
        <p:txBody>
          <a:bodyPr/>
          <a:lstStyle/>
          <a:p>
            <a:r>
              <a:rPr lang="cs-CZ" sz="2400" dirty="0">
                <a:solidFill>
                  <a:schemeClr val="tx1"/>
                </a:solidFill>
                <a:effectLst/>
                <a:latin typeface="Times New Roman" panose="02020603050405020304" pitchFamily="18" charset="0"/>
                <a:ea typeface="Times New Roman" panose="02020603050405020304" pitchFamily="18" charset="0"/>
              </a:rPr>
              <a:t>Zamysleme se, jakou mají </a:t>
            </a:r>
            <a:r>
              <a:rPr lang="cs-CZ" sz="2400" b="1" dirty="0">
                <a:solidFill>
                  <a:schemeClr val="tx1"/>
                </a:solidFill>
                <a:effectLst/>
                <a:latin typeface="Times New Roman" panose="02020603050405020304" pitchFamily="18" charset="0"/>
                <a:ea typeface="Times New Roman" panose="02020603050405020304" pitchFamily="18" charset="0"/>
              </a:rPr>
              <a:t>zájmena </a:t>
            </a:r>
            <a:r>
              <a:rPr lang="cs-CZ" sz="2400" b="1" i="1" dirty="0">
                <a:solidFill>
                  <a:schemeClr val="tx1"/>
                </a:solidFill>
                <a:effectLst/>
                <a:latin typeface="Times New Roman" panose="02020603050405020304" pitchFamily="18" charset="0"/>
                <a:ea typeface="Times New Roman" panose="02020603050405020304" pitchFamily="18" charset="0"/>
              </a:rPr>
              <a:t>anh-em</a:t>
            </a:r>
            <a:r>
              <a:rPr lang="cs-CZ" sz="2400" b="1" dirty="0">
                <a:solidFill>
                  <a:schemeClr val="tx1"/>
                </a:solidFill>
                <a:effectLst/>
                <a:latin typeface="Times New Roman" panose="02020603050405020304" pitchFamily="18" charset="0"/>
                <a:ea typeface="Times New Roman" panose="02020603050405020304" pitchFamily="18" charset="0"/>
              </a:rPr>
              <a:t> </a:t>
            </a:r>
            <a:r>
              <a:rPr lang="cs-CZ" sz="2400" dirty="0">
                <a:solidFill>
                  <a:schemeClr val="tx1"/>
                </a:solidFill>
                <a:effectLst/>
                <a:latin typeface="Times New Roman" panose="02020603050405020304" pitchFamily="18" charset="0"/>
                <a:ea typeface="Times New Roman" panose="02020603050405020304" pitchFamily="18" charset="0"/>
              </a:rPr>
              <a:t>v různých kontextech konotaci ve vietnamském jazykovém obrazu světa. Mohou být užita ve svém původním významu. Tehdy vymezují vztah mezi sourozenci, mezi starším bratrem a mladším sourozencem. Mohou být ale rovněž použita při vymezení vztahu mladšího a staršího muže, či staršího muže a mladší ženy v případě, že jejich věkový rozdíl odpovídá věkovému rozdílu sourozenců. Tato zájmena jsou též užívána v romantickém vztahu, a to i v případě, že je žena starší než muž, nebo muž je ve věku jejího strýce. </a:t>
            </a:r>
          </a:p>
          <a:p>
            <a:endParaRPr lang="cs-CZ" dirty="0"/>
          </a:p>
        </p:txBody>
      </p:sp>
    </p:spTree>
    <p:extLst>
      <p:ext uri="{BB962C8B-B14F-4D97-AF65-F5344CB8AC3E}">
        <p14:creationId xmlns:p14="http://schemas.microsoft.com/office/powerpoint/2010/main" val="706967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LeftStep">
      <a:dk1>
        <a:srgbClr val="000000"/>
      </a:dk1>
      <a:lt1>
        <a:srgbClr val="FFFFFF"/>
      </a:lt1>
      <a:dk2>
        <a:srgbClr val="41243F"/>
      </a:dk2>
      <a:lt2>
        <a:srgbClr val="E2E4E8"/>
      </a:lt2>
      <a:accent1>
        <a:srgbClr val="C19A31"/>
      </a:accent1>
      <a:accent2>
        <a:srgbClr val="EB7F4E"/>
      </a:accent2>
      <a:accent3>
        <a:srgbClr val="EE6E7B"/>
      </a:accent3>
      <a:accent4>
        <a:srgbClr val="EB4EA0"/>
      </a:accent4>
      <a:accent5>
        <a:srgbClr val="EE6EE6"/>
      </a:accent5>
      <a:accent6>
        <a:srgbClr val="B34EEB"/>
      </a:accent6>
      <a:hlink>
        <a:srgbClr val="697CAE"/>
      </a:hlink>
      <a:folHlink>
        <a:srgbClr val="7F7F7F"/>
      </a:folHlink>
    </a:clrScheme>
    <a:fontScheme name="Slate">
      <a:majorFont>
        <a:latin typeface="Sitka Display"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itka Tex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emplate>TM10001114[[fn=Bộ sưu tập]]</Template>
  <TotalTime>841</TotalTime>
  <Words>3960</Words>
  <Application>Microsoft Office PowerPoint</Application>
  <PresentationFormat>Màn hình rộng</PresentationFormat>
  <Paragraphs>182</Paragraphs>
  <Slides>40</Slides>
  <Notes>0</Notes>
  <HiddenSlides>0</HiddenSlides>
  <MMClips>0</MMClips>
  <ScaleCrop>false</ScaleCrop>
  <HeadingPairs>
    <vt:vector size="6" baseType="variant">
      <vt:variant>
        <vt:lpstr>Phông được Dùng</vt:lpstr>
      </vt:variant>
      <vt:variant>
        <vt:i4>15</vt:i4>
      </vt:variant>
      <vt:variant>
        <vt:lpstr>Chủ đề</vt:lpstr>
      </vt:variant>
      <vt:variant>
        <vt:i4>1</vt:i4>
      </vt:variant>
      <vt:variant>
        <vt:lpstr>Tiêu đề Bản chiếu</vt:lpstr>
      </vt:variant>
      <vt:variant>
        <vt:i4>40</vt:i4>
      </vt:variant>
    </vt:vector>
  </HeadingPairs>
  <TitlesOfParts>
    <vt:vector size="56" baseType="lpstr">
      <vt:lpstr>-apple-system</vt:lpstr>
      <vt:lpstr>Arial</vt:lpstr>
      <vt:lpstr>Arial</vt:lpstr>
      <vt:lpstr>Calibri</vt:lpstr>
      <vt:lpstr>inherit</vt:lpstr>
      <vt:lpstr>Open Sans</vt:lpstr>
      <vt:lpstr>PT Sans</vt:lpstr>
      <vt:lpstr>Roboto</vt:lpstr>
      <vt:lpstr>Roboto</vt:lpstr>
      <vt:lpstr>Sitka Display</vt:lpstr>
      <vt:lpstr>Sitka Text</vt:lpstr>
      <vt:lpstr>Times New Roman</vt:lpstr>
      <vt:lpstr>Ubuntu</vt:lpstr>
      <vt:lpstr>Verdana</vt:lpstr>
      <vt:lpstr>Wingdings 2</vt:lpstr>
      <vt:lpstr>SlateVTI</vt:lpstr>
      <vt:lpstr>Příprava na praktické tlumočení a překlady  z vietnamštiny</vt:lpstr>
      <vt:lpstr>TLUMOČNICTVÍ A PŘEKLADATELSTVÍ</vt:lpstr>
      <vt:lpstr>PŘEKLADATELSTVÍ</vt:lpstr>
      <vt:lpstr>SPECIFIKA PŘEKLADATELSKÉ PRÁCE  Z VIETNAMŠTINY DO ČEŠTINY</vt:lpstr>
      <vt:lpstr>Takzvané věci nepřeložitelné</vt:lpstr>
      <vt:lpstr>Osobní zájmena jako příbuzenské výpůjčky</vt:lpstr>
      <vt:lpstr>Lidová píseň</vt:lpstr>
      <vt:lpstr>Doslovný překlad lidové písně</vt:lpstr>
      <vt:lpstr>Zájmena anh em</vt:lpstr>
      <vt:lpstr>Varianty překladů do češtiny</vt:lpstr>
      <vt:lpstr>Jak překládat osobní zájmena z vietnamštiny?</vt:lpstr>
      <vt:lpstr>Vyjádření vztahu k rodičům v první osobě</vt:lpstr>
      <vt:lpstr>Substantivní zájmeno con v 1. osobě</vt:lpstr>
      <vt:lpstr>Con – Bố Mẹ x české „já“</vt:lpstr>
      <vt:lpstr>Úryvek z povídky</vt:lpstr>
      <vt:lpstr>Možnosti překladu</vt:lpstr>
      <vt:lpstr>Úryvek k překladu (Tao – mày)</vt:lpstr>
      <vt:lpstr>Doslovný překlad úryvku</vt:lpstr>
      <vt:lpstr>Užití zájmen mày-tao a překlad do čj</vt:lpstr>
      <vt:lpstr>Varianty překladu</vt:lpstr>
      <vt:lpstr>Eliptičnost vietnamského jazyka</vt:lpstr>
      <vt:lpstr>Tô Hoài: Hai vợ chồng A Phủ (úryvek)</vt:lpstr>
      <vt:lpstr>Varianty překladu</vt:lpstr>
      <vt:lpstr>TLUMOČENÍ</vt:lpstr>
      <vt:lpstr>KONSEKUTIVNÍ TLUMOČENÍ</vt:lpstr>
      <vt:lpstr>KONSEKUTIVNÍ TLUMOČENÍ</vt:lpstr>
      <vt:lpstr>SIMULTÁNNÍ TLUMOČENÍ</vt:lpstr>
      <vt:lpstr>KOMUNITNÍ TLUMOČENÍ</vt:lpstr>
      <vt:lpstr>SOUDNÍ TLUMOČENÍ</vt:lpstr>
      <vt:lpstr>Interkulturní práce</vt:lpstr>
      <vt:lpstr>Situace interkulturní práce pro vietnamskou komunitu v ČR</vt:lpstr>
      <vt:lpstr>Bản trình bày PowerPoint</vt:lpstr>
      <vt:lpstr>Procvičování tlumočení v praxi</vt:lpstr>
      <vt:lpstr>Tập dịch</vt:lpstr>
      <vt:lpstr>Procvičování</vt:lpstr>
      <vt:lpstr>Tập dịch</vt:lpstr>
      <vt:lpstr>MŠ a ZŠ</vt:lpstr>
      <vt:lpstr>Giáo dục mầm non, tiểu học và trung học cơ sở </vt:lpstr>
      <vt:lpstr> Systém školství ve Vietnamu </vt:lpstr>
      <vt:lpstr>DOPORUČENÁ 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Příprava na praktické tlumočení a překlady  z vietnamštiny</dc:title>
  <dc:creator>lienv</dc:creator>
  <cp:lastModifiedBy>lienv</cp:lastModifiedBy>
  <cp:revision>58</cp:revision>
  <dcterms:created xsi:type="dcterms:W3CDTF">2023-03-13T18:19:46Z</dcterms:created>
  <dcterms:modified xsi:type="dcterms:W3CDTF">2023-03-29T16:09:59Z</dcterms:modified>
</cp:coreProperties>
</file>