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36"/>
  </p:notesMasterIdLst>
  <p:handoutMasterIdLst>
    <p:handoutMasterId r:id="rId37"/>
  </p:handoutMasterIdLst>
  <p:sldIdLst>
    <p:sldId id="256" r:id="rId5"/>
    <p:sldId id="263" r:id="rId6"/>
    <p:sldId id="272" r:id="rId7"/>
    <p:sldId id="273" r:id="rId8"/>
    <p:sldId id="258" r:id="rId9"/>
    <p:sldId id="259" r:id="rId10"/>
    <p:sldId id="260" r:id="rId11"/>
    <p:sldId id="261" r:id="rId12"/>
    <p:sldId id="262" r:id="rId13"/>
    <p:sldId id="284" r:id="rId14"/>
    <p:sldId id="264" r:id="rId15"/>
    <p:sldId id="265" r:id="rId16"/>
    <p:sldId id="266" r:id="rId17"/>
    <p:sldId id="267" r:id="rId18"/>
    <p:sldId id="268" r:id="rId19"/>
    <p:sldId id="269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78" r:id="rId28"/>
    <p:sldId id="279" r:id="rId29"/>
    <p:sldId id="280" r:id="rId30"/>
    <p:sldId id="281" r:id="rId31"/>
    <p:sldId id="283" r:id="rId32"/>
    <p:sldId id="292" r:id="rId33"/>
    <p:sldId id="270" r:id="rId34"/>
    <p:sldId id="271" r:id="rId3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C8FF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Světlý sty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Světlý styl 3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32" autoAdjust="0"/>
    <p:restoredTop sz="96348" autoAdjust="0"/>
  </p:normalViewPr>
  <p:slideViewPr>
    <p:cSldViewPr snapToGrid="0">
      <p:cViewPr varScale="1">
        <p:scale>
          <a:sx n="125" d="100"/>
          <a:sy n="125" d="100"/>
        </p:scale>
        <p:origin x="168" y="20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0" name="Google Shape;19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0" name="Google Shape;20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0" name="Google Shape;21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0" name="Google Shape;22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0" name="Google Shape;23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0" name="Google Shape;24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1" name="Google Shape;25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3" name="Google Shape;26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7" name="Google Shape;27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7" name="Google Shape;29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3" name="Google Shape;32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5" name="Google Shape;33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2" name="Google Shape;34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9" name="Google Shape;34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2" name="Google Shape;36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6" name="Google Shape;11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7" name="Google Shape;1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0" name="Google Shape;14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0" name="Google Shape;15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8" name="Google Shape;15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8" name="Google Shape;16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8" name="Google Shape;17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FE8B4362-9944-7342-B28B-E931E1E862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95976C0B-67C9-FE4D-861B-FEF2C4BECD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6E56905-98EB-4E4B-BB7F-7609236513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7CFE304C-B4EC-AE41-83D6-DFCA8039AA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ARTS slide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5396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98FE51A2-DFE6-8C4C-AE3B-7EEE5FB3D6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EE10F69E-5BDF-EB4D-A549-99C3B52C04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57CE533F-B2A8-0141-B7C6-76DE53BCD8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45470077-C754-D94D-8876-CD951865E4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2BA8601A-2E5F-F046-8BEE-D6DFB9D512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2CA3E3DA-40C1-DE49-9B26-0B773DA09A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DE6E024-A30E-2949-8B4D-FC6A4F774D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52CFA366-9799-3646-8C42-F75DED40DF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0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2.jp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5.jpg"/><Relationship Id="rId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g"/><Relationship Id="rId3" Type="http://schemas.openxmlformats.org/officeDocument/2006/relationships/image" Target="../media/image2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jpg"/><Relationship Id="rId5" Type="http://schemas.openxmlformats.org/officeDocument/2006/relationships/image" Target="../media/image51.jpg"/><Relationship Id="rId4" Type="http://schemas.openxmlformats.org/officeDocument/2006/relationships/image" Target="../media/image45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g"/><Relationship Id="rId13" Type="http://schemas.openxmlformats.org/officeDocument/2006/relationships/image" Target="../media/image41.jpg"/><Relationship Id="rId3" Type="http://schemas.openxmlformats.org/officeDocument/2006/relationships/image" Target="../media/image20.jpg"/><Relationship Id="rId7" Type="http://schemas.openxmlformats.org/officeDocument/2006/relationships/image" Target="../media/image46.jp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4.png"/><Relationship Id="rId11" Type="http://schemas.openxmlformats.org/officeDocument/2006/relationships/image" Target="../media/image51.jpg"/><Relationship Id="rId5" Type="http://schemas.openxmlformats.org/officeDocument/2006/relationships/image" Target="../media/image43.jpg"/><Relationship Id="rId10" Type="http://schemas.openxmlformats.org/officeDocument/2006/relationships/image" Target="../media/image35.jpg"/><Relationship Id="rId4" Type="http://schemas.openxmlformats.org/officeDocument/2006/relationships/image" Target="../media/image10.png"/><Relationship Id="rId9" Type="http://schemas.openxmlformats.org/officeDocument/2006/relationships/image" Target="../media/image49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g"/><Relationship Id="rId3" Type="http://schemas.openxmlformats.org/officeDocument/2006/relationships/image" Target="../media/image40.jpg"/><Relationship Id="rId7" Type="http://schemas.openxmlformats.org/officeDocument/2006/relationships/image" Target="../media/image3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png"/><Relationship Id="rId5" Type="http://schemas.openxmlformats.org/officeDocument/2006/relationships/image" Target="../media/image39.jp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gif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Jaro 2024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5. Hodina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Základy vietnamštiny 4 (Vzakl4)</a:t>
            </a:r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"/>
          <p:cNvSpPr txBox="1">
            <a:spLocks noGrp="1"/>
          </p:cNvSpPr>
          <p:nvPr>
            <p:ph type="title"/>
          </p:nvPr>
        </p:nvSpPr>
        <p:spPr>
          <a:xfrm>
            <a:off x="794875" y="5344100"/>
            <a:ext cx="2550900" cy="9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ĐỒ LÓT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(=spodní prádlo)</a:t>
            </a:r>
            <a:endParaRPr sz="32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8"/>
          <p:cNvSpPr txBox="1"/>
          <p:nvPr/>
        </p:nvSpPr>
        <p:spPr>
          <a:xfrm>
            <a:off x="4988642" y="5088194"/>
            <a:ext cx="2214716" cy="134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2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ÁO LÓT </a:t>
            </a:r>
            <a:r>
              <a:rPr lang="en-US" sz="32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(“svršek” spodního prádla)</a:t>
            </a:r>
            <a:endParaRPr sz="32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8"/>
          <p:cNvSpPr txBox="1"/>
          <p:nvPr/>
        </p:nvSpPr>
        <p:spPr>
          <a:xfrm>
            <a:off x="9124336" y="5088193"/>
            <a:ext cx="2214716" cy="134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2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QUẦN LÓT </a:t>
            </a:r>
            <a:r>
              <a:rPr lang="en-US" sz="32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(“spodek” spodního prádla)</a:t>
            </a:r>
            <a:endParaRPr sz="32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8" descr="Premium Vector | Underwear icon set. cartoon set of underwear vector icons  set isol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69875" y="167100"/>
            <a:ext cx="7350450" cy="461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"/>
          <p:cNvSpPr txBox="1">
            <a:spLocks noGrp="1"/>
          </p:cNvSpPr>
          <p:nvPr>
            <p:ph type="title"/>
          </p:nvPr>
        </p:nvSpPr>
        <p:spPr>
          <a:xfrm>
            <a:off x="542327" y="5022975"/>
            <a:ext cx="2525400" cy="14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dirty="0">
                <a:latin typeface="Arial"/>
                <a:ea typeface="Arial"/>
                <a:cs typeface="Arial"/>
                <a:sym typeface="Arial"/>
              </a:rPr>
              <a:t>GIÀY</a:t>
            </a:r>
            <a:r>
              <a:rPr lang="en-US" sz="3200" dirty="0">
                <a:latin typeface="Arial"/>
                <a:ea typeface="Arial"/>
                <a:cs typeface="Arial"/>
                <a:sym typeface="Arial"/>
              </a:rPr>
              <a:t> NAM</a:t>
            </a:r>
            <a:endParaRPr sz="3200" baseline="30000" dirty="0">
              <a:solidFill>
                <a:srgbClr val="FF0000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32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pánské</a:t>
            </a:r>
            <a:r>
              <a:rPr lang="en-US" sz="32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boty</a:t>
            </a:r>
            <a:r>
              <a:rPr lang="en-US" sz="32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32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9"/>
          <p:cNvSpPr txBox="1"/>
          <p:nvPr/>
        </p:nvSpPr>
        <p:spPr>
          <a:xfrm>
            <a:off x="4988641" y="5088194"/>
            <a:ext cx="3211461" cy="134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GIÀY THỂ THAO</a:t>
            </a:r>
            <a:r>
              <a:rPr lang="en-US" sz="32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*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32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tenisky</a:t>
            </a:r>
            <a:r>
              <a:rPr lang="en-US" sz="32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botasky</a:t>
            </a:r>
            <a:r>
              <a:rPr lang="en-US" sz="32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32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9"/>
          <p:cNvSpPr txBox="1"/>
          <p:nvPr/>
        </p:nvSpPr>
        <p:spPr>
          <a:xfrm>
            <a:off x="9124336" y="5088193"/>
            <a:ext cx="2214716" cy="134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DÉP </a:t>
            </a:r>
            <a:r>
              <a:rPr lang="en-US" sz="32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(pantofle)</a:t>
            </a:r>
            <a:endParaRPr sz="32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" name="Google Shape;16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3906" y="2085872"/>
            <a:ext cx="3352800" cy="215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9" descr="Cartoon Gray Canvas Shoe Design Vector Material, Cloth Shoes, Canvas Shoes,  High Heel Shoes PNG Transparent Clipart Image and PSD File for Free  Download | Shoes clipart, Canvas shoes, Shoes vecto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29079" y="1992748"/>
            <a:ext cx="4081462" cy="3095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9" descr="Vector Cartoon Stripped Red Beach Slippers On White Background Royalty Free  Cliparts, Vectors, And Stock Illustration. Image 62757909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79583" y="1881277"/>
            <a:ext cx="3429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0"/>
          <p:cNvSpPr txBox="1">
            <a:spLocks noGrp="1"/>
          </p:cNvSpPr>
          <p:nvPr>
            <p:ph type="title"/>
          </p:nvPr>
        </p:nvSpPr>
        <p:spPr>
          <a:xfrm>
            <a:off x="4397476" y="5513435"/>
            <a:ext cx="3397048" cy="833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dirty="0">
                <a:latin typeface="Arial"/>
                <a:ea typeface="Arial"/>
                <a:cs typeface="Arial"/>
                <a:sym typeface="Arial"/>
              </a:rPr>
              <a:t>GIÀY CAO GÓT</a:t>
            </a:r>
            <a:r>
              <a:rPr lang="en-US" sz="32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*</a:t>
            </a:r>
            <a:endParaRPr sz="32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0"/>
          <p:cNvSpPr txBox="1"/>
          <p:nvPr/>
        </p:nvSpPr>
        <p:spPr>
          <a:xfrm>
            <a:off x="0" y="5513435"/>
            <a:ext cx="3397048" cy="833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BỐT/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giày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ống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sz="32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0"/>
          <p:cNvSpPr txBox="1"/>
          <p:nvPr/>
        </p:nvSpPr>
        <p:spPr>
          <a:xfrm>
            <a:off x="8790038" y="5513435"/>
            <a:ext cx="3397048" cy="833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ỦNG</a:t>
            </a:r>
            <a:r>
              <a:rPr lang="en-US" sz="32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sz="32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3" name="Google Shape;173;p10" descr="Woman boots icon cartoon style Royalty Free Vector Image"/>
          <p:cNvPicPr preferRelativeResize="0"/>
          <p:nvPr/>
        </p:nvPicPr>
        <p:blipFill rotWithShape="1">
          <a:blip r:embed="rId3">
            <a:alphaModFix/>
          </a:blip>
          <a:srcRect b="8417"/>
          <a:stretch/>
        </p:blipFill>
        <p:spPr>
          <a:xfrm>
            <a:off x="392062" y="1906383"/>
            <a:ext cx="3370032" cy="3329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0" descr="High Heels Clip Art at Clker.com - vector clip art online, royalty free &amp;  public domai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53886" y="2303615"/>
            <a:ext cx="3399354" cy="2784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0" descr="Cartoon Wellies Images, Stock Photos &amp; Vectors | Shutterstock"/>
          <p:cNvPicPr preferRelativeResize="0"/>
          <p:nvPr/>
        </p:nvPicPr>
        <p:blipFill rotWithShape="1">
          <a:blip r:embed="rId5">
            <a:alphaModFix/>
          </a:blip>
          <a:srcRect b="8263"/>
          <a:stretch/>
        </p:blipFill>
        <p:spPr>
          <a:xfrm>
            <a:off x="8429908" y="1756399"/>
            <a:ext cx="3370030" cy="33292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"/>
          <p:cNvSpPr txBox="1">
            <a:spLocks noGrp="1"/>
          </p:cNvSpPr>
          <p:nvPr>
            <p:ph type="title"/>
          </p:nvPr>
        </p:nvSpPr>
        <p:spPr>
          <a:xfrm>
            <a:off x="0" y="2595718"/>
            <a:ext cx="6096000" cy="833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dirty="0">
                <a:latin typeface="Arial"/>
                <a:ea typeface="Arial"/>
                <a:cs typeface="Arial"/>
                <a:sym typeface="Arial"/>
              </a:rPr>
              <a:t>TẤT </a:t>
            </a:r>
            <a:endParaRPr sz="32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1"/>
          <p:cNvSpPr txBox="1"/>
          <p:nvPr/>
        </p:nvSpPr>
        <p:spPr>
          <a:xfrm>
            <a:off x="6095999" y="2595718"/>
            <a:ext cx="6095999" cy="833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THẮT LƯNG 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11"/>
          <p:cNvSpPr txBox="1"/>
          <p:nvPr/>
        </p:nvSpPr>
        <p:spPr>
          <a:xfrm>
            <a:off x="4914" y="6029633"/>
            <a:ext cx="6096000" cy="833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GĂNG TAY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11"/>
          <p:cNvSpPr txBox="1"/>
          <p:nvPr/>
        </p:nvSpPr>
        <p:spPr>
          <a:xfrm>
            <a:off x="6100913" y="6029633"/>
            <a:ext cx="6095999" cy="833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KHĂN QUÀNG CỔ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4" name="Google Shape;184;p11" descr="Free Socks Cartoon Cliparts, Download Free Clip Art, Free Clip Art on  Clipart Librar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61471" y="-11849"/>
            <a:ext cx="2946502" cy="2614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1" descr="Amazon.com: Simple Brown Leather Belt Cartoon Vinyl Decal Sticker (8&quot;  Wide): Automotiv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33535" y="409547"/>
            <a:ext cx="4946566" cy="2193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1" descr="Cartoon Gloves Images, Stock Photos &amp; Vectors | Shutterstock"/>
          <p:cNvPicPr preferRelativeResize="0"/>
          <p:nvPr/>
        </p:nvPicPr>
        <p:blipFill rotWithShape="1">
          <a:blip r:embed="rId5">
            <a:alphaModFix/>
          </a:blip>
          <a:srcRect b="9309"/>
          <a:stretch/>
        </p:blipFill>
        <p:spPr>
          <a:xfrm>
            <a:off x="1909762" y="3234812"/>
            <a:ext cx="2276475" cy="2418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1" descr="Premium Vector | Scarf and shawl cartoon set icon. kerchief isolated cartoon  set icon. illustration scarf and shawl 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34759" y="3293807"/>
            <a:ext cx="2753955" cy="27539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"/>
          <p:cNvSpPr txBox="1">
            <a:spLocks noGrp="1"/>
          </p:cNvSpPr>
          <p:nvPr>
            <p:ph type="title"/>
          </p:nvPr>
        </p:nvSpPr>
        <p:spPr>
          <a:xfrm>
            <a:off x="852948" y="5088194"/>
            <a:ext cx="2214716" cy="134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12"/>
          <p:cNvSpPr txBox="1"/>
          <p:nvPr/>
        </p:nvSpPr>
        <p:spPr>
          <a:xfrm>
            <a:off x="3067664" y="4961974"/>
            <a:ext cx="2214716" cy="134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MŨ </a:t>
            </a:r>
            <a:endParaRPr sz="32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2"/>
          <p:cNvSpPr txBox="1"/>
          <p:nvPr/>
        </p:nvSpPr>
        <p:spPr>
          <a:xfrm>
            <a:off x="9124336" y="5088193"/>
            <a:ext cx="2214716" cy="134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Ô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6" name="Google Shape;196;p12" descr="Bucket Hat Vector Art &amp; Graphics | freevector.com"/>
          <p:cNvPicPr preferRelativeResize="0"/>
          <p:nvPr/>
        </p:nvPicPr>
        <p:blipFill rotWithShape="1">
          <a:blip r:embed="rId3">
            <a:alphaModFix/>
          </a:blip>
          <a:srcRect b="26568"/>
          <a:stretch/>
        </p:blipFill>
        <p:spPr>
          <a:xfrm>
            <a:off x="2155624" y="1946220"/>
            <a:ext cx="3453130" cy="2253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2" descr="Drawing a cartoon umbrell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24506" y="1629389"/>
            <a:ext cx="4048125" cy="333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3"/>
          <p:cNvSpPr txBox="1">
            <a:spLocks noGrp="1"/>
          </p:cNvSpPr>
          <p:nvPr>
            <p:ph type="title"/>
          </p:nvPr>
        </p:nvSpPr>
        <p:spPr>
          <a:xfrm>
            <a:off x="852948" y="5088194"/>
            <a:ext cx="2214716" cy="134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 VÍ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13"/>
          <p:cNvSpPr txBox="1"/>
          <p:nvPr/>
        </p:nvSpPr>
        <p:spPr>
          <a:xfrm>
            <a:off x="4765572" y="5102941"/>
            <a:ext cx="2660855" cy="134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TÚI XÁCH </a:t>
            </a:r>
            <a:r>
              <a:rPr lang="en-US" sz="32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(kabelka)</a:t>
            </a:r>
            <a:endParaRPr sz="32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13"/>
          <p:cNvSpPr txBox="1"/>
          <p:nvPr/>
        </p:nvSpPr>
        <p:spPr>
          <a:xfrm>
            <a:off x="9124336" y="5088193"/>
            <a:ext cx="2214716" cy="134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CẶP</a:t>
            </a:r>
            <a:r>
              <a:rPr lang="en-US" sz="32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" name="Google Shape;205;p13" descr="Premium Vector | Wallet and purse carto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971" y="1296628"/>
            <a:ext cx="2978242" cy="3967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3" descr="XUGQ66 Canvas Cartoon Shoulder Messenger Bag 2D Drawing 3D Handbag Pink |  Reviews Online | PriceCheck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87205" y="1755059"/>
            <a:ext cx="3277911" cy="3068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3" descr="Cặp táp Focus – HOL.com.v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41890" y="1472380"/>
            <a:ext cx="3615813" cy="3615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4"/>
          <p:cNvSpPr txBox="1">
            <a:spLocks noGrp="1"/>
          </p:cNvSpPr>
          <p:nvPr>
            <p:ph type="title"/>
          </p:nvPr>
        </p:nvSpPr>
        <p:spPr>
          <a:xfrm>
            <a:off x="2160905" y="5088193"/>
            <a:ext cx="2214716" cy="134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dirty="0">
                <a:latin typeface="Arial"/>
                <a:ea typeface="Arial"/>
                <a:cs typeface="Arial"/>
                <a:sym typeface="Arial"/>
              </a:rPr>
              <a:t>BA LÔ</a:t>
            </a:r>
            <a:endParaRPr sz="32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4"/>
          <p:cNvSpPr txBox="1"/>
          <p:nvPr/>
        </p:nvSpPr>
        <p:spPr>
          <a:xfrm>
            <a:off x="6919963" y="5119241"/>
            <a:ext cx="2660855" cy="134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VALI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14"/>
          <p:cNvSpPr txBox="1"/>
          <p:nvPr/>
        </p:nvSpPr>
        <p:spPr>
          <a:xfrm>
            <a:off x="9124335" y="5102941"/>
            <a:ext cx="2214716" cy="134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5" name="Google Shape;215;p14" descr="View full size Suitcase Baggage Travel - Luggage Cartoon Clipart and  download transparent clipart for free! Li… | Travel, Packing tips for  travel, Bag illustra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5999" y="2127056"/>
            <a:ext cx="3484819" cy="2961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4" descr="Flyfish 3D Jump Style 2D Drawing from Cartoon Paper Comic Backpack School  Shoulder Bag (A): Amazon.co.uk: Lugg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89098" y="1518091"/>
            <a:ext cx="2958331" cy="358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5"/>
          <p:cNvSpPr txBox="1">
            <a:spLocks noGrp="1"/>
          </p:cNvSpPr>
          <p:nvPr>
            <p:ph type="title"/>
          </p:nvPr>
        </p:nvSpPr>
        <p:spPr>
          <a:xfrm>
            <a:off x="852947" y="5088194"/>
            <a:ext cx="3226867" cy="1342103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dirty="0">
                <a:latin typeface="Arial"/>
                <a:ea typeface="Arial"/>
                <a:cs typeface="Arial"/>
                <a:sym typeface="Arial"/>
              </a:rPr>
              <a:t>(KÍNH MÁT</a:t>
            </a:r>
            <a:r>
              <a:rPr lang="en-US" sz="32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j.vn</a:t>
            </a:r>
            <a:r>
              <a:rPr lang="en-US" sz="3200" dirty="0">
                <a:latin typeface="Arial"/>
                <a:ea typeface="Arial"/>
                <a:cs typeface="Arial"/>
                <a:sym typeface="Arial"/>
              </a:rPr>
              <a:t>.) KÍNH RÂM (</a:t>
            </a:r>
            <a:r>
              <a:rPr lang="en-US" sz="3200" dirty="0" err="1">
                <a:latin typeface="Arial"/>
                <a:ea typeface="Arial"/>
                <a:cs typeface="Arial"/>
                <a:sym typeface="Arial"/>
              </a:rPr>
              <a:t>sev</a:t>
            </a:r>
            <a:r>
              <a:rPr lang="en-US" sz="3200" dirty="0"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200" dirty="0" err="1">
                <a:latin typeface="Arial"/>
                <a:ea typeface="Arial"/>
                <a:cs typeface="Arial"/>
                <a:sym typeface="Arial"/>
              </a:rPr>
              <a:t>vn</a:t>
            </a:r>
            <a:r>
              <a:rPr lang="en-US" sz="3200" dirty="0">
                <a:latin typeface="Arial"/>
                <a:ea typeface="Arial"/>
                <a:cs typeface="Arial"/>
                <a:sym typeface="Arial"/>
              </a:rPr>
              <a:t>)</a:t>
            </a:r>
            <a:endParaRPr sz="32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5"/>
          <p:cNvSpPr txBox="1"/>
          <p:nvPr/>
        </p:nvSpPr>
        <p:spPr>
          <a:xfrm>
            <a:off x="4988642" y="5088194"/>
            <a:ext cx="2214716" cy="134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KÍNH CẬN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15"/>
          <p:cNvSpPr txBox="1"/>
          <p:nvPr/>
        </p:nvSpPr>
        <p:spPr>
          <a:xfrm>
            <a:off x="9124336" y="5088193"/>
            <a:ext cx="2214716" cy="134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KHẨU TRANG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5" name="Google Shape;225;p15" descr="Summer sunglasses cartoon Royalty Free Vector Image"/>
          <p:cNvPicPr preferRelativeResize="0"/>
          <p:nvPr/>
        </p:nvPicPr>
        <p:blipFill rotWithShape="1">
          <a:blip r:embed="rId3">
            <a:alphaModFix/>
          </a:blip>
          <a:srcRect b="16426"/>
          <a:stretch/>
        </p:blipFill>
        <p:spPr>
          <a:xfrm>
            <a:off x="0" y="1644446"/>
            <a:ext cx="4492234" cy="2926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5" descr="Glasses Cartoon Images, Stock Photos &amp; Vectors | Shutterstock"/>
          <p:cNvPicPr preferRelativeResize="0"/>
          <p:nvPr/>
        </p:nvPicPr>
        <p:blipFill rotWithShape="1">
          <a:blip r:embed="rId4">
            <a:alphaModFix/>
          </a:blip>
          <a:srcRect b="21521"/>
          <a:stretch/>
        </p:blipFill>
        <p:spPr>
          <a:xfrm>
            <a:off x="4482566" y="2567447"/>
            <a:ext cx="3226867" cy="2727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5" descr="Cartoon Masks Images, Stock Photos &amp; Vectors | Shutterstock"/>
          <p:cNvPicPr preferRelativeResize="0"/>
          <p:nvPr/>
        </p:nvPicPr>
        <p:blipFill rotWithShape="1">
          <a:blip r:embed="rId5">
            <a:alphaModFix/>
          </a:blip>
          <a:srcRect b="18984"/>
          <a:stretch/>
        </p:blipFill>
        <p:spPr>
          <a:xfrm>
            <a:off x="8449289" y="1978053"/>
            <a:ext cx="3564809" cy="3110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6"/>
          <p:cNvSpPr txBox="1">
            <a:spLocks noGrp="1"/>
          </p:cNvSpPr>
          <p:nvPr>
            <p:ph type="title"/>
          </p:nvPr>
        </p:nvSpPr>
        <p:spPr>
          <a:xfrm>
            <a:off x="852948" y="5088194"/>
            <a:ext cx="2214716" cy="134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NƯỚC HOA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16"/>
          <p:cNvSpPr txBox="1"/>
          <p:nvPr/>
        </p:nvSpPr>
        <p:spPr>
          <a:xfrm>
            <a:off x="4765572" y="5102941"/>
            <a:ext cx="2660855" cy="134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ĐỒNG HỒ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16"/>
          <p:cNvSpPr txBox="1"/>
          <p:nvPr/>
        </p:nvSpPr>
        <p:spPr>
          <a:xfrm>
            <a:off x="9124336" y="5088193"/>
            <a:ext cx="2214716" cy="134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NHẪN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5" name="Google Shape;235;p16" descr="Pink Perfume Pink Bow Pink Ribbon Glass Bottle, Cartoon Perfume  Illustration, Hand Drawn Perfume Illustration, Pink Perfume PNG Transparent  Clipart Image and PS… | Como desenhar mãos, Garrafas de vidro, Fitas co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1103" y="1693606"/>
            <a:ext cx="3470787" cy="3470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6" descr="Cartoon Watch Images, Stock Photos &amp; Vectors | Shutterstock"/>
          <p:cNvPicPr preferRelativeResize="0"/>
          <p:nvPr/>
        </p:nvPicPr>
        <p:blipFill rotWithShape="1">
          <a:blip r:embed="rId4">
            <a:alphaModFix/>
          </a:blip>
          <a:srcRect b="9129"/>
          <a:stretch/>
        </p:blipFill>
        <p:spPr>
          <a:xfrm>
            <a:off x="4151890" y="1283108"/>
            <a:ext cx="3888219" cy="3805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6" descr="Wedding Ring Cartoon Images, Stock Photos &amp; Vectors | Shutterstock"/>
          <p:cNvPicPr preferRelativeResize="0"/>
          <p:nvPr/>
        </p:nvPicPr>
        <p:blipFill rotWithShape="1">
          <a:blip r:embed="rId5">
            <a:alphaModFix/>
          </a:blip>
          <a:srcRect b="12407"/>
          <a:stretch/>
        </p:blipFill>
        <p:spPr>
          <a:xfrm>
            <a:off x="8367251" y="1776351"/>
            <a:ext cx="3342353" cy="3152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7"/>
          <p:cNvSpPr txBox="1">
            <a:spLocks noGrp="1"/>
          </p:cNvSpPr>
          <p:nvPr>
            <p:ph type="title"/>
          </p:nvPr>
        </p:nvSpPr>
        <p:spPr>
          <a:xfrm>
            <a:off x="852948" y="5088194"/>
            <a:ext cx="2214716" cy="134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dirty="0" err="1">
                <a:latin typeface="Arial"/>
                <a:ea typeface="Arial"/>
                <a:cs typeface="Arial"/>
                <a:sym typeface="Arial"/>
              </a:rPr>
              <a:t>khuyên</a:t>
            </a:r>
            <a:r>
              <a:rPr lang="en-US" sz="3200" dirty="0">
                <a:latin typeface="Arial"/>
                <a:ea typeface="Arial"/>
                <a:cs typeface="Arial"/>
                <a:sym typeface="Arial"/>
              </a:rPr>
              <a:t> tai</a:t>
            </a:r>
            <a:endParaRPr sz="32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17"/>
          <p:cNvSpPr txBox="1"/>
          <p:nvPr/>
        </p:nvSpPr>
        <p:spPr>
          <a:xfrm>
            <a:off x="4765572" y="5102941"/>
            <a:ext cx="2660855" cy="134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DÂY CHUYỀN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7"/>
          <p:cNvSpPr txBox="1"/>
          <p:nvPr/>
        </p:nvSpPr>
        <p:spPr>
          <a:xfrm>
            <a:off x="9124336" y="5088193"/>
            <a:ext cx="2214716" cy="134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LẮC TAY</a:t>
            </a:r>
            <a:r>
              <a:rPr lang="en-US" sz="32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sz="32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" name="Google Shape;245;p17" descr="Earring Bijouterie Cliparts, Stock Vector And Royalty Free Earring  Bijouterie Illustration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8909" y="2110404"/>
            <a:ext cx="2637196" cy="2637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7" descr="Prigag.com - Online Market | Prigag"/>
          <p:cNvPicPr preferRelativeResize="0"/>
          <p:nvPr/>
        </p:nvPicPr>
        <p:blipFill rotWithShape="1">
          <a:blip r:embed="rId4">
            <a:alphaModFix/>
          </a:blip>
          <a:srcRect b="12042"/>
          <a:stretch/>
        </p:blipFill>
        <p:spPr>
          <a:xfrm>
            <a:off x="252061" y="211598"/>
            <a:ext cx="2815604" cy="2674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7" descr="2d Cartoon Image Of Necklace Jewel Stock Photo, Picture And Royalty Free  Image. Image 40800480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40850" y="628188"/>
            <a:ext cx="3006581" cy="4513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7" descr="Hand Cartoon Bracelet, HD Png Download - kindpng"/>
          <p:cNvPicPr preferRelativeResize="0"/>
          <p:nvPr/>
        </p:nvPicPr>
        <p:blipFill rotWithShape="1">
          <a:blip r:embed="rId6">
            <a:alphaModFix/>
          </a:blip>
          <a:srcRect l="23855" r="27194"/>
          <a:stretch/>
        </p:blipFill>
        <p:spPr>
          <a:xfrm rot="10800000" flipH="1">
            <a:off x="7712176" y="935293"/>
            <a:ext cx="4009617" cy="415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6B32A8D-F6BF-57BE-103D-602E9814DB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Jaro 2024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2704F6F-6258-9E18-6043-E65CD814EA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0ABD40E-4DA4-6920-4915-CF806E2F4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Poslech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3C78A25B-D5BF-A2AE-BF48-568FB057C4F9}"/>
              </a:ext>
            </a:extLst>
          </p:cNvPr>
          <p:cNvSpPr txBox="1"/>
          <p:nvPr/>
        </p:nvSpPr>
        <p:spPr>
          <a:xfrm>
            <a:off x="6094446" y="5676335"/>
            <a:ext cx="6097554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Introduction 2 – track 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5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 – 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2:18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 - </a:t>
            </a:r>
            <a:endParaRPr lang="cs-CZ" dirty="0">
              <a:latin typeface="Calibri"/>
              <a:cs typeface="Calibri"/>
            </a:endParaRPr>
          </a:p>
        </p:txBody>
      </p:sp>
      <p:pic>
        <p:nvPicPr>
          <p:cNvPr id="8" name="Zástupný obsah 7" descr="Obsah obrázku text, Písmo, snímek obrazovky, bílé&#10;&#10;Popis byl vytvořen automaticky">
            <a:extLst>
              <a:ext uri="{FF2B5EF4-FFF2-40B4-BE49-F238E27FC236}">
                <a16:creationId xmlns:a16="http://schemas.microsoft.com/office/drawing/2014/main" id="{5E5EEDF5-6973-BE3E-E3C3-9B668C0575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477" y="1692275"/>
            <a:ext cx="9532634" cy="4140200"/>
          </a:xfrm>
        </p:spPr>
      </p:pic>
    </p:spTree>
    <p:extLst>
      <p:ext uri="{BB962C8B-B14F-4D97-AF65-F5344CB8AC3E}">
        <p14:creationId xmlns:p14="http://schemas.microsoft.com/office/powerpoint/2010/main" val="28523734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8"/>
          <p:cNvSpPr txBox="1">
            <a:spLocks noGrp="1"/>
          </p:cNvSpPr>
          <p:nvPr>
            <p:ph type="title"/>
          </p:nvPr>
        </p:nvSpPr>
        <p:spPr>
          <a:xfrm>
            <a:off x="838200" y="232393"/>
            <a:ext cx="10515600" cy="637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CHẤT LIỆU (MATERIALS)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18"/>
          <p:cNvSpPr txBox="1"/>
          <p:nvPr/>
        </p:nvSpPr>
        <p:spPr>
          <a:xfrm>
            <a:off x="2703683" y="796419"/>
            <a:ext cx="6599903" cy="1061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VẢI (textile in general)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18"/>
          <p:cNvSpPr txBox="1"/>
          <p:nvPr/>
        </p:nvSpPr>
        <p:spPr>
          <a:xfrm>
            <a:off x="4728370" y="5663360"/>
            <a:ext cx="1440000" cy="134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</a:t>
            </a:r>
            <a:r>
              <a:rPr lang="en-US" sz="32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sz="32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18"/>
          <p:cNvSpPr txBox="1"/>
          <p:nvPr/>
        </p:nvSpPr>
        <p:spPr>
          <a:xfrm>
            <a:off x="8492849" y="5530636"/>
            <a:ext cx="1440000" cy="134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LỤA</a:t>
            </a:r>
            <a:r>
              <a:rPr lang="en-US" sz="32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sz="32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18"/>
          <p:cNvSpPr txBox="1"/>
          <p:nvPr/>
        </p:nvSpPr>
        <p:spPr>
          <a:xfrm>
            <a:off x="1103860" y="5515897"/>
            <a:ext cx="1440000" cy="134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LEN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8" name="Google Shape;258;p18" descr="Free Wool Sweater Cliparts, Download Free Clip Art, Free Clip Art on  Clipart Librar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5835" y="2020530"/>
            <a:ext cx="2945122" cy="3510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8" descr="Black Leather Jacket Transparent | PNG A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29214" y="2020529"/>
            <a:ext cx="3110987" cy="3110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18" descr="Plain Satin Fabric (Pack of 2 Meter) (Dark Golden): Amazon.in: Home &amp;  Kitche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22162" y="2693116"/>
            <a:ext cx="3381375" cy="253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6868" y="3169606"/>
            <a:ext cx="2868836" cy="1847357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637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CLASSIFICATION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9"/>
          <p:cNvSpPr txBox="1"/>
          <p:nvPr/>
        </p:nvSpPr>
        <p:spPr>
          <a:xfrm>
            <a:off x="345624" y="5132448"/>
            <a:ext cx="2370300" cy="14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0000" lnSpcReduction="2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CÁI / CHIẾC </a:t>
            </a:r>
            <a:r>
              <a:rPr lang="en-US" sz="32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(klasifikátor u oblečení)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Cái quần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Cái áo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19"/>
          <p:cNvSpPr txBox="1"/>
          <p:nvPr/>
        </p:nvSpPr>
        <p:spPr>
          <a:xfrm>
            <a:off x="4262863" y="5132440"/>
            <a:ext cx="3175240" cy="172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ĐÔI </a:t>
            </a:r>
            <a:r>
              <a:rPr lang="en-US" sz="32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32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pár</a:t>
            </a:r>
            <a:r>
              <a:rPr lang="en-US" sz="32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bot, </a:t>
            </a:r>
            <a:r>
              <a:rPr lang="en-US" sz="32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náušnic</a:t>
            </a:r>
            <a:r>
              <a:rPr lang="en-US" sz="32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4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Đôi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khuyên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tai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Đôi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giày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19"/>
          <p:cNvSpPr txBox="1"/>
          <p:nvPr/>
        </p:nvSpPr>
        <p:spPr>
          <a:xfrm>
            <a:off x="8362907" y="4623004"/>
            <a:ext cx="3829093" cy="2234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CẶP</a:t>
            </a:r>
            <a:r>
              <a:rPr lang="en-US" sz="32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Cặp mắt kính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Cặp kính cận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0" name="Google Shape;270;p19" descr="Glasses Cartoon Images, Stock Photos &amp; Vectors | Shutterstock"/>
          <p:cNvPicPr preferRelativeResize="0"/>
          <p:nvPr/>
        </p:nvPicPr>
        <p:blipFill rotWithShape="1">
          <a:blip r:embed="rId4">
            <a:alphaModFix/>
          </a:blip>
          <a:srcRect b="21521"/>
          <a:stretch/>
        </p:blipFill>
        <p:spPr>
          <a:xfrm>
            <a:off x="8362907" y="1895781"/>
            <a:ext cx="3226867" cy="2727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19" descr="Prigag.com - Online Market | Prigag"/>
          <p:cNvPicPr preferRelativeResize="0"/>
          <p:nvPr/>
        </p:nvPicPr>
        <p:blipFill rotWithShape="1">
          <a:blip r:embed="rId5">
            <a:alphaModFix/>
          </a:blip>
          <a:srcRect b="12042"/>
          <a:stretch/>
        </p:blipFill>
        <p:spPr>
          <a:xfrm>
            <a:off x="6030301" y="1273998"/>
            <a:ext cx="2184551" cy="2075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9" descr="Trousers Cartoon Images, Stock Photos &amp; Vectors | Shutterstock"/>
          <p:cNvPicPr preferRelativeResize="0"/>
          <p:nvPr/>
        </p:nvPicPr>
        <p:blipFill rotWithShape="1">
          <a:blip r:embed="rId6">
            <a:alphaModFix/>
          </a:blip>
          <a:srcRect b="9862"/>
          <a:stretch/>
        </p:blipFill>
        <p:spPr>
          <a:xfrm>
            <a:off x="553051" y="2135424"/>
            <a:ext cx="1961375" cy="2487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19" descr="Free T-shirt Cartoon Cliparts, Download Free Clip Art, Free Clip Art on  Clipart Library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81100" y="972100"/>
            <a:ext cx="1705266" cy="184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19" descr="Glasses Cartoon Images, Stock Photos &amp; Vectors | Shutterstock"/>
          <p:cNvPicPr preferRelativeResize="0"/>
          <p:nvPr/>
        </p:nvPicPr>
        <p:blipFill rotWithShape="1">
          <a:blip r:embed="rId8">
            <a:alphaModFix/>
          </a:blip>
          <a:srcRect l="-691" t="15478" r="690" b="24193"/>
          <a:stretch/>
        </p:blipFill>
        <p:spPr>
          <a:xfrm>
            <a:off x="8518089" y="1091299"/>
            <a:ext cx="3095625" cy="16089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637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ĐỘNG TỪ (VERB)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20"/>
          <p:cNvSpPr txBox="1"/>
          <p:nvPr/>
        </p:nvSpPr>
        <p:spPr>
          <a:xfrm>
            <a:off x="501454" y="5515897"/>
            <a:ext cx="2684206" cy="134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MẶC </a:t>
            </a:r>
            <a:r>
              <a:rPr lang="en-US" sz="32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(obléct si)</a:t>
            </a:r>
            <a:endParaRPr sz="32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20"/>
          <p:cNvSpPr txBox="1"/>
          <p:nvPr/>
        </p:nvSpPr>
        <p:spPr>
          <a:xfrm>
            <a:off x="4753900" y="5636950"/>
            <a:ext cx="2448900" cy="12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ĐEO </a:t>
            </a:r>
            <a:r>
              <a:rPr lang="en-US" sz="32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(nasadit, vzít si)</a:t>
            </a:r>
            <a:endParaRPr sz="32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20"/>
          <p:cNvSpPr txBox="1"/>
          <p:nvPr/>
        </p:nvSpPr>
        <p:spPr>
          <a:xfrm>
            <a:off x="9507794" y="5515895"/>
            <a:ext cx="2684206" cy="134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XÁCH </a:t>
            </a:r>
            <a:r>
              <a:rPr lang="en-US" sz="32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(držet)</a:t>
            </a:r>
            <a:endParaRPr sz="32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4" name="Google Shape;284;p20" descr="Vector Cartoon Illustration - Blue Denim Jeans Shorts Stock Vector -  Illustration of fashion, cartoon: 1242742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905" y="3198479"/>
            <a:ext cx="2317416" cy="2317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20" descr="Sleeveless t shirt icon - Transparent PNG &amp; SVG vector fi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17090"/>
            <a:ext cx="3111910" cy="3111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20" descr="Flyfish 3D Jump Style 2D Drawing from Cartoon Paper Comic Backpack School  Shoulder Bag (A): Amazon.co.uk: Luggag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30241" y="1188573"/>
            <a:ext cx="1695639" cy="2054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20" descr="Summer sunglasses cartoon Royalty Free Vector Image"/>
          <p:cNvPicPr preferRelativeResize="0"/>
          <p:nvPr/>
        </p:nvPicPr>
        <p:blipFill rotWithShape="1">
          <a:blip r:embed="rId6">
            <a:alphaModFix/>
          </a:blip>
          <a:srcRect b="16426"/>
          <a:stretch/>
        </p:blipFill>
        <p:spPr>
          <a:xfrm>
            <a:off x="3487812" y="2987264"/>
            <a:ext cx="2273708" cy="1481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20" descr="Cartoon Masks Images, Stock Photos &amp; Vectors | Shutterstock"/>
          <p:cNvPicPr preferRelativeResize="0"/>
          <p:nvPr/>
        </p:nvPicPr>
        <p:blipFill rotWithShape="1">
          <a:blip r:embed="rId7">
            <a:alphaModFix/>
          </a:blip>
          <a:srcRect t="18871" b="18986"/>
          <a:stretch/>
        </p:blipFill>
        <p:spPr>
          <a:xfrm>
            <a:off x="5252273" y="4357177"/>
            <a:ext cx="1950625" cy="1305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20" descr="Cartoon Watch Images, Stock Photos &amp; Vectors | Shutterstock"/>
          <p:cNvPicPr preferRelativeResize="0"/>
          <p:nvPr/>
        </p:nvPicPr>
        <p:blipFill rotWithShape="1">
          <a:blip r:embed="rId8">
            <a:alphaModFix/>
          </a:blip>
          <a:srcRect b="9129"/>
          <a:stretch/>
        </p:blipFill>
        <p:spPr>
          <a:xfrm>
            <a:off x="3997069" y="4468556"/>
            <a:ext cx="1513655" cy="1481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20" descr="Wedding Ring Cartoon Images, Stock Photos &amp; Vectors | Shutterstock"/>
          <p:cNvPicPr preferRelativeResize="0"/>
          <p:nvPr/>
        </p:nvPicPr>
        <p:blipFill rotWithShape="1">
          <a:blip r:embed="rId9">
            <a:alphaModFix/>
          </a:blip>
          <a:srcRect b="12407"/>
          <a:stretch/>
        </p:blipFill>
        <p:spPr>
          <a:xfrm>
            <a:off x="5761520" y="3313736"/>
            <a:ext cx="1113540" cy="1050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20" descr="Cartoon Gloves Images, Stock Photos &amp; Vectors | Shutterstock"/>
          <p:cNvPicPr preferRelativeResize="0"/>
          <p:nvPr/>
        </p:nvPicPr>
        <p:blipFill rotWithShape="1">
          <a:blip r:embed="rId10">
            <a:alphaModFix/>
          </a:blip>
          <a:srcRect b="9309"/>
          <a:stretch/>
        </p:blipFill>
        <p:spPr>
          <a:xfrm>
            <a:off x="3666534" y="1521121"/>
            <a:ext cx="1452898" cy="1543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20" descr="Prigag.com - Online Market | Prigag"/>
          <p:cNvPicPr preferRelativeResize="0"/>
          <p:nvPr/>
        </p:nvPicPr>
        <p:blipFill rotWithShape="1">
          <a:blip r:embed="rId11">
            <a:alphaModFix/>
          </a:blip>
          <a:srcRect b="12042"/>
          <a:stretch/>
        </p:blipFill>
        <p:spPr>
          <a:xfrm>
            <a:off x="6944500" y="3313736"/>
            <a:ext cx="1285395" cy="1221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20" descr="View full size Suitcase Baggage Travel - Luggage Cartoon Clipart and  download transparent clipart for free! Li… | Travel, Packing tips for  travel, Bag illustration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139131" y="3550632"/>
            <a:ext cx="2587045" cy="2198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20" descr="Cặp táp Focus – HOL.com.vn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693391" y="1521121"/>
            <a:ext cx="1889714" cy="18897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21" descr="XUGQ66 Canvas Cartoon Shoulder Messenger Bag 2D Drawing 3D Handbag Pink |  Reviews Online | PriceChec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28393" y="1116898"/>
            <a:ext cx="2290226" cy="2143651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637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ĐỘNG TỪ (VERB)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21"/>
          <p:cNvSpPr txBox="1"/>
          <p:nvPr/>
        </p:nvSpPr>
        <p:spPr>
          <a:xfrm>
            <a:off x="567023" y="5212425"/>
            <a:ext cx="3651600" cy="13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>
                <a:solidFill>
                  <a:schemeClr val="dk1"/>
                </a:solidFill>
              </a:rPr>
              <a:t>ĐI (ponožky, boty)</a:t>
            </a:r>
            <a:endParaRPr sz="320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MANG</a:t>
            </a:r>
            <a:r>
              <a:rPr lang="en-US" sz="3200">
                <a:solidFill>
                  <a:schemeClr val="dk1"/>
                </a:solidFill>
              </a:rPr>
              <a:t> </a:t>
            </a:r>
            <a:r>
              <a:rPr lang="en-US" sz="32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3200">
                <a:solidFill>
                  <a:srgbClr val="FF0000"/>
                </a:solidFill>
              </a:rPr>
              <a:t>nést si </a:t>
            </a:r>
            <a:r>
              <a:rPr lang="en-US" sz="32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en-US" sz="3200">
                <a:solidFill>
                  <a:schemeClr val="dk1"/>
                </a:solidFill>
              </a:rPr>
              <a:t>VÍ (peněženka)</a:t>
            </a:r>
            <a:endParaRPr sz="32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21"/>
          <p:cNvSpPr txBox="1"/>
          <p:nvPr/>
        </p:nvSpPr>
        <p:spPr>
          <a:xfrm>
            <a:off x="5354212" y="5126875"/>
            <a:ext cx="2276400" cy="11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ĐỘI </a:t>
            </a:r>
            <a:r>
              <a:rPr lang="en-US" sz="32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(n</a:t>
            </a:r>
            <a:r>
              <a:rPr lang="en-US" sz="3200">
                <a:solidFill>
                  <a:srgbClr val="FF0000"/>
                </a:solidFill>
              </a:rPr>
              <a:t>asadit si na hlavu</a:t>
            </a:r>
            <a:r>
              <a:rPr lang="en-US" sz="32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32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21"/>
          <p:cNvSpPr txBox="1"/>
          <p:nvPr/>
        </p:nvSpPr>
        <p:spPr>
          <a:xfrm>
            <a:off x="8766193" y="5515895"/>
            <a:ext cx="2684206" cy="134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4" name="Google Shape;304;p21" descr="Free Socks Cartoon Cliparts, Download Free Clip Art, Free Clip Art on  Clipart Librar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93308" y="3527496"/>
            <a:ext cx="1598048" cy="1417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21" descr="Premium Vector | Wallet and purse cartoo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176" y="1245802"/>
            <a:ext cx="1598048" cy="2128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8774" y="3617462"/>
            <a:ext cx="1946777" cy="1253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21" descr="Bucket Hat Vector Art &amp; Graphics | freevector.com"/>
          <p:cNvPicPr preferRelativeResize="0"/>
          <p:nvPr/>
        </p:nvPicPr>
        <p:blipFill rotWithShape="1">
          <a:blip r:embed="rId7">
            <a:alphaModFix/>
          </a:blip>
          <a:srcRect b="26568"/>
          <a:stretch/>
        </p:blipFill>
        <p:spPr>
          <a:xfrm>
            <a:off x="5147876" y="2511944"/>
            <a:ext cx="2290225" cy="1494897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21"/>
          <p:cNvSpPr txBox="1"/>
          <p:nvPr/>
        </p:nvSpPr>
        <p:spPr>
          <a:xfrm>
            <a:off x="8766164" y="4372411"/>
            <a:ext cx="2787600" cy="8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QUÀNG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0" name="Google Shape;310;p21" descr="Winter Cartoon 2400*2120 transprent Png Free Download - Neck, Scarf, Line.  - CleanPNG / Kiss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970063" y="1916036"/>
            <a:ext cx="2276475" cy="200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3"/>
          <p:cNvSpPr txBox="1">
            <a:spLocks noGrp="1"/>
          </p:cNvSpPr>
          <p:nvPr>
            <p:ph type="title"/>
          </p:nvPr>
        </p:nvSpPr>
        <p:spPr>
          <a:xfrm>
            <a:off x="838200" y="158653"/>
            <a:ext cx="10515600" cy="888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THỨ TỰ CÁC TÍNH TỪ (ORDER OF ADJECTIVES)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23"/>
          <p:cNvSpPr txBox="1"/>
          <p:nvPr/>
        </p:nvSpPr>
        <p:spPr>
          <a:xfrm>
            <a:off x="-1" y="5515897"/>
            <a:ext cx="3539613" cy="134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LOẠI / CHẤT LIỆU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Type / Material</a:t>
            </a:r>
            <a:endParaRPr sz="3200" b="0" i="0" u="none" strike="noStrike" cap="none">
              <a:solidFill>
                <a:schemeClr val="dk1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23"/>
          <p:cNvSpPr txBox="1"/>
          <p:nvPr/>
        </p:nvSpPr>
        <p:spPr>
          <a:xfrm>
            <a:off x="6823588" y="5515897"/>
            <a:ext cx="2684206" cy="134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highlight>
                  <a:srgbClr val="00FF00"/>
                </a:highlight>
                <a:latin typeface="Arial"/>
                <a:ea typeface="Arial"/>
                <a:cs typeface="Arial"/>
                <a:sym typeface="Arial"/>
              </a:rPr>
              <a:t>HÌNH DẠNG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highlight>
                  <a:srgbClr val="00FF00"/>
                </a:highlight>
                <a:latin typeface="Arial"/>
                <a:ea typeface="Arial"/>
                <a:cs typeface="Arial"/>
                <a:sym typeface="Arial"/>
              </a:rPr>
              <a:t>Shape</a:t>
            </a:r>
            <a:endParaRPr sz="3200" b="0" i="0" u="none" strike="noStrike" cap="none">
              <a:solidFill>
                <a:schemeClr val="dk1"/>
              </a:solidFill>
              <a:highlight>
                <a:srgbClr val="00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23"/>
          <p:cNvSpPr txBox="1"/>
          <p:nvPr/>
        </p:nvSpPr>
        <p:spPr>
          <a:xfrm>
            <a:off x="9507794" y="5515895"/>
            <a:ext cx="2684206" cy="134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highlight>
                  <a:srgbClr val="FF00FF"/>
                </a:highlight>
                <a:latin typeface="Arial"/>
                <a:ea typeface="Arial"/>
                <a:cs typeface="Arial"/>
                <a:sym typeface="Arial"/>
              </a:rPr>
              <a:t>MÀU SẮC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highlight>
                  <a:srgbClr val="FF00FF"/>
                </a:highlight>
                <a:latin typeface="Arial"/>
                <a:ea typeface="Arial"/>
                <a:cs typeface="Arial"/>
                <a:sym typeface="Arial"/>
              </a:rPr>
              <a:t>Color</a:t>
            </a:r>
            <a:endParaRPr sz="3200" b="0" i="0" u="none" strike="noStrike" cap="none">
              <a:solidFill>
                <a:schemeClr val="dk1"/>
              </a:solidFill>
              <a:highlight>
                <a:srgbClr val="FF00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23"/>
          <p:cNvSpPr txBox="1"/>
          <p:nvPr/>
        </p:nvSpPr>
        <p:spPr>
          <a:xfrm>
            <a:off x="843120" y="1033727"/>
            <a:ext cx="10515600" cy="888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Classification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+ </a:t>
            </a:r>
            <a:r>
              <a:rPr lang="en-US" sz="3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Noun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+ Adjective(s)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23"/>
          <p:cNvSpPr txBox="1"/>
          <p:nvPr/>
        </p:nvSpPr>
        <p:spPr>
          <a:xfrm>
            <a:off x="4439264" y="2797283"/>
            <a:ext cx="7300452" cy="271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Cái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áo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sơ mi </a:t>
            </a:r>
            <a:r>
              <a:rPr lang="en-US" sz="3200" b="0" i="0" u="none" strike="noStrike" cap="none">
                <a:solidFill>
                  <a:schemeClr val="dk1"/>
                </a:solidFill>
                <a:highlight>
                  <a:srgbClr val="00FFFF"/>
                </a:highlight>
                <a:latin typeface="Arial"/>
                <a:ea typeface="Arial"/>
                <a:cs typeface="Arial"/>
                <a:sym typeface="Arial"/>
              </a:rPr>
              <a:t>ca-ro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>
                <a:solidFill>
                  <a:schemeClr val="dk1"/>
                </a:solidFill>
                <a:highlight>
                  <a:srgbClr val="00FF00"/>
                </a:highlight>
                <a:latin typeface="Arial"/>
                <a:ea typeface="Arial"/>
                <a:cs typeface="Arial"/>
                <a:sym typeface="Arial"/>
              </a:rPr>
              <a:t>ngắn tay </a:t>
            </a:r>
            <a:r>
              <a:rPr lang="en-US" sz="3200" b="0" i="0" u="none" strike="noStrike" cap="none">
                <a:solidFill>
                  <a:schemeClr val="dk1"/>
                </a:solidFill>
                <a:highlight>
                  <a:srgbClr val="FF00FF"/>
                </a:highlight>
                <a:latin typeface="Arial"/>
                <a:ea typeface="Arial"/>
                <a:cs typeface="Arial"/>
                <a:sym typeface="Arial"/>
              </a:rPr>
              <a:t>màu xanh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3200" b="0" i="0" u="none" strike="noStrike" cap="none">
              <a:solidFill>
                <a:schemeClr val="dk1"/>
              </a:solidFill>
              <a:highlight>
                <a:srgbClr val="FF00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1" name="Google Shape;331;p23" descr="Áo sơ mi caro nam ngắn tay Lvs xanh đen kẻ xanh dương - Phong Cách Doanh  Nhân | Shopee Việt Na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6920" y="1807347"/>
            <a:ext cx="3663851" cy="3663851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23"/>
          <p:cNvSpPr txBox="1"/>
          <p:nvPr/>
        </p:nvSpPr>
        <p:spPr>
          <a:xfrm>
            <a:off x="3662521" y="5515897"/>
            <a:ext cx="2684206" cy="134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highlight>
                  <a:srgbClr val="00FFFF"/>
                </a:highlight>
                <a:latin typeface="Arial"/>
                <a:ea typeface="Arial"/>
                <a:cs typeface="Arial"/>
                <a:sym typeface="Arial"/>
              </a:rPr>
              <a:t>HOẠ TIẾT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highlight>
                  <a:srgbClr val="00FFFF"/>
                </a:highlight>
                <a:latin typeface="Arial"/>
                <a:ea typeface="Arial"/>
                <a:cs typeface="Arial"/>
                <a:sym typeface="Arial"/>
              </a:rPr>
              <a:t>Pattern</a:t>
            </a:r>
            <a:endParaRPr sz="3200" b="0" i="0" u="none" strike="noStrike" cap="none">
              <a:solidFill>
                <a:schemeClr val="dk1"/>
              </a:solidFill>
              <a:highlight>
                <a:srgbClr val="00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637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TÍNH TỪ (Adjectives)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24"/>
          <p:cNvSpPr txBox="1"/>
          <p:nvPr/>
        </p:nvSpPr>
        <p:spPr>
          <a:xfrm>
            <a:off x="717629" y="1002891"/>
            <a:ext cx="4826643" cy="5855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XẤU: ugly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LỖI THỜI: old fashioned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CŨ: old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MỚI: new</a:t>
            </a:r>
            <a:endParaRPr sz="32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rgbClr val="FF0000"/>
              </a:solidFill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trẻ (young) X già </a:t>
            </a:r>
            <a:br>
              <a:rPr lang="en-US" sz="3200">
                <a:solidFill>
                  <a:srgbClr val="FF0000"/>
                </a:solidFill>
              </a:rPr>
            </a:br>
            <a:r>
              <a:rPr lang="en-US" sz="3200">
                <a:solidFill>
                  <a:srgbClr val="FF0000"/>
                </a:solidFill>
              </a:rPr>
              <a:t>(old - about person)</a:t>
            </a:r>
            <a:endParaRPr sz="3200">
              <a:solidFill>
                <a:srgbClr val="FF0000"/>
              </a:solidFill>
            </a:endParaRPr>
          </a:p>
        </p:txBody>
      </p:sp>
      <p:sp>
        <p:nvSpPr>
          <p:cNvPr id="339" name="Google Shape;339;p24"/>
          <p:cNvSpPr txBox="1"/>
          <p:nvPr/>
        </p:nvSpPr>
        <p:spPr>
          <a:xfrm>
            <a:off x="5758019" y="1007804"/>
            <a:ext cx="6349099" cy="5855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ĐẸP: beautiful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GIẢN DỊ: simple</a:t>
            </a:r>
            <a:r>
              <a:rPr lang="en-US" sz="3200">
                <a:solidFill>
                  <a:srgbClr val="FF0000"/>
                </a:solidFill>
              </a:rPr>
              <a:t>*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CỔ ĐIỂN: classic</a:t>
            </a:r>
            <a:r>
              <a:rPr lang="en-US" sz="3200">
                <a:solidFill>
                  <a:srgbClr val="FF0000"/>
                </a:solidFill>
              </a:rPr>
              <a:t>*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GỌN GÀNG: tidy</a:t>
            </a:r>
            <a:r>
              <a:rPr lang="en-US" sz="3200">
                <a:solidFill>
                  <a:srgbClr val="FF0000"/>
                </a:solidFill>
              </a:rPr>
              <a:t>*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637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TÍNH TỪ (Adjectives)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25"/>
          <p:cNvSpPr txBox="1"/>
          <p:nvPr/>
        </p:nvSpPr>
        <p:spPr>
          <a:xfrm>
            <a:off x="1327355" y="1002891"/>
            <a:ext cx="4430664" cy="5855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RỘNG: loose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CHẬT: tight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DÀI: long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NGẮN: short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25"/>
          <p:cNvSpPr txBox="1"/>
          <p:nvPr/>
        </p:nvSpPr>
        <p:spPr>
          <a:xfrm>
            <a:off x="5758019" y="1007804"/>
            <a:ext cx="4801825" cy="5855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VỪA VẶN: fit, suitable</a:t>
            </a:r>
            <a:r>
              <a:rPr lang="en-US" sz="1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*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THOẢI MÁI: comfortable</a:t>
            </a:r>
            <a:endParaRPr sz="14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MỎNG: thin</a:t>
            </a:r>
            <a:r>
              <a:rPr lang="en-US" sz="1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*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DÀY: thick</a:t>
            </a:r>
            <a:r>
              <a:rPr lang="en-US" sz="1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*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637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MUA SẮM (SHOPPING)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26"/>
          <p:cNvSpPr txBox="1"/>
          <p:nvPr/>
        </p:nvSpPr>
        <p:spPr>
          <a:xfrm>
            <a:off x="324462" y="1002891"/>
            <a:ext cx="4483510" cy="5855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THỬ: to try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CỠ: size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ĐẮT / MẮC: expensive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🡪 Đắt quá! Mắc quá!</a:t>
            </a:r>
            <a:endParaRPr sz="32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RẺ: cheap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🡪 Rẻ quá!</a:t>
            </a:r>
            <a:endParaRPr sz="32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26"/>
          <p:cNvSpPr txBox="1"/>
          <p:nvPr/>
        </p:nvSpPr>
        <p:spPr>
          <a:xfrm>
            <a:off x="5839130" y="1002890"/>
            <a:ext cx="6151309" cy="5855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KHUYẾN MÃI: promotion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GIẢM GIÁ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discount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MUA 1 TẶNG 1: buy 1 get 1 free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TÔI LẤY CÁI NÀY. I take this one.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637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MUA SẮM (SHOPPING)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28"/>
          <p:cNvSpPr txBox="1"/>
          <p:nvPr/>
        </p:nvSpPr>
        <p:spPr>
          <a:xfrm>
            <a:off x="294968" y="1002890"/>
            <a:ext cx="11897031" cy="5855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marR="0" lvl="0" indent="-4572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TÔI MUỐN MUA …. / TÔI CẦN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(I’d like to buy … / I need …)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DANH TỪ (Noun) + BAO NHIÊU TIỀN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(How much is it?)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540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DẠ ANH CHỊ CẦN </a:t>
            </a:r>
            <a:r>
              <a:rPr lang="en-US" sz="32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TÌM (</a:t>
            </a:r>
            <a:r>
              <a:rPr lang="en-US" sz="32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en-US" sz="3200" dirty="0" err="1">
                <a:solidFill>
                  <a:srgbClr val="FF0000"/>
                </a:solidFill>
              </a:rPr>
              <a:t>ledat</a:t>
            </a:r>
            <a:r>
              <a:rPr lang="en-US" sz="3200" dirty="0">
                <a:solidFill>
                  <a:srgbClr val="FF0000"/>
                </a:solidFill>
              </a:rPr>
              <a:t>)</a:t>
            </a:r>
            <a:r>
              <a:rPr lang="en-US" sz="32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GÌ?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(May I help you?)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540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CÓ THỂ (</a:t>
            </a:r>
            <a:r>
              <a:rPr lang="en-US" sz="32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moc</a:t>
            </a:r>
            <a:r>
              <a:rPr lang="en-US" sz="3200" dirty="0" err="1">
                <a:solidFill>
                  <a:srgbClr val="FF0000"/>
                </a:solidFill>
              </a:rPr>
              <a:t>i</a:t>
            </a:r>
            <a:r>
              <a:rPr lang="en-US" sz="3200" dirty="0">
                <a:solidFill>
                  <a:srgbClr val="FF0000"/>
                </a:solidFill>
              </a:rPr>
              <a:t>)</a:t>
            </a:r>
            <a:r>
              <a:rPr lang="en-US" sz="32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>
                <a:solidFill>
                  <a:srgbClr val="FF0000"/>
                </a:solidFill>
                <a:highlight>
                  <a:srgbClr val="00FF00"/>
                </a:highlight>
                <a:latin typeface="Arial"/>
                <a:ea typeface="Arial"/>
                <a:cs typeface="Arial"/>
                <a:sym typeface="Arial"/>
              </a:rPr>
              <a:t>BỚT</a:t>
            </a:r>
            <a:r>
              <a:rPr lang="en-US" sz="32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>
                <a:solidFill>
                  <a:srgbClr val="FF0000"/>
                </a:solidFill>
                <a:highlight>
                  <a:srgbClr val="C9DAF8"/>
                </a:highlight>
                <a:latin typeface="Arial"/>
                <a:ea typeface="Arial"/>
                <a:cs typeface="Arial"/>
                <a:sym typeface="Arial"/>
              </a:rPr>
              <a:t>CHO TÔI</a:t>
            </a:r>
            <a:r>
              <a:rPr lang="en-US" sz="32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>
                <a:solidFill>
                  <a:srgbClr val="FF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ĐƯỢC KHÔNG</a:t>
            </a:r>
            <a:r>
              <a:rPr lang="en-US" sz="32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(BỚT: cut price)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540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dirty="0" err="1">
                <a:solidFill>
                  <a:schemeClr val="dk1"/>
                </a:solidFill>
              </a:rPr>
              <a:t>Můžete</a:t>
            </a:r>
            <a:r>
              <a:rPr lang="en-US" sz="3200" dirty="0">
                <a:solidFill>
                  <a:schemeClr val="dk1"/>
                </a:solidFill>
              </a:rPr>
              <a:t> </a:t>
            </a:r>
            <a:r>
              <a:rPr lang="en-US" sz="3200" dirty="0">
                <a:solidFill>
                  <a:schemeClr val="dk1"/>
                </a:solidFill>
                <a:highlight>
                  <a:srgbClr val="C9DAF8"/>
                </a:highlight>
              </a:rPr>
              <a:t>mi </a:t>
            </a:r>
            <a:r>
              <a:rPr lang="en-US" sz="3200" dirty="0" err="1">
                <a:solidFill>
                  <a:schemeClr val="dk1"/>
                </a:solidFill>
                <a:highlight>
                  <a:srgbClr val="00FF00"/>
                </a:highlight>
              </a:rPr>
              <a:t>snížit</a:t>
            </a:r>
            <a:r>
              <a:rPr lang="en-US" sz="3200" dirty="0">
                <a:solidFill>
                  <a:schemeClr val="dk1"/>
                </a:solidFill>
              </a:rPr>
              <a:t> </a:t>
            </a:r>
            <a:r>
              <a:rPr lang="en-US" sz="3200" dirty="0" err="1">
                <a:solidFill>
                  <a:schemeClr val="dk1"/>
                </a:solidFill>
              </a:rPr>
              <a:t>cenu</a:t>
            </a:r>
            <a:r>
              <a:rPr lang="en-US" sz="3200" dirty="0">
                <a:solidFill>
                  <a:schemeClr val="dk1"/>
                </a:solidFill>
              </a:rPr>
              <a:t>, </a:t>
            </a:r>
            <a:r>
              <a:rPr lang="en-US" sz="3200" dirty="0" err="1">
                <a:solidFill>
                  <a:schemeClr val="dk1"/>
                </a:solidFill>
                <a:highlight>
                  <a:srgbClr val="FFFF00"/>
                </a:highlight>
              </a:rPr>
              <a:t>souhlasíte</a:t>
            </a:r>
            <a:r>
              <a:rPr lang="en-US" sz="3200" dirty="0">
                <a:solidFill>
                  <a:schemeClr val="dk1"/>
                </a:solidFill>
              </a:rPr>
              <a:t>?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 b="0" i="0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80,000 THÔI(</a:t>
            </a:r>
            <a:r>
              <a:rPr lang="en-US" sz="3200" b="0" i="0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jenom</a:t>
            </a:r>
            <a:r>
              <a:rPr lang="en-US" sz="3200" b="0" i="0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en-US" sz="3200" b="0" i="0" strike="noStrike" cap="none" dirty="0">
                <a:solidFill>
                  <a:srgbClr val="FF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ĐƯỢC KHÔNG</a:t>
            </a:r>
            <a:r>
              <a:rPr lang="en-US" sz="3200" b="0" i="0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? - 80</a:t>
            </a:r>
            <a:r>
              <a:rPr lang="en-US" sz="3200" dirty="0">
                <a:solidFill>
                  <a:srgbClr val="FF0000"/>
                </a:solidFill>
              </a:rPr>
              <a:t> 000-, </a:t>
            </a:r>
            <a:r>
              <a:rPr lang="en-US" sz="3200" dirty="0" err="1">
                <a:solidFill>
                  <a:srgbClr val="FF0000"/>
                </a:solidFill>
              </a:rPr>
              <a:t>může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být</a:t>
            </a:r>
            <a:r>
              <a:rPr lang="en-US" sz="3200" dirty="0">
                <a:solidFill>
                  <a:srgbClr val="FF0000"/>
                </a:solidFill>
              </a:rPr>
              <a:t>?</a:t>
            </a:r>
            <a:endParaRPr sz="3200" dirty="0">
              <a:solidFill>
                <a:srgbClr val="FF0000"/>
              </a:solidFill>
            </a:endParaRPr>
          </a:p>
          <a:p>
            <a:pPr marL="457200" marR="0" lvl="0" indent="-4572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Char char="•"/>
            </a:pPr>
            <a:r>
              <a:rPr lang="en-US" sz="3200" dirty="0" err="1">
                <a:solidFill>
                  <a:srgbClr val="FF0000"/>
                </a:solidFill>
                <a:highlight>
                  <a:srgbClr val="00FFFF"/>
                </a:highlight>
              </a:rPr>
              <a:t>Tôi</a:t>
            </a:r>
            <a:r>
              <a:rPr lang="en-US" sz="3200" dirty="0">
                <a:solidFill>
                  <a:srgbClr val="FF0000"/>
                </a:solidFill>
                <a:highlight>
                  <a:srgbClr val="00FFFF"/>
                </a:highlight>
              </a:rPr>
              <a:t> </a:t>
            </a:r>
            <a:r>
              <a:rPr lang="en-US" sz="3200" dirty="0" err="1">
                <a:solidFill>
                  <a:srgbClr val="FF0000"/>
                </a:solidFill>
                <a:highlight>
                  <a:srgbClr val="00FFFF"/>
                </a:highlight>
              </a:rPr>
              <a:t>có</a:t>
            </a:r>
            <a:r>
              <a:rPr lang="en-US" sz="3200" dirty="0">
                <a:solidFill>
                  <a:srgbClr val="FF0000"/>
                </a:solidFill>
                <a:highlight>
                  <a:srgbClr val="00FFFF"/>
                </a:highlight>
              </a:rPr>
              <a:t> </a:t>
            </a:r>
            <a:r>
              <a:rPr lang="en-US" sz="3200" dirty="0" err="1">
                <a:solidFill>
                  <a:srgbClr val="FF0000"/>
                </a:solidFill>
                <a:highlight>
                  <a:srgbClr val="00FFFF"/>
                </a:highlight>
              </a:rPr>
              <a:t>thể</a:t>
            </a:r>
            <a:r>
              <a:rPr lang="en-US" sz="3200" dirty="0">
                <a:solidFill>
                  <a:schemeClr val="dk1"/>
                </a:solidFill>
                <a:highlight>
                  <a:srgbClr val="00FFFF"/>
                </a:highlight>
              </a:rPr>
              <a:t> </a:t>
            </a:r>
            <a:r>
              <a:rPr lang="en-US" sz="3200" dirty="0" err="1">
                <a:solidFill>
                  <a:schemeClr val="dk1"/>
                </a:solidFill>
                <a:highlight>
                  <a:srgbClr val="00FFFF"/>
                </a:highlight>
              </a:rPr>
              <a:t>thử</a:t>
            </a:r>
            <a:r>
              <a:rPr lang="en-US" sz="3200" dirty="0">
                <a:solidFill>
                  <a:srgbClr val="FF0000"/>
                </a:solidFill>
              </a:rPr>
              <a:t> ____ </a:t>
            </a:r>
            <a:r>
              <a:rPr lang="en-US" sz="3200" dirty="0" err="1">
                <a:solidFill>
                  <a:srgbClr val="FF0000"/>
                </a:solidFill>
              </a:rPr>
              <a:t>không</a:t>
            </a:r>
            <a:r>
              <a:rPr lang="en-US" sz="3200" dirty="0">
                <a:solidFill>
                  <a:srgbClr val="FF0000"/>
                </a:solidFill>
              </a:rPr>
              <a:t>? – </a:t>
            </a:r>
            <a:r>
              <a:rPr lang="en-US" sz="3200" dirty="0" err="1">
                <a:solidFill>
                  <a:srgbClr val="FF0000"/>
                </a:solidFill>
              </a:rPr>
              <a:t>Mohu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vyzkoušet</a:t>
            </a:r>
            <a:r>
              <a:rPr lang="en-US" sz="3200" dirty="0">
                <a:solidFill>
                  <a:srgbClr val="FF0000"/>
                </a:solidFill>
              </a:rPr>
              <a:t>___?</a:t>
            </a:r>
            <a:endParaRPr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73334EF-7DC2-40CE-CC12-3F7601A506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Jaro 2024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CA23FE6-80BD-1B43-50DD-C7D591A895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CDC93C0-BA14-EFFB-3399-F936F4136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Barvy – opakování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7A08466-E58E-5230-9449-32CDE813F2DB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701505"/>
            <a:ext cx="6452960" cy="4139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vi-VN" sz="1800" dirty="0"/>
              <a:t>màu nâu – hnědá </a:t>
            </a:r>
          </a:p>
          <a:p>
            <a:pPr>
              <a:lnSpc>
                <a:spcPct val="100000"/>
              </a:lnSpc>
            </a:pPr>
            <a:r>
              <a:rPr lang="vi-VN" sz="1800" dirty="0"/>
              <a:t>màu đỏ – červená </a:t>
            </a:r>
          </a:p>
          <a:p>
            <a:pPr>
              <a:lnSpc>
                <a:spcPct val="100000"/>
              </a:lnSpc>
            </a:pPr>
            <a:r>
              <a:rPr lang="vi-VN" sz="1800" dirty="0"/>
              <a:t>màu vàng – žlutá, zlatá </a:t>
            </a:r>
          </a:p>
          <a:p>
            <a:pPr>
              <a:lnSpc>
                <a:spcPct val="100000"/>
              </a:lnSpc>
            </a:pPr>
            <a:r>
              <a:rPr lang="vi-VN" sz="1800" dirty="0"/>
              <a:t>màu xanh lá cây  – zelená (doslova: zelená jako listí stromů) </a:t>
            </a:r>
          </a:p>
          <a:p>
            <a:pPr>
              <a:lnSpc>
                <a:spcPct val="100000"/>
              </a:lnSpc>
            </a:pPr>
            <a:r>
              <a:rPr lang="vi-VN" sz="1800" dirty="0"/>
              <a:t>màu xanh nước biển – modrá (doslova: jako moře) </a:t>
            </a:r>
          </a:p>
          <a:p>
            <a:pPr>
              <a:lnSpc>
                <a:spcPct val="100000"/>
              </a:lnSpc>
            </a:pPr>
            <a:r>
              <a:rPr lang="vi-VN" sz="1800" dirty="0"/>
              <a:t>màu đen – černá </a:t>
            </a:r>
          </a:p>
          <a:p>
            <a:pPr>
              <a:lnSpc>
                <a:spcPct val="100000"/>
              </a:lnSpc>
            </a:pPr>
            <a:r>
              <a:rPr lang="vi-VN" sz="1800" dirty="0"/>
              <a:t>màu trắng – bílá </a:t>
            </a:r>
          </a:p>
          <a:p>
            <a:pPr>
              <a:lnSpc>
                <a:spcPct val="100000"/>
              </a:lnSpc>
            </a:pPr>
            <a:r>
              <a:rPr lang="vi-VN" sz="1800" dirty="0"/>
              <a:t>màu cam – oranžová </a:t>
            </a:r>
          </a:p>
          <a:p>
            <a:pPr>
              <a:lnSpc>
                <a:spcPct val="100000"/>
              </a:lnSpc>
            </a:pPr>
            <a:r>
              <a:rPr lang="vi-VN" sz="1800" dirty="0"/>
              <a:t>màu tím – fialová </a:t>
            </a:r>
          </a:p>
          <a:p>
            <a:pPr>
              <a:lnSpc>
                <a:spcPct val="100000"/>
              </a:lnSpc>
            </a:pPr>
            <a:r>
              <a:rPr lang="vi-VN" sz="1800" dirty="0"/>
              <a:t>màu ghi (xám) – šedá </a:t>
            </a:r>
          </a:p>
          <a:p>
            <a:pPr>
              <a:lnSpc>
                <a:spcPct val="100000"/>
              </a:lnSpc>
            </a:pPr>
            <a:r>
              <a:rPr lang="vi-VN" sz="1800" dirty="0"/>
              <a:t>màu hồng- růžová </a:t>
            </a:r>
          </a:p>
          <a:p>
            <a:pPr>
              <a:lnSpc>
                <a:spcPct val="100000"/>
              </a:lnSpc>
            </a:pPr>
            <a:r>
              <a:rPr lang="vi-VN" sz="1800" dirty="0"/>
              <a:t>màu be – béžová (beige z francouzštiny)  (màu da – tělová) </a:t>
            </a:r>
          </a:p>
          <a:p>
            <a:pPr>
              <a:lnSpc>
                <a:spcPct val="100000"/>
              </a:lnSpc>
            </a:pPr>
            <a:r>
              <a:rPr lang="vi-VN" sz="1800" dirty="0"/>
              <a:t>màu kem – (krémová)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3E87067-EDB5-4471-89AD-D3BCB1C3DCE1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7172960" y="1701505"/>
            <a:ext cx="4298318" cy="4139998"/>
          </a:xfrm>
        </p:spPr>
        <p:txBody>
          <a:bodyPr/>
          <a:lstStyle/>
          <a:p>
            <a:r>
              <a:rPr lang="cs-CZ" sz="2500" dirty="0" err="1"/>
              <a:t>Cái</a:t>
            </a:r>
            <a:r>
              <a:rPr lang="cs-CZ" sz="2500" dirty="0"/>
              <a:t> _____ </a:t>
            </a:r>
            <a:r>
              <a:rPr lang="cs-CZ" sz="2500" dirty="0" err="1"/>
              <a:t>này</a:t>
            </a:r>
            <a:r>
              <a:rPr lang="cs-CZ" sz="2500" dirty="0"/>
              <a:t> </a:t>
            </a:r>
            <a:r>
              <a:rPr lang="cs-CZ" sz="2500" dirty="0" err="1"/>
              <a:t>màu</a:t>
            </a:r>
            <a:r>
              <a:rPr lang="cs-CZ" sz="2500" dirty="0"/>
              <a:t> </a:t>
            </a:r>
            <a:r>
              <a:rPr lang="cs-CZ" sz="2500" dirty="0" err="1"/>
              <a:t>gì</a:t>
            </a:r>
            <a:r>
              <a:rPr lang="cs-CZ" sz="2500" dirty="0"/>
              <a:t>?</a:t>
            </a:r>
          </a:p>
          <a:p>
            <a:endParaRPr lang="cs-CZ" sz="2500" dirty="0"/>
          </a:p>
          <a:p>
            <a:r>
              <a:rPr lang="cs-CZ" sz="2500" dirty="0" err="1"/>
              <a:t>Cái</a:t>
            </a:r>
            <a:r>
              <a:rPr lang="cs-CZ" sz="2500" dirty="0"/>
              <a:t> _____ </a:t>
            </a:r>
            <a:r>
              <a:rPr lang="cs-CZ" sz="2500" dirty="0" err="1"/>
              <a:t>này</a:t>
            </a:r>
            <a:r>
              <a:rPr lang="cs-CZ" sz="2500" dirty="0"/>
              <a:t> </a:t>
            </a:r>
            <a:r>
              <a:rPr lang="cs-CZ" sz="2500" dirty="0" err="1"/>
              <a:t>màu</a:t>
            </a:r>
            <a:r>
              <a:rPr lang="cs-CZ" sz="2500" dirty="0"/>
              <a:t> _____. </a:t>
            </a:r>
          </a:p>
          <a:p>
            <a:endParaRPr lang="cs-CZ" sz="2500" dirty="0"/>
          </a:p>
          <a:p>
            <a:endParaRPr lang="cs-CZ" sz="2500" dirty="0"/>
          </a:p>
        </p:txBody>
      </p:sp>
    </p:spTree>
    <p:extLst>
      <p:ext uri="{BB962C8B-B14F-4D97-AF65-F5344CB8AC3E}">
        <p14:creationId xmlns:p14="http://schemas.microsoft.com/office/powerpoint/2010/main" val="2282314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6EC7C95-1831-58E8-8D8F-1E1DADFCC7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Jaro 2024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360FDAC-1020-B50C-92B0-463663E4DA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037C041-E8AD-60A2-A431-B119EC977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Trang </a:t>
            </a:r>
            <a:r>
              <a:rPr lang="cs-CZ" dirty="0" err="1"/>
              <a:t>phục</a:t>
            </a:r>
            <a:r>
              <a:rPr lang="cs-CZ" dirty="0"/>
              <a:t> – oblečení a doplňky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329BE12-8358-BDDC-936B-BEB2BD54A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01740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808BD21-B1F6-583D-60AF-1C1F20A46F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vi-VN" dirty="0"/>
              <a:t>Jaro 2024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0A19497-727A-570E-1422-DBF4F885B0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30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079E207-4AED-85BC-432C-E2BCA86E9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/>
              <a:t>Tấm Cám</a:t>
            </a:r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26656AA-2846-B5DE-4B06-02D336E943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76706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0138930-1B50-4B4F-3EEC-EB2670D97B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vi-VN" dirty="0"/>
              <a:t>Jaro 2024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80335DA-06C8-33C6-C144-731DA7C345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pic>
        <p:nvPicPr>
          <p:cNvPr id="8" name="Zástupný obsah 7" descr="Obsah obrázku kreslené, plakát, ilustrace, Kreslený film&#10;&#10;Popis byl vytvořen automaticky">
            <a:extLst>
              <a:ext uri="{FF2B5EF4-FFF2-40B4-BE49-F238E27FC236}">
                <a16:creationId xmlns:a16="http://schemas.microsoft.com/office/drawing/2014/main" id="{5CA7E1E3-406D-A2AC-812F-A761527B798C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911" y="692150"/>
            <a:ext cx="6853766" cy="5140325"/>
          </a:xfrm>
        </p:spPr>
      </p:pic>
    </p:spTree>
    <p:extLst>
      <p:ext uri="{BB962C8B-B14F-4D97-AF65-F5344CB8AC3E}">
        <p14:creationId xmlns:p14="http://schemas.microsoft.com/office/powerpoint/2010/main" val="4112533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6FB9DF2-1E57-7C3C-D18F-8DE130C601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Jaro 2024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EFCDFF8-3662-89E4-6489-3C0104881A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6" name="Google Shape;90;p2">
            <a:extLst>
              <a:ext uri="{FF2B5EF4-FFF2-40B4-BE49-F238E27FC236}">
                <a16:creationId xmlns:a16="http://schemas.microsoft.com/office/drawing/2014/main" id="{BE5202F5-2CE8-5575-8183-D9BD6333CE83}"/>
              </a:ext>
            </a:extLst>
          </p:cNvPr>
          <p:cNvSpPr txBox="1">
            <a:spLocks/>
          </p:cNvSpPr>
          <p:nvPr/>
        </p:nvSpPr>
        <p:spPr>
          <a:xfrm>
            <a:off x="1879191" y="5337428"/>
            <a:ext cx="3291348" cy="84424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kern="0">
                <a:latin typeface="Arial"/>
                <a:ea typeface="Arial"/>
                <a:cs typeface="Arial"/>
                <a:sym typeface="Arial"/>
              </a:rPr>
              <a:t>ÁO DÀI</a:t>
            </a:r>
          </a:p>
        </p:txBody>
      </p:sp>
      <p:sp>
        <p:nvSpPr>
          <p:cNvPr id="7" name="Google Shape;91;p2">
            <a:extLst>
              <a:ext uri="{FF2B5EF4-FFF2-40B4-BE49-F238E27FC236}">
                <a16:creationId xmlns:a16="http://schemas.microsoft.com/office/drawing/2014/main" id="{7D69B231-6F94-48C6-5A5E-546ECF82703D}"/>
              </a:ext>
            </a:extLst>
          </p:cNvPr>
          <p:cNvSpPr txBox="1"/>
          <p:nvPr/>
        </p:nvSpPr>
        <p:spPr>
          <a:xfrm>
            <a:off x="7007943" y="5337429"/>
            <a:ext cx="3291348" cy="844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ÁO BÀ BA</a:t>
            </a:r>
            <a:r>
              <a:rPr lang="en-US" sz="32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sz="32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92;p2">
            <a:extLst>
              <a:ext uri="{FF2B5EF4-FFF2-40B4-BE49-F238E27FC236}">
                <a16:creationId xmlns:a16="http://schemas.microsoft.com/office/drawing/2014/main" id="{5FCB4AA1-5841-2434-FF39-CC5FE6DDB487}"/>
              </a:ext>
            </a:extLst>
          </p:cNvPr>
          <p:cNvSpPr txBox="1"/>
          <p:nvPr/>
        </p:nvSpPr>
        <p:spPr>
          <a:xfrm>
            <a:off x="4787388" y="5337427"/>
            <a:ext cx="2617223" cy="844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NÓN LÁ</a:t>
            </a:r>
            <a:r>
              <a:rPr lang="en-US" sz="32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*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Google Shape;93;p2">
            <a:extLst>
              <a:ext uri="{FF2B5EF4-FFF2-40B4-BE49-F238E27FC236}">
                <a16:creationId xmlns:a16="http://schemas.microsoft.com/office/drawing/2014/main" id="{305A8B12-173C-4970-98F5-849340569B2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79191" y="0"/>
            <a:ext cx="3459726" cy="5196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94;p2" descr="Dịu dàng chiếc áo bà ba">
            <a:extLst>
              <a:ext uri="{FF2B5EF4-FFF2-40B4-BE49-F238E27FC236}">
                <a16:creationId xmlns:a16="http://schemas.microsoft.com/office/drawing/2014/main" id="{8B115E08-6B6D-03BC-2681-DB543FA6FCC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89291" y="0"/>
            <a:ext cx="3810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0297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 txBox="1">
            <a:spLocks noGrp="1"/>
          </p:cNvSpPr>
          <p:nvPr>
            <p:ph type="title"/>
          </p:nvPr>
        </p:nvSpPr>
        <p:spPr>
          <a:xfrm>
            <a:off x="675967" y="5423821"/>
            <a:ext cx="5120149" cy="844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dirty="0">
                <a:latin typeface="Arial"/>
                <a:ea typeface="Arial"/>
                <a:cs typeface="Arial"/>
                <a:sym typeface="Arial"/>
              </a:rPr>
              <a:t>ÁO SƠ </a:t>
            </a:r>
            <a:r>
              <a:rPr lang="en-US" sz="3200" dirty="0">
                <a:latin typeface="Arial"/>
                <a:ea typeface="Arial"/>
                <a:cs typeface="Arial"/>
                <a:sym typeface="Arial"/>
              </a:rPr>
              <a:t>MI NỮ </a:t>
            </a:r>
            <a:r>
              <a:rPr lang="en-US" sz="32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32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dámská</a:t>
            </a:r>
            <a:r>
              <a:rPr lang="en-US" sz="32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košile</a:t>
            </a:r>
            <a:r>
              <a:rPr lang="en-US" sz="32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32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3"/>
          <p:cNvSpPr txBox="1"/>
          <p:nvPr/>
        </p:nvSpPr>
        <p:spPr>
          <a:xfrm>
            <a:off x="6395884" y="5423820"/>
            <a:ext cx="5120149" cy="844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ÁO SƠ MI NAM </a:t>
            </a:r>
            <a:r>
              <a:rPr lang="en-US" sz="32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(pánská košile)</a:t>
            </a:r>
            <a:endParaRPr sz="32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" name="Google Shape;10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9840" y="1168296"/>
            <a:ext cx="4852183" cy="3344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3" descr="Men's, Shirt Free Icon of Clothing Icons Strok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72231" y="589937"/>
            <a:ext cx="4567453" cy="45674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4" descr="Sleeveless t shirt icon - Transparent PNG &amp; SVG vector fi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13851"/>
            <a:ext cx="3111910" cy="311191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4"/>
          <p:cNvSpPr txBox="1">
            <a:spLocks noGrp="1"/>
          </p:cNvSpPr>
          <p:nvPr>
            <p:ph type="title"/>
          </p:nvPr>
        </p:nvSpPr>
        <p:spPr>
          <a:xfrm>
            <a:off x="395753" y="5088194"/>
            <a:ext cx="4043512" cy="134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dirty="0">
                <a:latin typeface="Arial"/>
                <a:ea typeface="Arial"/>
                <a:cs typeface="Arial"/>
                <a:sym typeface="Arial"/>
              </a:rPr>
              <a:t>ÁO BA LỖ (=</a:t>
            </a:r>
            <a:r>
              <a:rPr lang="en-US" sz="3200" dirty="0" err="1">
                <a:latin typeface="Arial"/>
                <a:ea typeface="Arial"/>
                <a:cs typeface="Arial"/>
                <a:sym typeface="Arial"/>
              </a:rPr>
              <a:t>tílko</a:t>
            </a:r>
            <a:r>
              <a:rPr lang="en-US" sz="3200" dirty="0">
                <a:latin typeface="Arial"/>
                <a:ea typeface="Arial"/>
                <a:cs typeface="Arial"/>
                <a:sym typeface="Arial"/>
              </a:rPr>
              <a:t>)</a:t>
            </a:r>
            <a:endParaRPr sz="32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4"/>
          <p:cNvSpPr txBox="1"/>
          <p:nvPr/>
        </p:nvSpPr>
        <p:spPr>
          <a:xfrm>
            <a:off x="4702287" y="4759175"/>
            <a:ext cx="3111900" cy="16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ÁO THUN TAY NGẮN</a:t>
            </a:r>
            <a:endParaRPr sz="32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US" sz="32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Áo</a:t>
            </a:r>
            <a:r>
              <a:rPr lang="en-US" sz="32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phông</a:t>
            </a:r>
            <a:r>
              <a:rPr lang="en-US" sz="32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= </a:t>
            </a:r>
            <a:r>
              <a:rPr lang="en-US" sz="32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tričko</a:t>
            </a:r>
            <a:endParaRPr sz="32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4"/>
          <p:cNvSpPr txBox="1"/>
          <p:nvPr/>
        </p:nvSpPr>
        <p:spPr>
          <a:xfrm>
            <a:off x="9207780" y="4900518"/>
            <a:ext cx="2214600" cy="13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ÁO THUN TAY DÀI</a:t>
            </a:r>
            <a:r>
              <a:rPr lang="en-US" sz="3000" b="1">
                <a:solidFill>
                  <a:srgbClr val="FF0000"/>
                </a:solidFill>
                <a:highlight>
                  <a:srgbClr val="FFFF00"/>
                </a:highlight>
              </a:rPr>
              <a:t>*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" name="Google Shape;111;p4" descr="Sleeveless Shirt Icons - Download Free Vector Icons | Noun Projec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2667" y="1950475"/>
            <a:ext cx="2957050" cy="295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4" descr="Free T-shirt Cartoon Cliparts, Download Free Clip Art, Free Clip Art on  Clipart Librar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10096" y="1050310"/>
            <a:ext cx="3114652" cy="3374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4" descr="Cartoon Long Sleeve - Chloe Moriond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77203" y="715657"/>
            <a:ext cx="4043512" cy="4043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5" descr="Sport jacket cartoon Royalty Free Vector Image"/>
          <p:cNvPicPr preferRelativeResize="0"/>
          <p:nvPr/>
        </p:nvPicPr>
        <p:blipFill rotWithShape="1">
          <a:blip r:embed="rId3">
            <a:alphaModFix/>
          </a:blip>
          <a:srcRect l="10448" t="9567" r="8804" b="14169"/>
          <a:stretch/>
        </p:blipFill>
        <p:spPr>
          <a:xfrm>
            <a:off x="412955" y="184355"/>
            <a:ext cx="2982114" cy="3038168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5"/>
          <p:cNvSpPr txBox="1">
            <a:spLocks noGrp="1"/>
          </p:cNvSpPr>
          <p:nvPr>
            <p:ph type="title"/>
          </p:nvPr>
        </p:nvSpPr>
        <p:spPr>
          <a:xfrm>
            <a:off x="-70802" y="5420234"/>
            <a:ext cx="3772647" cy="844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ÁO KHOÁC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(=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bunda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)</a:t>
            </a:r>
            <a:endParaRPr sz="3200" dirty="0">
              <a:solidFill>
                <a:srgbClr val="FF0000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0" name="Google Shape;120;p5"/>
          <p:cNvSpPr txBox="1"/>
          <p:nvPr/>
        </p:nvSpPr>
        <p:spPr>
          <a:xfrm>
            <a:off x="8450827" y="5423820"/>
            <a:ext cx="3065206" cy="844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ÁO PHAO</a:t>
            </a:r>
            <a:r>
              <a:rPr lang="en-US" sz="3200" b="0" i="0" u="none" strike="noStrike" cap="none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*</a:t>
            </a:r>
            <a:endParaRPr sz="3200" b="0" i="0" u="none" strike="noStrike" cap="none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21" name="Google Shape;121;p5" descr="Blue denim jacket with pockets jean shirt Vector Image"/>
          <p:cNvPicPr preferRelativeResize="0"/>
          <p:nvPr/>
        </p:nvPicPr>
        <p:blipFill rotWithShape="1">
          <a:blip r:embed="rId4">
            <a:alphaModFix/>
          </a:blip>
          <a:srcRect l="11698" t="10387" r="13132" b="16570"/>
          <a:stretch/>
        </p:blipFill>
        <p:spPr>
          <a:xfrm>
            <a:off x="1546605" y="2857599"/>
            <a:ext cx="2448232" cy="2566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5" descr="Vector Cartoon Blue Down Jacket Illustration Stock Illustration - Download  Image Now - iStock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38087" y="1896397"/>
            <a:ext cx="3065206" cy="3065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5" descr="Free Wool Sweater Cliparts, Download Free Clip Art, Free Clip Art on  Clipart Library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29187" y="1896397"/>
            <a:ext cx="2333625" cy="2781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5"/>
          <p:cNvSpPr txBox="1"/>
          <p:nvPr/>
        </p:nvSpPr>
        <p:spPr>
          <a:xfrm>
            <a:off x="4548384" y="5420233"/>
            <a:ext cx="3253513" cy="844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ÁO LEN (</a:t>
            </a:r>
            <a:r>
              <a:rPr lang="en-US" sz="3200" b="0" i="0" u="none" strike="noStrike" cap="none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=svetr)</a:t>
            </a:r>
            <a:endParaRPr sz="3200" b="0" i="0" u="none" strike="noStrike" cap="none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"/>
          <p:cNvSpPr txBox="1">
            <a:spLocks noGrp="1"/>
          </p:cNvSpPr>
          <p:nvPr>
            <p:ph type="title"/>
          </p:nvPr>
        </p:nvSpPr>
        <p:spPr>
          <a:xfrm>
            <a:off x="-1" y="2757949"/>
            <a:ext cx="6096001" cy="825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dirty="0">
                <a:latin typeface="Arial"/>
                <a:ea typeface="Arial"/>
                <a:cs typeface="Arial"/>
                <a:sym typeface="Arial"/>
              </a:rPr>
              <a:t>QUẦN TÂY</a:t>
            </a:r>
            <a:r>
              <a:rPr lang="en-US" sz="32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sz="32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6"/>
          <p:cNvSpPr txBox="1"/>
          <p:nvPr/>
        </p:nvSpPr>
        <p:spPr>
          <a:xfrm>
            <a:off x="6096000" y="2757949"/>
            <a:ext cx="6096001" cy="825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dirty="0" err="1">
                <a:solidFill>
                  <a:schemeClr val="dk1"/>
                </a:solidFill>
              </a:rPr>
              <a:t>Quần</a:t>
            </a:r>
            <a:r>
              <a:rPr lang="en-US" sz="3200" dirty="0">
                <a:solidFill>
                  <a:schemeClr val="dk1"/>
                </a:solidFill>
              </a:rPr>
              <a:t> </a:t>
            </a:r>
            <a:r>
              <a:rPr lang="en-US" sz="3200" dirty="0" err="1">
                <a:solidFill>
                  <a:schemeClr val="dk1"/>
                </a:solidFill>
              </a:rPr>
              <a:t>bò</a:t>
            </a:r>
            <a:r>
              <a:rPr lang="en-US" sz="3200" dirty="0">
                <a:solidFill>
                  <a:schemeClr val="dk1"/>
                </a:solidFill>
              </a:rPr>
              <a:t> </a:t>
            </a:r>
            <a:endParaRPr sz="3200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dirty="0">
                <a:solidFill>
                  <a:schemeClr val="dk1"/>
                </a:solidFill>
              </a:rPr>
              <a:t> or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QUẦN JEAN</a:t>
            </a:r>
            <a:r>
              <a:rPr lang="en-US" sz="32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*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6"/>
          <p:cNvSpPr txBox="1"/>
          <p:nvPr/>
        </p:nvSpPr>
        <p:spPr>
          <a:xfrm>
            <a:off x="0" y="6022258"/>
            <a:ext cx="6096001" cy="825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QUẦN LỬNG</a:t>
            </a:r>
            <a:r>
              <a:rPr lang="en-US" sz="32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sz="32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6"/>
          <p:cNvSpPr txBox="1"/>
          <p:nvPr/>
        </p:nvSpPr>
        <p:spPr>
          <a:xfrm>
            <a:off x="6095999" y="6022258"/>
            <a:ext cx="6096001" cy="825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QUẦN ĐÙI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p6" descr="Trousers Cartoon Images, Stock Photos &amp; Vectors | Shutterstock"/>
          <p:cNvPicPr preferRelativeResize="0"/>
          <p:nvPr/>
        </p:nvPicPr>
        <p:blipFill rotWithShape="1">
          <a:blip r:embed="rId3">
            <a:alphaModFix/>
          </a:blip>
          <a:srcRect b="9862"/>
          <a:stretch/>
        </p:blipFill>
        <p:spPr>
          <a:xfrm>
            <a:off x="2011773" y="0"/>
            <a:ext cx="2206268" cy="2798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6" descr="Pants, Clothes, Cartoon PNG Transparent Clipart Image and PSD File for Free  Download | Childrens fashion illustration, Pants, Art clothe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31919" y="9832"/>
            <a:ext cx="2824162" cy="2824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6" descr="Vector Cartoon Illustration - Blue Denim Jeans Shorts Stock Vector -  Illustration of fashion, cartoon: 1242742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0857" y="3545778"/>
            <a:ext cx="2317416" cy="2317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6" descr="Men shorts icon cartoon Royalty Free Vector Image"/>
          <p:cNvPicPr preferRelativeResize="0"/>
          <p:nvPr/>
        </p:nvPicPr>
        <p:blipFill rotWithShape="1">
          <a:blip r:embed="rId6">
            <a:alphaModFix/>
          </a:blip>
          <a:srcRect b="8403"/>
          <a:stretch/>
        </p:blipFill>
        <p:spPr>
          <a:xfrm>
            <a:off x="3322691" y="3595814"/>
            <a:ext cx="1790700" cy="2346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6" descr="Green sport shorts icon cartoon style Royalty Free Vector"/>
          <p:cNvPicPr preferRelativeResize="0"/>
          <p:nvPr/>
        </p:nvPicPr>
        <p:blipFill rotWithShape="1">
          <a:blip r:embed="rId7">
            <a:alphaModFix/>
          </a:blip>
          <a:srcRect b="13887"/>
          <a:stretch/>
        </p:blipFill>
        <p:spPr>
          <a:xfrm>
            <a:off x="8335027" y="3545778"/>
            <a:ext cx="2057400" cy="191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"/>
          <p:cNvSpPr txBox="1">
            <a:spLocks noGrp="1"/>
          </p:cNvSpPr>
          <p:nvPr>
            <p:ph type="title"/>
          </p:nvPr>
        </p:nvSpPr>
        <p:spPr>
          <a:xfrm>
            <a:off x="852948" y="5088194"/>
            <a:ext cx="2214716" cy="134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dirty="0">
                <a:latin typeface="Arial"/>
                <a:ea typeface="Arial"/>
                <a:cs typeface="Arial"/>
                <a:sym typeface="Arial"/>
              </a:rPr>
              <a:t>ĐẦM (</a:t>
            </a:r>
            <a:r>
              <a:rPr lang="en-US" sz="3200" dirty="0" err="1">
                <a:latin typeface="Arial"/>
                <a:ea typeface="Arial"/>
                <a:cs typeface="Arial"/>
                <a:sym typeface="Arial"/>
              </a:rPr>
              <a:t>již</a:t>
            </a:r>
            <a:r>
              <a:rPr lang="en-US" sz="3200" dirty="0"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200" dirty="0" err="1">
                <a:latin typeface="Arial"/>
                <a:ea typeface="Arial"/>
                <a:cs typeface="Arial"/>
                <a:sym typeface="Arial"/>
              </a:rPr>
              <a:t>vn</a:t>
            </a:r>
            <a:r>
              <a:rPr lang="en-US" sz="3200" dirty="0"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en-US" sz="3000" b="1" dirty="0">
                <a:solidFill>
                  <a:srgbClr val="FF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*/ 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VÁY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sev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200" dirty="0" err="1">
                <a:latin typeface="Arial"/>
                <a:ea typeface="Arial"/>
                <a:cs typeface="Arial"/>
                <a:sym typeface="Arial"/>
              </a:rPr>
              <a:t>v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32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7"/>
          <p:cNvSpPr txBox="1"/>
          <p:nvPr/>
        </p:nvSpPr>
        <p:spPr>
          <a:xfrm>
            <a:off x="4988642" y="5088194"/>
            <a:ext cx="2214716" cy="134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VÁY NGẮN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7"/>
          <p:cNvSpPr txBox="1"/>
          <p:nvPr/>
        </p:nvSpPr>
        <p:spPr>
          <a:xfrm>
            <a:off x="9124336" y="5088193"/>
            <a:ext cx="2214716" cy="134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VÁY DÀI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Google Shape;145;p7" descr="Womens fancy dress icon cartoon style Royalty Free Vector"/>
          <p:cNvPicPr preferRelativeResize="0"/>
          <p:nvPr/>
        </p:nvPicPr>
        <p:blipFill rotWithShape="1">
          <a:blip r:embed="rId3">
            <a:alphaModFix/>
          </a:blip>
          <a:srcRect b="10369"/>
          <a:stretch/>
        </p:blipFill>
        <p:spPr>
          <a:xfrm>
            <a:off x="0" y="1357160"/>
            <a:ext cx="3691243" cy="3568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7" descr="Skirt Cartoon photos, royalty-free images, graphics, vectors &amp; videos |  Adobe Stock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51400" y="2184400"/>
            <a:ext cx="2489200" cy="248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7" descr="Dgrn Large Cartoon Skirts Photo Shared By Morgana | Fans Share Image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73128" y="867815"/>
            <a:ext cx="2665924" cy="40061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arts-prezentace-16-9-cz-v11.potx" id="{850E93A8-45C9-4C23-9306-30E4FC2F50F2}" vid="{13F8A24C-E6A5-454D-8F66-47FE17FE1E3B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A8BAC94BA468D488F31B2478A655CDC" ma:contentTypeVersion="3" ma:contentTypeDescription="Vytvoří nový dokument" ma:contentTypeScope="" ma:versionID="59df924ff85e56a9d620f22666450dc4">
  <xsd:schema xmlns:xsd="http://www.w3.org/2001/XMLSchema" xmlns:xs="http://www.w3.org/2001/XMLSchema" xmlns:p="http://schemas.microsoft.com/office/2006/metadata/properties" xmlns:ns2="76d5652a-9cd3-465f-98c7-aa8090bd65c7" targetNamespace="http://schemas.microsoft.com/office/2006/metadata/properties" ma:root="true" ma:fieldsID="ebc375423d16e97435ac953b71c835e3" ns2:_="">
    <xsd:import namespace="76d5652a-9cd3-465f-98c7-aa8090bd65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d5652a-9cd3-465f-98c7-aa8090bd65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D92384E-3F8F-47CB-8C76-E8AD097BDCB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1C6E5B4-B4FC-4F28-8247-821219E2A5F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FB8B772-2520-46CD-9B2E-9845DC61C1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d5652a-9cd3-465f-98c7-aa8090bd65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346</TotalTime>
  <Words>733</Words>
  <Application>Microsoft Macintosh PowerPoint</Application>
  <PresentationFormat>Širokoúhlá obrazovka</PresentationFormat>
  <Paragraphs>183</Paragraphs>
  <Slides>31</Slides>
  <Notes>24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7" baseType="lpstr">
      <vt:lpstr>Arial</vt:lpstr>
      <vt:lpstr>Calibri</vt:lpstr>
      <vt:lpstr>Tahoma</vt:lpstr>
      <vt:lpstr>Times New Roman</vt:lpstr>
      <vt:lpstr>Wingdings</vt:lpstr>
      <vt:lpstr>Prezentace_MU_CZ</vt:lpstr>
      <vt:lpstr>5. Hodina</vt:lpstr>
      <vt:lpstr>Poslech</vt:lpstr>
      <vt:lpstr>Trang phục – oblečení a doplňky</vt:lpstr>
      <vt:lpstr>Prezentace aplikace PowerPoint</vt:lpstr>
      <vt:lpstr>ÁO SƠ MI NỮ (dámská košile)</vt:lpstr>
      <vt:lpstr>ÁO BA LỖ (=tílko)</vt:lpstr>
      <vt:lpstr>ÁO KHOÁC (=bunda)</vt:lpstr>
      <vt:lpstr>QUẦN TÂY*</vt:lpstr>
      <vt:lpstr>ĐẦM (již. vn)*/ VÁY (sev. vn)</vt:lpstr>
      <vt:lpstr>ĐỒ LÓT (=spodní prádlo)</vt:lpstr>
      <vt:lpstr>GIÀY NAM (pánské boty)</vt:lpstr>
      <vt:lpstr>GIÀY CAO GÓT *</vt:lpstr>
      <vt:lpstr>TẤT </vt:lpstr>
      <vt:lpstr>Prezentace aplikace PowerPoint</vt:lpstr>
      <vt:lpstr> VÍ</vt:lpstr>
      <vt:lpstr>BA LÔ</vt:lpstr>
      <vt:lpstr>(KÍNH MÁT j.vn.) KÍNH RÂM (sev. vn)</vt:lpstr>
      <vt:lpstr>NƯỚC HOA</vt:lpstr>
      <vt:lpstr>khuyên tai</vt:lpstr>
      <vt:lpstr>CHẤT LIỆU (MATERIALS)</vt:lpstr>
      <vt:lpstr>CLASSIFICATION</vt:lpstr>
      <vt:lpstr>ĐỘNG TỪ (VERB)</vt:lpstr>
      <vt:lpstr>ĐỘNG TỪ (VERB)</vt:lpstr>
      <vt:lpstr>THỨ TỰ CÁC TÍNH TỪ (ORDER OF ADJECTIVES)</vt:lpstr>
      <vt:lpstr>TÍNH TỪ (Adjectives)</vt:lpstr>
      <vt:lpstr>TÍNH TỪ (Adjectives)</vt:lpstr>
      <vt:lpstr>MUA SẮM (SHOPPING)</vt:lpstr>
      <vt:lpstr>MUA SẮM (SHOPPING)</vt:lpstr>
      <vt:lpstr>Barvy – opakování</vt:lpstr>
      <vt:lpstr>Tấm Cám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Hodina – opakování předchozí látky</dc:title>
  <dc:creator>Lan Huong Pham Ngoc</dc:creator>
  <cp:lastModifiedBy>Lan Huong Pham Ngoc</cp:lastModifiedBy>
  <cp:revision>36</cp:revision>
  <cp:lastPrinted>1601-01-01T00:00:00Z</cp:lastPrinted>
  <dcterms:created xsi:type="dcterms:W3CDTF">2024-02-21T12:06:06Z</dcterms:created>
  <dcterms:modified xsi:type="dcterms:W3CDTF">2024-03-20T13:42:34Z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0x0101008A8BAC94BA468D488F31B2478A655CDC</vt:lpwstr>
  </property>
</Properties>
</file>