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5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7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B7DC-9E24-4848-828F-8A67059401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365A-98C4-441F-8289-C74453A18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3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5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8B3A-5987-4A27-9A60-8D7692E11C6C}" type="datetimeFigureOut">
              <a:rPr lang="cs-CZ" smtClean="0"/>
              <a:t>14.2.2022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_NPnR9eMZ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4QaMwpVXV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5qf9O6c20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YPXAo1cOA4" TargetMode="External"/><Relationship Id="rId2" Type="http://schemas.openxmlformats.org/officeDocument/2006/relationships/hyperlink" Target="http://digicult.it/wp-content/uploads/2011/05/numero65_-The-Scoppiatore-03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4018" y="1617603"/>
            <a:ext cx="94771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studijní podpora </a:t>
            </a:r>
            <a:r>
              <a:rPr lang="cs-CZ" dirty="0" smtClean="0"/>
              <a:t>předmětu</a:t>
            </a:r>
          </a:p>
          <a:p>
            <a:pPr algn="ctr"/>
            <a:r>
              <a:rPr lang="cs-CZ" dirty="0" smtClean="0"/>
              <a:t> </a:t>
            </a:r>
            <a:endParaRPr lang="cs-CZ" dirty="0"/>
          </a:p>
          <a:p>
            <a:pPr algn="ctr"/>
            <a:r>
              <a:rPr lang="cs-CZ" b="1" dirty="0" smtClean="0"/>
              <a:t>ELEKTROFONY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(1)</a:t>
            </a:r>
            <a:r>
              <a:rPr lang="cs-CZ" dirty="0"/>
              <a:t> </a:t>
            </a:r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první </a:t>
            </a:r>
            <a:r>
              <a:rPr lang="cs-CZ" dirty="0"/>
              <a:t>tematický </a:t>
            </a:r>
            <a:r>
              <a:rPr lang="cs-CZ" dirty="0" smtClean="0"/>
              <a:t>okruh</a:t>
            </a:r>
          </a:p>
          <a:p>
            <a:pPr algn="ctr"/>
            <a:endParaRPr lang="cs-CZ" dirty="0"/>
          </a:p>
          <a:p>
            <a:pPr algn="ctr"/>
            <a:r>
              <a:rPr lang="cs-CZ" b="1" dirty="0"/>
              <a:t> FENOMÉN ELEKTROFON, motivace a důsledky vzniku</a:t>
            </a:r>
            <a:endParaRPr lang="cs-CZ" dirty="0"/>
          </a:p>
          <a:p>
            <a:pPr algn="ctr"/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771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2.2.1.1</a:t>
            </a:r>
            <a:r>
              <a:rPr lang="cs-CZ" sz="1800" b="1" dirty="0">
                <a:latin typeface="+mn-lt"/>
              </a:rPr>
              <a:t>. futurismus a Edgar Varése </a:t>
            </a: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zásadní kritické rozpracování myšlenek futurismu pro instrumentální artificiální (vážnou)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hudbu/ své pojetí blízké radikálním postojům futurismu prezentoval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skladatel Edgar Varése (ve styku s 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Russolem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), využívání elektrofonů  (Theremin aj.), nehudebních zvuků (lahve, sirény aj.), používání bicí sazby pro harmonické a melodické nástroje, radikální tektonické zlomy, ohlušující výbušná dynamika, souzvuk a harmonie chápány jako akustický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objem/znějící těleso</a:t>
            </a:r>
            <a:r>
              <a:rPr lang="cs-CZ" sz="1400" dirty="0" smtClean="0"/>
              <a:t>(</a:t>
            </a:r>
            <a:r>
              <a:rPr lang="cs-CZ" sz="1400" dirty="0" err="1" smtClean="0"/>
              <a:t>corps</a:t>
            </a:r>
            <a:r>
              <a:rPr lang="cs-CZ" sz="1400" dirty="0" smtClean="0"/>
              <a:t> </a:t>
            </a:r>
            <a:r>
              <a:rPr lang="cs-CZ" sz="1400" dirty="0" err="1"/>
              <a:t>sonore</a:t>
            </a:r>
            <a:r>
              <a:rPr lang="cs-CZ" sz="1400" dirty="0"/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Varése (1883-1965),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určující a současně osamocená postava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radikální hudební avantgardy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Italian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Futurists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slavishly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reproduced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commonplace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boring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bustle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lives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cs-CZ" sz="1400" b="1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</a:t>
            </a:r>
            <a:r>
              <a:rPr lang="en-US" sz="1400" b="1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eam</a:t>
            </a:r>
            <a:r>
              <a:rPr lang="en-US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instruments obedient to my thought and which with their contribution of a whole new world of unsuspected sounds, will lend themselves to the exigencies of my inner rhythm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(...)”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(Varése 1917,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dle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Varése - Chou Wen-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1966, 11)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ukázka</a:t>
            </a:r>
            <a:r>
              <a:rPr lang="cs-CZ" sz="14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cs-CZ" sz="1400" b="1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Edgar Varése, </a:t>
            </a:r>
            <a:r>
              <a:rPr lang="cs-CZ" sz="1400" b="1" u="sng" dirty="0" err="1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Hyperprism</a:t>
            </a:r>
            <a:r>
              <a:rPr lang="cs-CZ" sz="1400" b="1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(1923), do mohutných disonancí vstupuje rozsáhlé glissando sirény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248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2.2.2</a:t>
            </a:r>
            <a:r>
              <a:rPr lang="cs-CZ" sz="1800" b="1" dirty="0">
                <a:latin typeface="+mn-lt"/>
              </a:rPr>
              <a:t>. </a:t>
            </a:r>
            <a:r>
              <a:rPr lang="cs-CZ" sz="1800" b="1" dirty="0" smtClean="0">
                <a:latin typeface="+mn-lt"/>
              </a:rPr>
              <a:t>elektroakustická </a:t>
            </a:r>
            <a:r>
              <a:rPr lang="cs-CZ" sz="1800" b="1" dirty="0">
                <a:latin typeface="+mn-lt"/>
              </a:rPr>
              <a:t>hudba (EAH) </a:t>
            </a:r>
            <a:r>
              <a:rPr lang="cs-CZ" sz="1100" b="1" dirty="0"/>
              <a:t/>
            </a:r>
            <a:br>
              <a:rPr lang="cs-CZ" sz="1100" b="1" dirty="0"/>
            </a:b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9086" y="1554379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aspekty moderní doby, zejména výzkumná povaha moderního a avantgardního umění iniciuje vznik tzv. elektroakustické (elektronické) hudby a potažmo vznik celé řady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elektrofonů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elektroakustická hudba (EAH) tj. hudba, při které je pro produkci, kompozici nebo zpracování materiálu použita elektronická technologie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40. let je EAH samostatný typ hudby spojený z počátku s radikálními projevy (primárně) artificiální moderní hudby </a:t>
            </a:r>
          </a:p>
          <a:p>
            <a:pPr marL="221615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Karlheinz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Stockhausen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, Studie 1 (1953)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868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>
                <a:latin typeface="+mn-lt"/>
              </a:rPr>
              <a:t>2.3. automatizace a nahrazení lidské práce, demokratizace technologií</a:t>
            </a:r>
            <a:br>
              <a:rPr lang="cs-CZ" sz="1800" b="1" dirty="0">
                <a:latin typeface="+mn-lt"/>
              </a:rPr>
            </a:br>
            <a:r>
              <a:rPr lang="cs-CZ" sz="1100" b="1" dirty="0"/>
              <a:t/>
            </a:r>
            <a:br>
              <a:rPr lang="cs-CZ" sz="1100" b="1" dirty="0"/>
            </a:b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9086" y="1554379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tendence nahradit lidskou sílu a práci při tvorbě tónu zjevné již od starověku, tendence v interakci s technologickým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vývojem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varhany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Hydraulos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poháněné tlakem vodního sloupce ve 2. stol. před n.l., zatěžované měchy se stlačeným vzduchem pro píšťalové nástroje od 3. stol.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před.n.l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hodinové mechanizmy jako pohon pro varhany od 15. stol. , také techn. unikáty např. varhany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Calliope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poháněné párou v pol. 19.stol. aj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 průběhu dějin hudby zjevné tendence po automatizaci primárně zábavné hudební produkce, později i v oblasti artificiální a avantgardní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hudby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hrací strojky s rozvojem hodinářství a jemné mechaniky od 15. stol., později orchestriony, flašinety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přelom 19/20. stol., automatická piana hrající hudbu zaznamenanou na perforovaný pás, přepisované skladby významných skladatelů a pianistů artificiální i populární hudby (C. Debussy, S.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Rachmaninov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Rubinstein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Joplin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G.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Gershwin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aj.)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20. léta, skladby pro automatické piano, autory skladatelé s příklonem k moderní a avantgardní hudbě (P.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Hindenmith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Toch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později od 40. let pro automat. piano komponuje C.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Nancarrow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opakování prvních experimentů s novými nástroji v následujících obdobích 20. stol.  umožněno díky akcelerujícímu procesu demokratizace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technologií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opakování podporuje rozšíření inovací a jejich další rozvoj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později, typicky od 50. let se různě automatizované elektrofony stávají novým standardem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2596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3</a:t>
            </a:r>
            <a:r>
              <a:rPr lang="cs-CZ" sz="1800" b="1" dirty="0">
                <a:latin typeface="+mn-lt"/>
              </a:rPr>
              <a:t>. důsledky zjevu elektrofonů a nových technologií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100" b="1" dirty="0"/>
              <a:t/>
            </a:r>
            <a:br>
              <a:rPr lang="cs-CZ" sz="1100" b="1" dirty="0"/>
            </a:br>
            <a:r>
              <a:rPr lang="cs-CZ" sz="1200" b="1" dirty="0"/>
              <a:t/>
            </a:r>
            <a:br>
              <a:rPr lang="cs-CZ" sz="1200" b="1" dirty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95189"/>
            <a:ext cx="10515600" cy="470967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elektrofony přinesly nové techniky hry na nové nástroje a s tím nové kompetence k tvorbě a interpretaci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umožnění relativní laicizace hry a hudební tvořivosti obecně (L. V.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Termen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chápal Theremin tj. ikonický elektrofon jako nový „lidový“/snadno obslužný nástroj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tradiční kompetence a související vzdělání (harmonie, kontrapunkt, notové písmo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mohou být zbytné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nové techniky hry a ovládání iniciovaly nové typy hudební tvořivosti a nové kompoziční a obecně hudební myšlení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prosazují se postupy blízké funkčnosti audio-hardware (mix, střih, montáž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pracuje se s absolutně vyjádřenými hudebními parametry (výška tónu jako frekvence, délka v chronometrických jednotkách, dynamika jako amplituda)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/>
              <a:t>relativní /</a:t>
            </a:r>
            <a:r>
              <a:rPr lang="cs-CZ" sz="1400" dirty="0" smtClean="0"/>
              <a:t>vztahové vyjádření ustupuje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práce se záznamovou technikou umožňuje tvorbu typu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-made a postprodukční přístupy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90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>citovaná literatura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LATOUR, Bruno</a:t>
            </a:r>
            <a:r>
              <a:rPr lang="cs-CZ" sz="1400" i="1" dirty="0"/>
              <a:t>. Nikdy </a:t>
            </a:r>
            <a:r>
              <a:rPr lang="cs-CZ" sz="1400" i="1" dirty="0" err="1"/>
              <a:t>sme</a:t>
            </a:r>
            <a:r>
              <a:rPr lang="cs-CZ" sz="1400" i="1" dirty="0"/>
              <a:t> neboli moderní</a:t>
            </a:r>
            <a:r>
              <a:rPr lang="cs-CZ" sz="1400" dirty="0"/>
              <a:t>. </a:t>
            </a:r>
            <a:r>
              <a:rPr lang="cs-CZ" sz="1400" dirty="0" err="1"/>
              <a:t>Kalligram</a:t>
            </a:r>
            <a:r>
              <a:rPr lang="cs-CZ" sz="1400" dirty="0"/>
              <a:t> 2003.</a:t>
            </a:r>
          </a:p>
          <a:p>
            <a:pPr marL="0" indent="0">
              <a:buNone/>
            </a:pPr>
            <a:r>
              <a:rPr lang="cs-CZ" sz="1400" dirty="0"/>
              <a:t>BUSONI, </a:t>
            </a:r>
            <a:r>
              <a:rPr lang="cs-CZ" sz="1400" dirty="0" err="1"/>
              <a:t>Ferruccio</a:t>
            </a:r>
            <a:r>
              <a:rPr lang="cs-CZ" sz="1400" dirty="0"/>
              <a:t>. Návrh nové estetiky hudebního umění. </a:t>
            </a:r>
            <a:r>
              <a:rPr lang="cs-CZ" sz="1400" i="1" dirty="0"/>
              <a:t>Rytmus </a:t>
            </a:r>
            <a:r>
              <a:rPr lang="cs-CZ" sz="1400" dirty="0"/>
              <a:t>1939 - 40, č. 2-10.</a:t>
            </a:r>
          </a:p>
          <a:p>
            <a:pPr marL="0" indent="0">
              <a:buNone/>
            </a:pPr>
            <a:r>
              <a:rPr lang="cs-CZ" sz="1400" dirty="0"/>
              <a:t>VARÉSE, Edgar - </a:t>
            </a:r>
            <a:r>
              <a:rPr lang="cs-CZ" sz="1400" dirty="0" err="1"/>
              <a:t>Chou</a:t>
            </a:r>
            <a:r>
              <a:rPr lang="cs-CZ" sz="1400" dirty="0"/>
              <a:t> </a:t>
            </a:r>
            <a:r>
              <a:rPr lang="cs-CZ" sz="1400" dirty="0" err="1"/>
              <a:t>Wen-chung</a:t>
            </a:r>
            <a:r>
              <a:rPr lang="cs-CZ" sz="1400" dirty="0"/>
              <a:t>.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Liberation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Sound</a:t>
            </a:r>
            <a:r>
              <a:rPr lang="cs-CZ" sz="1400" dirty="0"/>
              <a:t>. </a:t>
            </a:r>
            <a:r>
              <a:rPr lang="cs-CZ" sz="1400" i="1" dirty="0" err="1"/>
              <a:t>Perspectives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New Music</a:t>
            </a:r>
            <a:r>
              <a:rPr lang="cs-CZ" sz="1400" dirty="0"/>
              <a:t>, 1966, roč. 5, č. 1, s. 11-19.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964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600" b="1" dirty="0">
                <a:latin typeface="+mn-lt"/>
              </a:rPr>
              <a:t>témata prvního tematického okruhu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elementární skutečnosti úvodem: jak vzniká zvuk a jak jej tvoří elektronický oscilátor (struna a proud)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pojem elektrofon, vazba elektrofonů na technologický vývoj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motivace a faktory vedoucí ke vzniku </a:t>
            </a:r>
            <a:r>
              <a:rPr lang="cs-CZ" sz="17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elektrofonů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města, hlučnost a průmysl, rozhlas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futurismus a elektroakustická hudba, Edgar Varése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automatizace a nahrazení lidské práce, demokratizace </a:t>
            </a:r>
            <a:r>
              <a:rPr lang="cs-CZ" sz="17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technologií</a:t>
            </a: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důsledky zjevu elektrofonů a nových technologií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nové kompetence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0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>
                <a:latin typeface="+mn-lt"/>
              </a:rPr>
              <a:t>elementární </a:t>
            </a:r>
            <a:r>
              <a:rPr lang="cs-CZ" sz="1600" b="1" dirty="0">
                <a:latin typeface="+mn-lt"/>
              </a:rPr>
              <a:t>skutečnosti úvodem: jak vzniká zvuk a jak jej tvoří elektronický oscilátor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6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zvuk vzniká kmitáním pružného tělesa, kmitání se stále stejnou frekvencí (pravidelné kmitání) vytváří podskupinu zvuků označovanou jako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(nepravidelné generuje ruchy, hluky, šumy tj. tzv. nehudební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zvuky – dnes problematický pojem 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amplituda (rozkmit) určuje hlasitost a potažmo dobu doznívání </a:t>
            </a: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akustických /běžných hudebních nástrojů je takovým tělesem mechanické těleso, např. struna (housle, kytara aj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6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elektrofonů bývají často kmity mechanického tělesa nahrazeny dynamickou formou elektřiny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tj. elektrickým proudem různého kmitočtu/frekvence (např. střídavý proud v zásuvce má 50Hz), kmitočet/frekvence struny je nahrazen kmitočtem/frekvencí el. proudu, elektřina se stává oscilátorem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zdrojem zvuku tak, jako jím může být např. struna) 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takové oscilátory lze nazývat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elektronickými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9675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>
                <a:latin typeface="+mn-lt"/>
              </a:rPr>
              <a:t>1</a:t>
            </a:r>
            <a:r>
              <a:rPr lang="cs-CZ" sz="1800" b="1" dirty="0">
                <a:latin typeface="+mn-lt"/>
              </a:rPr>
              <a:t>. pojem elektrofon, vazba elektrofonů na technologický vývoj</a:t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elektrofon, nejednotné definice, problém rychle postupujícího technologického vývoje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syntetická definice elektrofonů může znít: elektrofon je elektrifikovaný hudební nástroj (tzn. působí v něm el. energie), který vytváří zvuk buďto 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  <a:tabLst>
                <a:tab pos="457200" algn="l"/>
              </a:tabLst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pomocí mechanických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oscilátorů, které jsou ovládány nebo poháněny s využitím elektrické energie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nebo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pomocí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mechanických oscilátorů (tj. kmitající těleso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pak jej upravuje 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reprodukuje elektronickou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cestou (např. el. kytara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  <a:tabLst>
                <a:tab pos="457200" algn="l"/>
              </a:tabLst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anebo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vytváří, upravuje i reprodukuje zvuk ve formě elektrických signálů, kmity kmitajícího tělesa jsou nahrazeny kmity-frekvencí el. proudu/signálu (např. analogový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syntezátor)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  <a:tabLst>
                <a:tab pos="457200" algn="l"/>
              </a:tabLst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anebo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vytváří a upravuje zvuk na základě jeho digitálního tj. číslicového popisu (data o zvuku, nikoliv zvuk sám), produkce zvuku je pak realizována obvykle pomocí převodníku na analogový signál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analog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DAC) a pak pomocí reprodukční soustavy (např. digitální sampler připojený k zesilovači a ten k reproduktorům)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</a:t>
            </a:r>
            <a:r>
              <a:rPr lang="cs-CZ" sz="14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ikonický elektrofon Theremin (Etherphone), </a:t>
            </a:r>
            <a:r>
              <a:rPr lang="cs-CZ" sz="1400" b="1" u="sng" dirty="0" smtClean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1920</a:t>
            </a:r>
            <a:endParaRPr lang="cs-CZ" sz="14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8186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1</a:t>
            </a:r>
            <a:r>
              <a:rPr lang="cs-CZ" sz="1800" b="1" dirty="0">
                <a:latin typeface="+mn-lt"/>
              </a:rPr>
              <a:t>. 1. vazba elektrofonů na technologický vývoj</a:t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historii hudebních nástrojů lze nahlížet jako historii zdokonalování způsobů tvorby a ovládání zvuku (tónu), tj. historie zejména nových technik hry, zvyšování kontroly nad výsledkem (barva, hlasitost, intonace, stabilita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elektrická energie sloužila nejprve jako zdroj energie (pohon) nahrazující energii lidskou (např. el. dmychadlo varhan), později využívána i pro samotné generování a úpravu zvuku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použití el. energie pro úpravu zvuku se objevuje bezprostředně po vynalezení možnosti elektrickou energii akumulovat, objev akumulace v první polovině 18. stol,  cca 1730 pak mutační orchestrion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Denis </a:t>
            </a: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d´Or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tj. mechanický nástroj s ostruněním ovládaným pedálem a manuálem,  790 strun, každá jiné napětí údajně ovlivňující kvalitu tónu, nástroj se nedochoval (znám jen z popisu z 18. stol., popis Ludwig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Fricker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  <a:tabLst>
                <a:tab pos="457200" algn="l"/>
              </a:tabLs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nutnou podmínkou vzniku elektrofonů bylo ovládnutí zdroje a uchování elektrické energie, nejdříve ve formě primitivních baterií, později (19. stol) malé elektrárny – výrobny typu dynamo, od konce 19.stol. již elektrická síť a její rozvody (zásuvky)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109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</a:t>
            </a:r>
            <a:r>
              <a:rPr lang="cs-CZ" sz="1800" b="1" dirty="0">
                <a:latin typeface="+mn-lt"/>
              </a:rPr>
              <a:t>. motivace a faktory vedoucí ke vzniku elektrofonů</a:t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obecně vznik elektrofonů umožněn díky povaze euroatlantické civilizace (tj. cca Západ) vyznávající vývoj a tzv. pokrok (akcent na novost – výzkum a neustálé hledání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vývoj hudebních nástrojů reaguje na vývoj technologií (objevení elektřiny atd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vznik a rozvoj elektrofonů iniciuje povaha moderní doby po společenských změnách v 18. století, důležité faktory: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průmysl (tzv. průmyslová revoluce v několika vlnách), rozvoj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měst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průmysl 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rozhlas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moderní umění a silný akcent na novost tj. zejména emancipace a odpoutání od tradice (avantgarda, moderna)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6807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2.1</a:t>
            </a:r>
            <a:r>
              <a:rPr lang="cs-CZ" sz="1800" b="1" dirty="0">
                <a:latin typeface="+mn-lt"/>
              </a:rPr>
              <a:t>. aspekty moderní doby - hlučnost a hlasitost, průmysl a rozhlas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moderní doba jako doba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nová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(radikálně) jiná než ta předcházející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sk-SK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prívlastkom ´moderny´ označujeme nový režim zrýchlenie, prelom, revolúciu času (...) Navyše takého slovo sa uvádza v priebehu polemiky, sporu, v ktorom sú víťazi a porazení, Starí a Moderní. Výraz ´moderný´ (…) označuje zlom v pravidelnom behu času, označuje zápas (...).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Latour</a:t>
            </a: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2003, 23</a:t>
            </a:r>
            <a:r>
              <a:rPr lang="sk-SK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od vzniku a první vlny rozvoje průmyslu na přelomu 18/19. stol dochází ke zvyšování hlučnosti (města, vlaky, tramvaje, stroje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.), potřeba hlasitějších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nástrojů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 objevení záznamové techniky a s rozvojem rozhlasového vysílání (1910, první rozhlas. přenos z Metropolitní opery, USA) vzniká hudební průmysl a show business (nahrávací společnosti, prodej desek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.), nutná potřeba regulace hlasitosti jednotlivých nástrojů při vytváření nahrávky a vysílání hudby (big bandy, taneční kapely, rozvoj populární „hlasité“ hudby), od 20. let rozhlasový přijímač a gramofon spotřebním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zbořím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 výraznému zesílení dochází s využitím snímání a zesilováním zvuku (mikrofon a zesilovač), potřebný nárůst ale až později pomocí snímačů (20. léta 20. stol)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632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2.2</a:t>
            </a:r>
            <a:r>
              <a:rPr lang="cs-CZ" sz="1800" b="1" dirty="0">
                <a:latin typeface="+mn-lt"/>
              </a:rPr>
              <a:t>. aspekty moderní doby - moderní umění, futurismus a elektroakustická hudba </a:t>
            </a: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konflikt s tradicí má v umění běžně formu opozice vůči romantické subjektivitě, akcent na zvýšený podíl racionality (objektivity), související je obdiv k technologiím 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vědě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novost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moderní doby se projevuje různě vyhraněným postojem k tradici (staré době), elektrofony jsou vítanými novými nástroji, příkladný je postoj avantgardy, typicky futuristů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 textu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Návrh nové estetiky hudební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Busoni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1907, jeden za základních textů radikální moderny (avantgardy)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„Tradice jest posmrtná maska, sňatá z tváře života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Busoni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1939-40, č. 2, 11) „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Úkolem tvůrčího umělce je vynalézat nové zákony a nepodřizovat se starým“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(op cit, č. 10, 51) „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Náhle jednoho dne jsem pochopil: rozvoj hudebního umění ztroskotává na našich hudebních nástrojích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(...)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 době, v níž píši tyto řádky, přichází mi jako na zavolanou autentická zpráva z Ameriky, jež tuto otázku jednoduchým způsobem řeší. Sdělení se týká vynálezu naprosto nového nástroje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(…)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tomto nástroji lze proměniti elektrický proud v přesně propočítaný a téměř neomezený počet záchvěvů. Poněvadž výška tónů závisí na počtu záchvěvů a uvedený nástroj lze naříditi na každý žádoucí počet záchvěvů, závisí tím nekonečné odstupňování oktávy na páce, jež souvisí s ručičkou a s číselníkem.“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(op. cit, 55)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020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b="1" dirty="0" smtClean="0">
                <a:latin typeface="+mn-lt"/>
              </a:rPr>
              <a:t>2.2.1</a:t>
            </a:r>
            <a:r>
              <a:rPr lang="cs-CZ" sz="1800" b="1" dirty="0">
                <a:latin typeface="+mn-lt"/>
              </a:rPr>
              <a:t>. futurismus a elektroakustická hudba, Edgar Varése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400" b="1" dirty="0"/>
              <a:t/>
            </a:r>
            <a:br>
              <a:rPr lang="cs-CZ" sz="14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800" b="1" dirty="0">
                <a:latin typeface="+mn-lt"/>
              </a:rPr>
              <a:t/>
            </a:r>
            <a:br>
              <a:rPr lang="cs-CZ" sz="18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5064135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základní texty hudebního futurismu opěvují radikální </a:t>
            </a: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novost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jako materiál hudby navrhují ruchy, hluky a šumy (nehudební zvuky), Francesco B.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Pratella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Musica Futurista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1910,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Luigi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Russolo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cs-CZ" sz="16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L’arte</a:t>
            </a: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dei </a:t>
            </a:r>
            <a:r>
              <a:rPr lang="cs-CZ" sz="16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rumori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(Umění hluku), 1913, iniciace vzniku elektrofonů a nových typů nástrojů 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L.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Russolo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komponuje skladby pro různé typy uvažovaných a později konstruovaných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hlukostrojů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hřmotičů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/hřmotících nástrojů na mechanickém nebo elektrickém principu (</a:t>
            </a: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Intonarumori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společně s U.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Piattim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detailněji k elektrifikovaným </a:t>
            </a:r>
            <a:r>
              <a:rPr lang="cs-CZ" sz="16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Intonarumori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viz Elektrofony 3 – třetí tematický okruh, elektricky ovládané </a:t>
            </a: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b="1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 smtClean="0"/>
              <a:t>   obr., </a:t>
            </a:r>
            <a:r>
              <a:rPr lang="cs-CZ" sz="1400" dirty="0" err="1" smtClean="0"/>
              <a:t>Luigi</a:t>
            </a:r>
            <a:r>
              <a:rPr lang="cs-CZ" sz="1400" dirty="0" smtClean="0"/>
              <a:t> </a:t>
            </a:r>
            <a:r>
              <a:rPr lang="cs-CZ" sz="1400" dirty="0" err="1"/>
              <a:t>Russolo</a:t>
            </a:r>
            <a:r>
              <a:rPr lang="cs-CZ" sz="1400" dirty="0"/>
              <a:t> a </a:t>
            </a:r>
            <a:r>
              <a:rPr lang="cs-CZ" sz="1400" dirty="0" err="1"/>
              <a:t>Ugo</a:t>
            </a:r>
            <a:r>
              <a:rPr lang="cs-CZ" sz="1400" dirty="0"/>
              <a:t> </a:t>
            </a:r>
            <a:r>
              <a:rPr lang="cs-CZ" sz="1400" dirty="0" err="1"/>
              <a:t>Piatti</a:t>
            </a:r>
            <a:r>
              <a:rPr lang="cs-CZ" sz="1400" dirty="0"/>
              <a:t> s </a:t>
            </a:r>
            <a:r>
              <a:rPr lang="cs-CZ" sz="1400" dirty="0" err="1" smtClean="0"/>
              <a:t>hřmotiči</a:t>
            </a:r>
            <a:r>
              <a:rPr lang="cs-CZ" sz="1400" dirty="0" smtClean="0"/>
              <a:t>, cca 1913, </a:t>
            </a:r>
            <a:r>
              <a:rPr lang="cs-CZ" sz="1400" dirty="0"/>
              <a:t>zdroj: </a:t>
            </a:r>
            <a:r>
              <a:rPr lang="cs-CZ" sz="1400" u="sng" dirty="0">
                <a:hlinkClick r:id="rId2"/>
              </a:rPr>
              <a:t>http://digicult.it/wp-content/uploads/2011/05/numero65_-</a:t>
            </a:r>
            <a:r>
              <a:rPr lang="cs-CZ" sz="1400" u="sng" dirty="0" smtClean="0">
                <a:hlinkClick r:id="rId2"/>
              </a:rPr>
              <a:t>The-Scoppiatore-03.png</a:t>
            </a:r>
            <a:endParaRPr lang="cs-CZ" sz="1400" b="1" dirty="0" smtClean="0">
              <a:solidFill>
                <a:srgbClr val="2E74B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ukázka</a:t>
            </a:r>
            <a:r>
              <a:rPr lang="cs-CZ" sz="1400" b="1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kopie původních, ještě mechanických Intonarumori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44" y="2950029"/>
            <a:ext cx="4354286" cy="275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2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533</Words>
  <Application>Microsoft Office PowerPoint</Application>
  <PresentationFormat>Širokoúhlá obrazovka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Prezentace aplikace PowerPoint</vt:lpstr>
      <vt:lpstr>témata prvního tematického okruhu </vt:lpstr>
      <vt:lpstr> elementární skutečnosti úvodem: jak vzniká zvuk a jak jej tvoří elektronický oscilátor   </vt:lpstr>
      <vt:lpstr>  1. pojem elektrofon, vazba elektrofonů na technologický vývoj   </vt:lpstr>
      <vt:lpstr>   1. 1. vazba elektrofonů na technologický vývoj    </vt:lpstr>
      <vt:lpstr>    2. motivace a faktory vedoucí ke vzniku elektrofonů     </vt:lpstr>
      <vt:lpstr>     2.1. aspekty moderní doby - hlučnost a hlasitost, průmysl a rozhlas      </vt:lpstr>
      <vt:lpstr>      2.2. aspekty moderní doby - moderní umění, futurismus a elektroakustická hudba        </vt:lpstr>
      <vt:lpstr>       2.2.1. futurismus a elektroakustická hudba, Edgar Varése         </vt:lpstr>
      <vt:lpstr>       2.2.1.1. futurismus a Edgar Varése         </vt:lpstr>
      <vt:lpstr>        2.2.2. elektroakustická hudba (EAH)          </vt:lpstr>
      <vt:lpstr>        2.3. automatizace a nahrazení lidské práce, demokratizace technologií          </vt:lpstr>
      <vt:lpstr>         3. důsledky zjevu elektrofonů a nových technologií           </vt:lpstr>
      <vt:lpstr>citovaná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ph</dc:creator>
  <cp:lastModifiedBy>ph</cp:lastModifiedBy>
  <cp:revision>82</cp:revision>
  <dcterms:created xsi:type="dcterms:W3CDTF">2020-12-04T09:56:31Z</dcterms:created>
  <dcterms:modified xsi:type="dcterms:W3CDTF">2022-02-14T08:46:56Z</dcterms:modified>
</cp:coreProperties>
</file>