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4" r:id="rId2"/>
    <p:sldId id="265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8" r:id="rId11"/>
    <p:sldId id="287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78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3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AB7DC-9E24-4848-828F-8A67059401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E365A-98C4-441F-8289-C74453A18E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93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E365A-98C4-441F-8289-C74453A18E35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178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63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94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05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25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02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52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71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8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81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47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ghlecaine.com/images/sb6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ngeniumcanada.org/scitech/artifact/hugh-le-caine-electronic-sackbut-synthesizer" TargetMode="Externa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hR2e9ab-Uw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idV0HeVyCg" TargetMode="External"/><Relationship Id="rId2" Type="http://schemas.openxmlformats.org/officeDocument/2006/relationships/hyperlink" Target="https://www.youtube.com/watch?v=f4phKWMaOr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h8-qTjPV9g&amp;t=148s" TargetMode="External"/><Relationship Id="rId2" Type="http://schemas.openxmlformats.org/officeDocument/2006/relationships/hyperlink" Target="https://www.youtube.com/watch?v=TQ4wGucalp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Nv9ZQtjlCh4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120years.net/the-dynaphonerene-bertrandfrance1927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app=desktop&amp;v=qM4ALq9-Y1g" TargetMode="External"/><Relationship Id="rId2" Type="http://schemas.openxmlformats.org/officeDocument/2006/relationships/hyperlink" Target="https://www.youtube.com/watch?v=IxdpuRLgrF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imeo.com/121500471" TargetMode="External"/><Relationship Id="rId4" Type="http://schemas.openxmlformats.org/officeDocument/2006/relationships/hyperlink" Target="https://www.youtube.com/watch?v=2EzRHFeNFF0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_qi4hgT_d0o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hyI_dM5cG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64018" y="1617603"/>
            <a:ext cx="9477153" cy="3383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studijní podpora </a:t>
            </a:r>
            <a:r>
              <a:rPr lang="cs-CZ" dirty="0" smtClean="0"/>
              <a:t>předmětu </a:t>
            </a:r>
            <a:endParaRPr lang="cs-CZ" dirty="0"/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ELEKTROFONY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(5)</a:t>
            </a:r>
            <a:r>
              <a:rPr lang="cs-CZ" dirty="0" smtClean="0"/>
              <a:t> </a:t>
            </a:r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pátý</a:t>
            </a:r>
            <a:r>
              <a:rPr lang="cs-CZ" dirty="0" smtClean="0"/>
              <a:t> </a:t>
            </a:r>
            <a:r>
              <a:rPr lang="cs-CZ" dirty="0"/>
              <a:t>tematický </a:t>
            </a:r>
            <a:r>
              <a:rPr lang="cs-CZ" dirty="0" smtClean="0"/>
              <a:t>okruh</a:t>
            </a:r>
          </a:p>
          <a:p>
            <a:pPr algn="ctr"/>
            <a:endParaRPr lang="cs-CZ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b="1" dirty="0"/>
              <a:t>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ELEKTRONICKÉ NÁSTROJE – ANALOGOVÉ NÁSTROJE, PRVNÍ POLOVINA 20. stol.,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analogové nástroje a avantgarda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87711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50612"/>
            <a:ext cx="7093688" cy="503687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Electronic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Sackbut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(1948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unikátní experimentální klávesový nástroj předjímající nové typy ovládání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autorem skladatel a konstruktér, jeden z prvních autorů el. hudby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Hugh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Caine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původní verze monofonní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tlakově citlivá klaviatura, tlakem na klávesu narůstá hlasitost hraného tónu, tlakem do stran dochází k ohýbání tónu směrem nahoru nebo dolu (glissando), posuvem prstu po klávese se mění barva tónu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levou ruku ovladače určené k modulaci signálu, k změně tvaru průběhu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wave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a k regulaci formantů</a:t>
            </a:r>
          </a:p>
          <a:p>
            <a:pPr marL="0" indent="0">
              <a:buNone/>
            </a:pPr>
            <a:endParaRPr lang="cs-CZ" sz="1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10" y="3834995"/>
            <a:ext cx="3234734" cy="227725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295026" y="6204400"/>
            <a:ext cx="39197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obr, </a:t>
            </a:r>
            <a:r>
              <a:rPr lang="cs-CZ" sz="1400" dirty="0" err="1"/>
              <a:t>Electronic</a:t>
            </a:r>
            <a:r>
              <a:rPr lang="cs-CZ" sz="1400" dirty="0"/>
              <a:t> </a:t>
            </a:r>
            <a:r>
              <a:rPr lang="cs-CZ" sz="1400" dirty="0" err="1"/>
              <a:t>Sackbut</a:t>
            </a:r>
            <a:r>
              <a:rPr lang="cs-CZ" sz="1400" dirty="0"/>
              <a:t>, ovladače pro levou ruku, </a:t>
            </a:r>
            <a:endParaRPr lang="cs-CZ" sz="1400" dirty="0" smtClean="0"/>
          </a:p>
          <a:p>
            <a:r>
              <a:rPr lang="cs-CZ" sz="1400" dirty="0" smtClean="0"/>
              <a:t>zdroj</a:t>
            </a:r>
            <a:r>
              <a:rPr lang="cs-CZ" sz="1400" dirty="0"/>
              <a:t>: </a:t>
            </a:r>
            <a:r>
              <a:rPr lang="cs-CZ" sz="1400" u="sng" dirty="0">
                <a:hlinkClick r:id="rId3"/>
              </a:rPr>
              <a:t>http://www.hughlecaine.com/images/sb6.gif</a:t>
            </a:r>
            <a:endParaRPr lang="cs-CZ" sz="1400" dirty="0"/>
          </a:p>
          <a:p>
            <a:endParaRPr lang="cs-CZ" sz="1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706" y="3710598"/>
            <a:ext cx="4625166" cy="252569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348174" y="6193764"/>
            <a:ext cx="68438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obr. </a:t>
            </a:r>
            <a:r>
              <a:rPr lang="cs-CZ" sz="1400" dirty="0" err="1"/>
              <a:t>Electronic</a:t>
            </a:r>
            <a:r>
              <a:rPr lang="cs-CZ" sz="1400" dirty="0"/>
              <a:t> </a:t>
            </a:r>
            <a:r>
              <a:rPr lang="cs-CZ" sz="1400" dirty="0" err="1"/>
              <a:t>Sackbut</a:t>
            </a:r>
            <a:r>
              <a:rPr lang="cs-CZ" sz="1400" dirty="0"/>
              <a:t>, zdroj: </a:t>
            </a:r>
            <a:endParaRPr lang="cs-CZ" sz="1400" dirty="0" smtClean="0"/>
          </a:p>
          <a:p>
            <a:r>
              <a:rPr lang="cs-CZ" sz="1400" u="sng" dirty="0" smtClean="0">
                <a:hlinkClick r:id="rId5"/>
              </a:rPr>
              <a:t>https</a:t>
            </a:r>
            <a:r>
              <a:rPr lang="cs-CZ" sz="1400" u="sng" dirty="0">
                <a:hlinkClick r:id="rId5"/>
              </a:rPr>
              <a:t>://</a:t>
            </a:r>
            <a:r>
              <a:rPr lang="cs-CZ" sz="1400" u="sng" dirty="0" smtClean="0">
                <a:hlinkClick r:id="rId5"/>
              </a:rPr>
              <a:t>ingeniumcanada.org/scitech/artifact/hugh-le-caine-electronic-sackbut </a:t>
            </a:r>
            <a:r>
              <a:rPr lang="cs-CZ" sz="1400" u="sng" dirty="0" err="1" smtClean="0">
                <a:hlinkClick r:id="rId5"/>
              </a:rPr>
              <a:t>synthesizer</a:t>
            </a:r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8318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2.1.1 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reprezentanti, ikonické analogové nástroje avantgardy artificiální hudby, unikátní nástroje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3"/>
            <a:ext cx="11006470" cy="5390707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Theremin,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Těrměnvox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Thereminvox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Etherphone,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Aerophon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(1920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unikání a ikonický nástroj, původně princip alarmu (lidské tělo ovlivňuje frekvenci elektromagnetického pole chráněného prostoru, zvuk upozorní na narušitele)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výchozí název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Etherphone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autor Lev Sergejevič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Těrmen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(Leo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Ssergejewitsch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Theremin)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původní verze monofonní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hra spočívá pohybem ruky v elektromagnetickém poli (kolem antény přístroje), kapacita (cca el. náboj) lidského těla reaguje s frekvencí oscilátoru nástroje (zdroje vytvářejícího pole), výsledkem je frekvence zpracována v analogii mechanického kmitu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řada modifikací, ve 20 lech možnost regulovat výšku, délku a hlasitost, rozsah odpovídal violoncellu, pro tvorbu krátkých a staccatových tónů bezdotykové spínače pro levou ruku (analogie hmatníku)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později vyráběno v různých podobách, při zachování původního principu (bezdotyková hra) vyráběno dodnes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Theremin psal Edgar Varése, John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Cage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Bohuslav Martinů aj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191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ukázka 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Lev Sergejevič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Těrmen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 hraje na svůj nástroj skladbu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Deep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 Night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543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8832" y="967560"/>
            <a:ext cx="11006470" cy="5390707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Ondes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Martenot, Ondes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musicales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Martenot, Martenotovy vlny (1928)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unikátní a ikonický nástroj, nikdy se nevyráběl sériově ale na zakázku pro daného skladatele, každý nástroj má více méně odlišnou konstrukci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původní název Ondes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musicales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(hudební vlny), autorem violoncellista a telegrafista Maurice Louis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Eugéne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Martenot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obvykle pro vícehlasou hru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výchozí princip je založen na interferenci dvou frekvencí, jedna je pevná, druhá se mění, první verze nástroje opatřena 1,5 táhlem (cca lanko), hráč stojí před nástrojem a posunem kovovým kroužkem po délce lanka moduluje výšku tónu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následující verzích lanko uloženo podél symbolicky naznačené klávesnice sloužící pro orientaci ve výšce tónu, pozděni nástroj opatřen klávesnicí a lanko sloužilo zejména pro tvorbu glissanda (podobně jako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vibra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-páka u elektrické kytary)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Ondes Martenot psal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Darius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Milhaud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Olivier Messiaen, později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Pierre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Boulez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aj. </a:t>
            </a:r>
            <a:endParaRPr lang="cs-CZ" sz="1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ukázka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 prezentace Ondes Martenot cca kolem </a:t>
            </a:r>
            <a:r>
              <a:rPr lang="cs-CZ" sz="1400" b="1" u="sng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1935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ukázka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Ondes Martenot, pozdější verze, detail hry – základní princip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11908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8832" y="967560"/>
            <a:ext cx="11006470" cy="5390707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Trautonium (1930)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unikátní nástroj, různé verze, sériově vyráběn jen krátce ve 30. letech jako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Volkstrautonium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Telefunken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 současnosti nová verze s MIDI rozhraním, firma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Doepfer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Musik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Elektronik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autorem akustik a elektrotechnik Friedrich Adolf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Trautwein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první verze monofonní, další již pro vícehlasou hru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 svou konstrukcí připomíná piano, na místo klaviatury ale úzký hmatník s později naznačenými výškami tónu, hra se provádí pohybem prstů po hmatníku (na konci 30. let tlakový)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pozdější verze doplněny také „jazýčky“ nad hmatníkem (analogie kláves)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technika hry umožňuje glissando, stejně jako řadu zvukových efektů v závislosti na nastavení oscilátoru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hlasitost se původně ovládala pedálem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pozdější verze od 40 let vyvíjel virtuos na Trautonium, skladatel Oskar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známé zejména více manuálové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Mixturtrautonium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 možností přidávat další sub-harmonické složky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Trautonium psal Oskar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Paul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Hindemith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aj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 smtClean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ukázka</a:t>
            </a:r>
            <a:r>
              <a:rPr lang="cs-CZ" sz="14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prezentace </a:t>
            </a:r>
            <a:r>
              <a:rPr lang="cs-CZ" sz="1400" b="1" u="sng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Trautonia</a:t>
            </a:r>
            <a:r>
              <a:rPr lang="cs-CZ" sz="1400" b="1" u="sng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, 1941</a:t>
            </a:r>
            <a:r>
              <a:rPr lang="cs-CZ" sz="14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14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 smtClean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ukázka</a:t>
            </a:r>
            <a:r>
              <a:rPr lang="cs-CZ" sz="14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u="sng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Mixturtrautonium</a:t>
            </a:r>
            <a:r>
              <a:rPr lang="cs-CZ" sz="1400" u="sng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, pozdější verze od 60. let a uplatnění ve filmu</a:t>
            </a:r>
            <a:r>
              <a:rPr lang="cs-CZ" sz="14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chemeClr val="accent1"/>
                </a:solidFill>
              </a:rPr>
              <a:t>        </a:t>
            </a:r>
            <a:r>
              <a:rPr lang="cs-CZ" sz="1400" dirty="0">
                <a:solidFill>
                  <a:schemeClr val="accent1"/>
                </a:solidFill>
              </a:rPr>
              <a:t> </a:t>
            </a:r>
            <a:r>
              <a:rPr lang="cs-CZ" sz="1400" dirty="0" smtClean="0">
                <a:solidFill>
                  <a:schemeClr val="accent1"/>
                </a:solidFill>
              </a:rPr>
              <a:t>ukázka</a:t>
            </a:r>
            <a:r>
              <a:rPr lang="cs-CZ" sz="1400" dirty="0">
                <a:solidFill>
                  <a:schemeClr val="accent1"/>
                </a:solidFill>
              </a:rPr>
              <a:t>: </a:t>
            </a:r>
            <a:r>
              <a:rPr lang="cs-CZ" sz="1400" dirty="0">
                <a:solidFill>
                  <a:schemeClr val="accent1"/>
                </a:solidFill>
                <a:hlinkClick r:id="rId4"/>
              </a:rPr>
              <a:t> </a:t>
            </a:r>
            <a:r>
              <a:rPr lang="cs-CZ" sz="1400" dirty="0" err="1">
                <a:solidFill>
                  <a:schemeClr val="accent1"/>
                </a:solidFill>
                <a:hlinkClick r:id="rId4"/>
              </a:rPr>
              <a:t>Mixturtrautonium</a:t>
            </a:r>
            <a:r>
              <a:rPr lang="cs-CZ" sz="1400" dirty="0">
                <a:solidFill>
                  <a:schemeClr val="accent1"/>
                </a:solidFill>
                <a:hlinkClick r:id="rId4"/>
              </a:rPr>
              <a:t>, detail hry – základní princip </a:t>
            </a:r>
            <a:endParaRPr lang="cs-CZ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30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8832" y="967560"/>
            <a:ext cx="5296787" cy="5390707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Melochord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(1947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 proslavený „kolínskou avantgardou“ tj. skladatelé pracují ve Studio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für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Elektronische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Musik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při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Westdeutscher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Rundfunk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Kolín na Rýnem (1953), jehož byl nástroj součástí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autorem konstruktér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Herald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dvouhlasý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klávesový nástroj s rozsahem pěti oktáv, pro kolínské studio nová verze se dvěma manuály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 umožňoval konvenční hru doplněnou řadou formantových filtrů přelaďovaných dle výšky hraného tónu, hra na pozdější verzi umožňovala ovlivňovat barvu tónů jednoho manuálu hrou na manuál druhý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 variabilitou zvuku považován za předobraz digitálních syntetizérů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Melochord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psal/využíval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Karlheinz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Stockhausen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Herbert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Eimert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György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Ligeti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aj. </a:t>
            </a:r>
            <a:endParaRPr lang="cs-CZ" sz="1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400" dirty="0">
              <a:solidFill>
                <a:schemeClr val="accent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841" y="1435394"/>
            <a:ext cx="5433237" cy="370013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6273208" y="5273748"/>
            <a:ext cx="47423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obr.,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Melochord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verze se dvěma manuály, zdroj: archiv autora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65099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8832" y="967560"/>
            <a:ext cx="5615763" cy="5720319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Monochord (1950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stejně jako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Melochord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Monochord byl součástí Studio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für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Elektronische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Musik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při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Westdeutscher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Rundfunk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je spojen s „kolínskou avantgardou“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autorem konstruktér Adolf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Trauntwein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monofonní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Monochord vznikl úpravou koncertní verze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Trautonia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byl vybaven tlakovou klávesnicí pro řízení dynamiky tónu, celková dynamika ovládaná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pedálem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Dynaphone (1927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jeden z prvních nástrojů první vlny analogových elektrofonů, v jejich konkurenci se ale neprosadil (byť mu dělal reklamu Edgar Varése – sám jej ale nepoužil)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 inženýr René Bertrand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monofonní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 neměl klaviaturu, ovládal se otáčením potenciometru na čelní desce přístroje, čímž docházelo ke změně výšky tónu, pro artikulaci a barvu sloužily další spínače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Dynaphone vzniklo několik skladeb, např. hudba k baletu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Roses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métal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 tři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Dynaphony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piano, Arthur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Honneger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(1928)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400" dirty="0">
              <a:solidFill>
                <a:schemeClr val="accent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544" y="1116419"/>
            <a:ext cx="5078228" cy="4369986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734544" y="5890437"/>
            <a:ext cx="481554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obr., Dynaphone, zdroj: </a:t>
            </a:r>
            <a:endParaRPr lang="cs-CZ" sz="1400" dirty="0" smtClean="0"/>
          </a:p>
          <a:p>
            <a:r>
              <a:rPr lang="cs-CZ" sz="1400" u="sng" dirty="0" smtClean="0">
                <a:hlinkClick r:id="rId3"/>
              </a:rPr>
              <a:t>https</a:t>
            </a:r>
            <a:r>
              <a:rPr lang="cs-CZ" sz="1400" u="sng" dirty="0">
                <a:hlinkClick r:id="rId3"/>
              </a:rPr>
              <a:t>://120years.net/the-dynaphonerene-bertrandfrance1927/</a:t>
            </a:r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21911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ikonické realizace a nové typy hudebního myšlení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3"/>
            <a:ext cx="11006470" cy="5390707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Edgar Varése,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Ecuatorial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pro osm žesťových nástrojů, piano, varhany, sbor, bicí a dva elektronické nástroje,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1934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Edgar Varése, zásadní postava hudby 20. stol. obecně, solitér a personifikace avantgardního přístupu jako takového, od 70. let druhá vlna zájmu o jeho tvorbu ze strany představitelů spektrální hudby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původní verze skladby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Ecuatoria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 dva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Thereminy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 publikované partituře ale nahrazeny dvěma nástroji Ondes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Martenot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ukázka kombinuje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O.Martenot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Theremin</a:t>
            </a:r>
          </a:p>
          <a:p>
            <a:pPr marL="4191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</a:t>
            </a: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kázka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Edgar Varése, </a:t>
            </a:r>
            <a:r>
              <a:rPr lang="cs-CZ" sz="1400" b="1" u="sng" dirty="0" err="1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Ecuatorial</a:t>
            </a:r>
            <a:r>
              <a:rPr lang="cs-CZ" sz="1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400" b="1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nahrávka</a:t>
            </a:r>
            <a:r>
              <a:rPr lang="cs-CZ" sz="1400" b="1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ukázka provedení využívá dva nástroje O. Martenot a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syntetizér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Kurzweil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který nahrazuje varhany</a:t>
            </a:r>
          </a:p>
          <a:p>
            <a:pPr marL="4191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ukázka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Edgar Varése, </a:t>
            </a:r>
            <a:r>
              <a:rPr lang="cs-CZ" sz="1400" b="1" u="sng" dirty="0" err="1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Ecuatorial</a:t>
            </a:r>
            <a:r>
              <a:rPr lang="cs-CZ" sz="1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, záznam provedení s 2 x </a:t>
            </a:r>
            <a:r>
              <a:rPr lang="cs-CZ" sz="1400" b="1" u="sng" dirty="0" err="1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O.Martenot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Olivier Messiaen,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Fête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belles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eaux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pro šest Ondes Martenot, 1937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Olivier Messiaen, významná postava hudby 20. století obecně, významný také jako pedagog a učitel řady dalších významných osobností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jeden z prvních skladatelů, kteří se začali věnovat komponování pro elektronické nástroje a zejména pro O. Martenot,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Fête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belles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eaux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jeho první skladbou pro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O.Martenot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ukázka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Olivier Messiaen,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Fête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 des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belles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eaux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, část č. 6., nahrávka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ukázka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Olivier Messiaen,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Fête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 des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belles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eaux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, ukázka provedení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4923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398"/>
            <a:ext cx="11006470" cy="5390707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Karlheinz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Stockhausen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Studie II, použity dva generátory sin. signálu, generátor bílého šumu,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melochord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monochord a upravené Trautonium,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1954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Karlheinz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Stockhausen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zásadní postava poválečné avantgardy (seriální hudba), průkopník elektronické hudby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Studie II patří mezi první významné elektronické kompozice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vůbec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vytvořeno v Studio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für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Elektronische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Musik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při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Westdeutscher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Rundfunk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cs-CZ" sz="1400" b="1" dirty="0">
              <a:solidFill>
                <a:srgbClr val="5B9BD5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848" y="2497906"/>
            <a:ext cx="7634176" cy="317986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190848" y="5639455"/>
            <a:ext cx="885845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obr., </a:t>
            </a:r>
            <a:r>
              <a:rPr lang="cs-CZ" sz="1400" dirty="0" err="1"/>
              <a:t>Karlheinz</a:t>
            </a:r>
            <a:r>
              <a:rPr lang="cs-CZ" sz="1400" dirty="0"/>
              <a:t> </a:t>
            </a:r>
            <a:r>
              <a:rPr lang="cs-CZ" sz="1400" dirty="0" err="1"/>
              <a:t>Stockhausen</a:t>
            </a:r>
            <a:r>
              <a:rPr lang="cs-CZ" sz="1400" dirty="0"/>
              <a:t>, Studie II, část původní partitury, partitura je dvourozměrným grafem, na horizontále je čas</a:t>
            </a:r>
            <a:r>
              <a:rPr lang="cs-CZ" sz="1400" dirty="0" smtClean="0"/>
              <a:t>,</a:t>
            </a:r>
          </a:p>
          <a:p>
            <a:r>
              <a:rPr lang="cs-CZ" sz="1400" dirty="0" smtClean="0"/>
              <a:t>na </a:t>
            </a:r>
            <a:r>
              <a:rPr lang="cs-CZ" sz="1400" dirty="0"/>
              <a:t>vertikální ose byly vyneseny frekvence zdroj: archiv autora </a:t>
            </a:r>
            <a:endParaRPr lang="cs-CZ" sz="1400" dirty="0" smtClean="0"/>
          </a:p>
          <a:p>
            <a:endParaRPr lang="cs-CZ" sz="1400" dirty="0"/>
          </a:p>
          <a:p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ukázka: </a:t>
            </a:r>
            <a:r>
              <a:rPr lang="cs-CZ" sz="1400" b="1" u="sng" dirty="0" err="1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Karlheinz</a:t>
            </a:r>
            <a:r>
              <a:rPr lang="cs-CZ" sz="1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 </a:t>
            </a:r>
            <a:r>
              <a:rPr lang="cs-CZ" sz="1400" b="1" u="sng" dirty="0" err="1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Stockhausen</a:t>
            </a:r>
            <a:r>
              <a:rPr lang="cs-CZ" sz="1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, Studie II, video s prezentací </a:t>
            </a:r>
            <a:r>
              <a:rPr lang="cs-CZ" sz="1400" b="1" u="sng" dirty="0" err="1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real</a:t>
            </a:r>
            <a:r>
              <a:rPr lang="cs-CZ" sz="1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 – </a:t>
            </a:r>
            <a:r>
              <a:rPr lang="cs-CZ" sz="1400" b="1" u="sng" dirty="0" err="1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time</a:t>
            </a:r>
            <a:r>
              <a:rPr lang="cs-CZ" sz="1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 partitury adaptované pro počítač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endParaRPr lang="cs-CZ" sz="1400" dirty="0" smtClean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96028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nové typy hudebního myšlení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3"/>
            <a:ext cx="11006470" cy="5390707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analogové elektronické nástroje umožnily skladatelům realizovat takové hudební myšlení, které v základních rysech odpovídalo idejím futurismu: radikální novost - nový zvuk, ne-tónový materiál hudby (ruchy, hluky, šumy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koresponduje s tím skutečnost, že první skladby pro analogové el. nástroje vytvářeli skladatelé hudebního modernismu/avantgardy, moderna a novost jako její klíčová idea/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etos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postoj: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umění je </a:t>
            </a:r>
            <a:r>
              <a:rPr lang="cs-CZ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výzkum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analogové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el.nástroje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umožnily primárně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realizování plynulých přechodů mezi tóny (glissando) i při hře na klávesové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vytváření netypických technik hry pomocí ovladačů typu potenciometr, tlakové klávesy/dotykové klávesy (tradiční kompetence typu hra na piano se stává – ještě více – zbytná)   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vytváření neobvyklých zvukových objemů/zvukových průběhů – „stop“ a zaměření se na zvuk/zvukovou událost jako na nositele hudebního sdělení (a ne na a priory budování struktur z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juxta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nebo supra pozice), zde počátky elektronické (experimentální, ne a priory taneční) hudby v dnešním slova smyslu, počátky myšlení, které reflektuje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sonologie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jako obor 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užívání analog. el. nástrojů si (v rámci artificiální hudby) udrželo avantgardní charakter cca do konce 50 let, po té se nositelem takového typu avantgardnosti (postoj typu: užívám nové technologie a proto jsem avantgardní) staly digitální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nástroje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léta, významným střediskem Studio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Electronic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Music (STEM) tj. pozdější Institute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Sonology, Nizozemí,  iniciátorem/představitelem Gottfried Michael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Koenig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70 léta, významným střediskem Institut de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Recherche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de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Coordination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Acoustique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/Musique  (IRCAM), Francie, zakladatelem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Pierre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Boulez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6275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b="1" dirty="0">
                <a:latin typeface="+mn-lt"/>
              </a:rPr>
              <a:t>citovaná literatura</a:t>
            </a: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9964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>témata </a:t>
            </a:r>
            <a:r>
              <a:rPr lang="cs-CZ" sz="1600" b="1" dirty="0" smtClean="0">
                <a:latin typeface="+mn-lt"/>
              </a:rPr>
              <a:t>pátého</a:t>
            </a:r>
            <a:r>
              <a:rPr lang="cs-CZ" sz="1600" b="1" dirty="0" smtClean="0">
                <a:latin typeface="+mn-lt"/>
              </a:rPr>
              <a:t> </a:t>
            </a:r>
            <a:r>
              <a:rPr lang="cs-CZ" sz="1600" b="1" dirty="0">
                <a:latin typeface="+mn-lt"/>
              </a:rPr>
              <a:t>tematického okruhu</a:t>
            </a: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analogové elektronické nástroje, okolnosti vzniku, nové vynálezy a ideje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avantgarda a futurologie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základní pojmy, VCO, CV, VCA, VCF, LFO, NG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etc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., pojem „obvod“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ikonické nástroje a realizace artificiální hudby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nové typy hudebního myšlení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novost a étos moderny, umění a výzkum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nové techniky hry a ovládání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3701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analogové elektronické nástroje, okolnosti vzniku, nové vynálezy a ideje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elektronické nástroje obecně generují kmity bez použití mechanických pohyblivých dílů, vytvářené kmity jsou elektrické a tvoří se a regulují vhodně zapojenými elektrickými obvody (práce s napětím), obecný model elektronického nástroje může být: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výstupní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signál elektronického oscilátoru -&gt; úprava (filtr) -&gt; zesílení (zesilovač) -&gt; vyzáření (reproduktor)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analogové nástroje pracují se spojitými elektrickými kmity (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spojitý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tj. cca plynule/hladce přecházející bez stupnicového/terasovitého/skokového průběhu z jedné hodnoty ke druhé, opakem jsou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disktrétní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hodnoty, jenž umožňují vzniknout prostoru mezi sebou, např. 1 a 2 a nekonečná řada čísel mezi nimi, mezi kterými jsou sice minimální, ale další prostory, které lze stejným způsobem dělit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etc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analogové nástroje měly význam pro hudební (artificiální) avantgardu zejm. v první polovině 20. stol., a později pro rockovou a obecně non-artificiální hudbu, zejména pro experimentální hudbu 60 a 70. let (dnes předmětem retro tendencí) 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570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okolnosti vzniku analogových elektronických nástrojů, nové vynálezy a ideje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vzniku elektronických nástrojů obecně předcházel vznik elektromechanických nástrojů a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snaha nahrazení lidské práce (el. poháněné nástroje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objevování elektrické energie a elektrického proudu, všeobecná elektrifikace (19.stol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objevy v oblastech, které souvisí s rozvojem telekomunikace tj. primárně přenášení a záznam zvuku (zpracování a modulování elektrického signálu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první přístroje schopné vytvářet zvuk čistě elektronickou cestou již na konci 19. stol., následný rozvoj v meziválečném období zejména díky uplatnění v avantgardní artificiální hudbě (elektronické nástroje si tedy vyzkoušela jako první tzv. vážná hudba), nejproslulejší/ikonické jsou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Theremin/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Thereminvox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(1920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Ondes Martenot/Martenotovy vlny (1928)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9099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okolnosti vzniku analogových elektronických nástrojů, nové vynálezy a ideje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vzniku elektronických nástrojů obecně předcházel vznik elektromechanických nástrojů a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snaha nahrazení lidské práce (el. poháněné nástroje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objevování elektrické energie a elektrického proudu, všeobecná elektrifikace (19.stol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objevy v oblastech, které souvisí s rozvojem telekomunikace tj. primárně přenášení a záznam zvuku (zpracování a modulování elektrického signálu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první přístroje schopné vytvářet zvuk čistě elektronickou cestou již na konci 19. stol., následný rozvoj v meziválečném období zejména díky uplatnění v avantgardní artificiální hudbě (elektronické nástroje si tedy vyzkoušela jako první tzv. vážná hudba), nejproslulejší/ikonické jsou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Theremin/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Thereminvox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(1920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Ondes Martenot/Martenotovy vlny (1928)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98020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1.1.1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základní principy a pojmy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3"/>
            <a:ext cx="10842266" cy="5036873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elektrické kmity u analogových nástrojů jsou zpracovávané v přímé analogii jako kmity mechanických oscilátorů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: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elektrické kmity nahrazují mechanický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oscilátor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(např. struna)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zdroj energie je v roli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napaječe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(např. smyčec u houslí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zesilovač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hlavního oscilátoru (např. tělo houslí – obě desky a lub) je elektronický (stejně jako zesilovač u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HiFi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soupravy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vyzařovač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hlavního oscilátoru (např. horní deska houslí) je nahrazen reproduktorem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oscilátory produkují obvykle dva základní typy signálu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: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neperiodické tj. ruchy, hluky a šumy, zde různé typ šumu (bílý, růžový, hnědý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periodický (tj. základ tónu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běžné typy průběhu jednoduchých periodických signálů tj. obvyklé tvary signálu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wave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form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 k filtrování pro změnu barvy (obecně pro změnu povahy signálu) nebo k syntéze tj. ke skládání více signálu k sobě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: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sinusový (neobsahuje vyšší harmonické - není co filtrovat, primárně zdroj pro aditivní syntézu)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pilový (obsahuje sudé i liché vyšší harmonické)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trojúhelníkový  (obsahuje liché vyšší harmonické)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obdélníkový, pokud obě úrovně/setrvání na horní nebo spodní úvrati trvá stejně dlouho tj.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střída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[duty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cycle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DCL, tj. poměr časů] je 1:1, pak obsahuje liché, pokud se střída odlišuje od poměru 1:1, objevují se i sudé vyšší harmonické 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8413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1.1.1.1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základní pojmy, VCO, CV, VCA, VCF, LFO, NG, pojem „obvod“ 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dirty="0" smtClean="0">
                <a:latin typeface="+mn-lt"/>
              </a:rPr>
              <a:t/>
            </a:r>
            <a:br>
              <a:rPr lang="cs-CZ" sz="1600" dirty="0" smtClean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3"/>
            <a:ext cx="10842266" cy="503687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základní součásti analogových elektronických nástrojů jsou zvukové generátory (oscilátory), jejichž frekvence je řízena velikostí přiváděného napětí, stejným způsobem jsou řízené filtry a zesilovače, el. analogové nástroje lze chápat jako řadu „obvodů“  a práci s nimi jako kontrolu/práci s napětí(m), výběr z pojmů/zkratek (více a detailněji, GUŠTAR 2008, str. 25 – 45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VCO 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voltage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controlled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oscillator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 - tj. napětím řízený oscilátor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CV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voltage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označuje obecně kontrolu napětí, míněno napětí „ladícího“ (výška tónu)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noise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generator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označuje generátor šumu (obvykle jako náhodný, neperiodický)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LFO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low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frequency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oscillator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označuje nízkofrekvenční oscilátor běžně používaný jako modulační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S&amp;H (sample and hold) označuje vzorkovací obvod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VCF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voltage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controller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filter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označuje napětím řízený filtr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envelope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generator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označuje generátor obálky, tj. čas a amplituda (časový průběh signálu/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attack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decay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release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VCA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voltage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controlled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amplifier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označuje napětím řízený zesilovač 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04093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analogové elektronické nástroje, první polovina 20. století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3"/>
            <a:ext cx="10842266" cy="503687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analogové elektronické nástroje jsou většinou nástroji klávesovými, hra tak může být podobná jako na akustické nástroje (piano, varhany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etc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.), zároveň je umožněna hra zcela mimo rámec tradičního ovládání, zejména prostřednictvím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tvorby zvuku v reálném čase prací s potenciometry/filtry/obvody (modulování a syntéza signálu), přístup k tvorbě neomezený na tradiční kombinování délek a výšek tónů různých dynamik a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barev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ovládání neobvyklými ovládacími prvky (např. bezdotyková hra na Theremin)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od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konce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20 let (pro praktické použití až v poválečném vývoji) existují automatické analog. el. nástroje umožňující ovládání typem programování, viz Elektrofony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6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nejstarší analog. nástroje vznikly na konci 19. stol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Zpívající oblouk/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Singing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Arc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(William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Bois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Duddell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,1899), zvuk generován výjimečným způsobem tj. elektrickým obloukem, původně snaha odstranit rušivé zvuky vydávané obloukovou lampou (nástroj byl původně lampou), prezentováno jako unikát, ne jako perspektivní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nástroj (princip pak použit v 80. letech 20.stol. pro výrobu tzv. plazmových reproduktorů, firma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Magnat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Elektrický systém pro vytváření hudebních tónů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(Frank E. Miller, 1915), zvuk reprodukován telefonním sluchátkem, nástroj připomínal psací stroj (klapky jako ovladače spínání obvodů)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9452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reprezentanti, meziválečné období a 40 léta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67293"/>
            <a:ext cx="10910777" cy="503687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Voder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vocoder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(1939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Vocoder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tj.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Voice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Coder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unikátní zařízení kombinující syntetizér a efektové zařízení, jenž iniciovalo vznik řady hudebních nástrojů samostatné kategorie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Moog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aj.), zprvu zařízení pro kvalitní přenos lidské řeči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telefonem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Voder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, tj.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Voice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Operating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Demonstrator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návaznost na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Vocoder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syntetizér s cílem simulovat lidskou řeč, lidská řeč byla syntetizována z periodických signálů proměnlivé frekvence a bílého šumu (pro sykavky), ovládání pomocí pedálu (změna frekvence) a dvou tlakových klávesnic (pro každou ruku jedna)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stavbu hudebních nástrojů využíváno až od 70. let 20. století slavné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vocodery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firmy </a:t>
            </a:r>
            <a:r>
              <a:rPr lang="cs-CZ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Moog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191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ukázka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Voder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, prezentace v roce 1939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Ondioline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(1941)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oblíbený nástroj populární hudby až do 70. let, také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mikrotonální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verze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vícehlasou hru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unikátní ovládání hlasitosti nástroje pákou určenou k ovládání pohybem kolena do strany, hlasitost také ovládána tlakem na klávesu 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1615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768</Words>
  <Application>Microsoft Office PowerPoint</Application>
  <PresentationFormat>Širokoúhlá obrazovka</PresentationFormat>
  <Paragraphs>178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Tahoma</vt:lpstr>
      <vt:lpstr>Times New Roman</vt:lpstr>
      <vt:lpstr>Motiv Office</vt:lpstr>
      <vt:lpstr>Prezentace aplikace PowerPoint</vt:lpstr>
      <vt:lpstr> témata pátého tematického okruhu </vt:lpstr>
      <vt:lpstr>      1.  analogové elektronické nástroje, okolnosti vzniku, nové vynálezy a ideje      </vt:lpstr>
      <vt:lpstr>       1.1. okolnosti vzniku analogových elektronických nástrojů, nové vynálezy a ideje       </vt:lpstr>
      <vt:lpstr>       1.1. okolnosti vzniku analogových elektronických nástrojů, nové vynálezy a ideje       </vt:lpstr>
      <vt:lpstr>        1.1.1. základní principy a pojmy         </vt:lpstr>
      <vt:lpstr>         1.1.1.1. základní pojmy, VCO, CV, VCA, VCF, LFO, NG, pojem „obvod“           </vt:lpstr>
      <vt:lpstr> 2. analogové elektronické nástroje, první polovina 20. století </vt:lpstr>
      <vt:lpstr> 2.1.  reprezentanti, meziválečné období a 40 léta  </vt:lpstr>
      <vt:lpstr>Prezentace aplikace PowerPoint</vt:lpstr>
      <vt:lpstr>  2.1.1 reprezentanti, ikonické analogové nástroje avantgardy artificiální hudby, unikátní nástroje   </vt:lpstr>
      <vt:lpstr>Prezentace aplikace PowerPoint</vt:lpstr>
      <vt:lpstr>Prezentace aplikace PowerPoint</vt:lpstr>
      <vt:lpstr>Prezentace aplikace PowerPoint</vt:lpstr>
      <vt:lpstr>Prezentace aplikace PowerPoint</vt:lpstr>
      <vt:lpstr>  3. ikonické realizace a nové typy hudebního myšlení  </vt:lpstr>
      <vt:lpstr>Prezentace aplikace PowerPoint</vt:lpstr>
      <vt:lpstr>   3.1. nové typy hudebního myšlení    </vt:lpstr>
      <vt:lpstr>citovaná literatura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ph</dc:creator>
  <cp:lastModifiedBy>ph</cp:lastModifiedBy>
  <cp:revision>167</cp:revision>
  <dcterms:created xsi:type="dcterms:W3CDTF">2020-12-04T09:56:31Z</dcterms:created>
  <dcterms:modified xsi:type="dcterms:W3CDTF">2022-02-21T17:31:44Z</dcterms:modified>
</cp:coreProperties>
</file>