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4" r:id="rId2"/>
    <p:sldId id="265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278" r:id="rId4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AB7DC-9E24-4848-828F-8A670594016C}" type="datetimeFigureOut">
              <a:rPr lang="cs-CZ" smtClean="0"/>
              <a:t>2.5.2022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365A-98C4-441F-8289-C74453A18E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93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E365A-98C4-441F-8289-C74453A18E3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43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63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94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05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25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02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2.5.2022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52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2.5.2022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71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2.5.2022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8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81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88B3A-5987-4A27-9A60-8D7692E11C6C}" type="datetimeFigureOut">
              <a:rPr lang="cs-CZ" smtClean="0"/>
              <a:t>2.5.2022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47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88B3A-5987-4A27-9A60-8D7692E11C6C}" type="datetimeFigureOut">
              <a:rPr lang="cs-CZ" smtClean="0"/>
              <a:t>2.5.2022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31EBD-9795-47BC-9824-3CFEB7CAE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_gu7xZXyFM" TargetMode="External"/><Relationship Id="rId2" Type="http://schemas.openxmlformats.org/officeDocument/2006/relationships/hyperlink" Target="https://www.youtube.com/watch?v=J89IY3Ss2M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uAJ_EIDb-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SBDH5uhs4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CSofkK4qNo" TargetMode="External"/><Relationship Id="rId2" Type="http://schemas.openxmlformats.org/officeDocument/2006/relationships/hyperlink" Target="https://www.youtube.com/watch?v=JObFpceZys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8ITdpgrcbx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120years.net/the-analyzator-a-syntezator-zvuku-or-asyz-bohumil-matousek-antonin-ka-pavel-pitrak-czech-republic-1971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1.wp.com/120years.net/wordpress/wp-content/uploads/siemens_05.jpg?ssl=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aingermuseum/videos/electric-eye-tone-tool/94542280227470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0.wp.com/120years.net/wordpress/wp-content/uploads/2017/10/hanert_01.png?ssl=1" TargetMode="External"/><Relationship Id="rId4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2.wp.com/120years.net/wordpress/wp-content/uploads/fig1.gif?ssl=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120years.net/the-side-manwurlitzerusa1959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wgo7q2lOj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71d5LIV5M" TargetMode="External"/><Relationship Id="rId2" Type="http://schemas.openxmlformats.org/officeDocument/2006/relationships/hyperlink" Target="https://www.youtube.com/watch?v=KC7UaUD5rE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uitarchimp.com/products/1983-roland-g-808-with-roland-gr-100-vintage-analog-guitar-synthesizer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xRwXMV1MA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gwisvcKqz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O9FyHRRB74" TargetMode="External"/><Relationship Id="rId2" Type="http://schemas.openxmlformats.org/officeDocument/2006/relationships/hyperlink" Target="https://www.youtube.com/watch?v=YkioJ9NXK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gKu1AaUPBA" TargetMode="External"/><Relationship Id="rId2" Type="http://schemas.openxmlformats.org/officeDocument/2006/relationships/hyperlink" Target="https://www.youtube.com/watch?v=sSjSl6J94N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64018" y="1617603"/>
            <a:ext cx="9477153" cy="298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studijní podpora předmětu 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ELEKTROFONY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(6)</a:t>
            </a:r>
            <a:r>
              <a:rPr lang="cs-CZ" dirty="0"/>
              <a:t> 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šestý tematický okruh</a:t>
            </a:r>
          </a:p>
          <a:p>
            <a:pPr algn="ctr"/>
            <a:endParaRPr lang="cs-CZ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dirty="0"/>
              <a:t>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ELEKTRONICKÉ NÁSTROJE – ANALOGOVÉ NÁSTROJE, POVÁLEČNÝ VÝVOJ 20. stol.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nový standard a myšlení v patternech, fenomén syntezátor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7711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 analogové elektronické syntetizéry (hardware), fenomén a pojem „syntetizátor“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985205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pojem syntezátor/syntetizér/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synthesizer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označuje elektronický hudební nástroj pracující na principu řízené zvukové syntézy, syntetizér je 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„...elektronický hudební nástroj blíže nespecifikovaných zvukových vlastností - na rozdíl od např. elektronických varhan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“ (GUŠTAR – SYROVÝ 2016, s. 113)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je určen k vytváření zvukových signálů/objemů/stop/barev na místo hry s využitím různě editovatelných továrních zvuků (vzniklých obvykle syntézou)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svým určením se liší od ostatních nástrojů včetně těch, jejichž zvukové výstupy jsou vytvořeny zvukovou syntézou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lze rozlišovat dva typy elektronických syntetizérů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hardwarový syntetizér, tj. nástroj s tělem - s ovládacími prvky, běžně s také s klávesnicí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softwarový syntetizér, tj. jenž vytvoří z počítače digitální hudební nástroj (viz Elektrofony č. 8 a č. 9)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94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1.3.1. fenomén syntetizér, pojem „modulární“ syntezátor 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467293"/>
            <a:ext cx="5647660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syntetizér se cca od druhé poloviny 20. století stává fenomén, jenž zakládá nové hudební typy (hra, myšlení, komponování/tvorba)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analogový hardwarový syntetizér se uplatňuje primárně v oblasti experimentální, rockové, populární a jazzové hudbě, je to typ již etablovaného komerčního/průmyslově vyráběného nástroje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avantgarda artificiální hudby se cca od 50. let obvykle orientovala již na nové tj. softwarové nástroje, jejichž tvorba vždy udávala směr vývoje v oblasti digitální zvukové syntézy (první soft. nástroje na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Music - University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Illinois, Bell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Laboratories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později v prostředí výzkumných akademických pracovišť typu umění + věda IRCAM, Institut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Sonology)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objevuje se pojem „studiový nástroj“, tj. nástroj určený primárně pro vážnou/vážnější tvorbu v hudebním studiu, obvykle takovým nástrojem právě syntetizér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analogové, a zejména tzv. modulární syntetizéry, se stávají kultovními nástroji (typicky od firem Buchla nebo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Moog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 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legendární LP deska: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W.Carlos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B.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Folkman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Switched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-On-Bach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(1968)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45080" y="5550197"/>
            <a:ext cx="4771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obr., </a:t>
            </a:r>
            <a:r>
              <a:rPr lang="cs-CZ" sz="1400" dirty="0" err="1"/>
              <a:t>W.Carlos</a:t>
            </a:r>
            <a:r>
              <a:rPr lang="cs-CZ" sz="1400" dirty="0"/>
              <a:t> a B. </a:t>
            </a:r>
            <a:r>
              <a:rPr lang="cs-CZ" sz="1400" dirty="0" err="1"/>
              <a:t>Folkman</a:t>
            </a:r>
            <a:r>
              <a:rPr lang="cs-CZ" sz="1400" dirty="0"/>
              <a:t>: </a:t>
            </a:r>
            <a:r>
              <a:rPr lang="cs-CZ" sz="1400" i="1" dirty="0" err="1"/>
              <a:t>Switched</a:t>
            </a:r>
            <a:r>
              <a:rPr lang="cs-CZ" sz="1400" i="1" dirty="0"/>
              <a:t>-On-Bach </a:t>
            </a:r>
            <a:r>
              <a:rPr lang="cs-CZ" sz="1400" dirty="0"/>
              <a:t>(1968), </a:t>
            </a:r>
          </a:p>
          <a:p>
            <a:r>
              <a:rPr lang="cs-CZ" sz="1400" dirty="0"/>
              <a:t>foto archiv autora </a:t>
            </a:r>
          </a:p>
          <a:p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"/>
          <a:stretch/>
        </p:blipFill>
        <p:spPr>
          <a:xfrm>
            <a:off x="7176979" y="1573618"/>
            <a:ext cx="4340908" cy="38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7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1.3.1.1. pojem „modulární“ a „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semimodulární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syntetizér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985205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pojem modulární syntetizér označuje nástroj složený z „modulů“ tj. samostatných „obvodů“ (bloků), které se propojují do různých funkčních sestav (stavebnicový systém), boom v 60 letech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Moog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Buchla), dodnes v kultovní oblibě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ikonickým nástrojem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Moog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Modular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Syntetizer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(1964) nebo Buchla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Electronic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Music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System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/Buchla 100 (1963), Buchla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System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původně 15 a později 21 modulů (bloků), každý z bloků nabízel jeden typ procesů, např. (dle výbavy Buchla 100):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waveform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synthesizer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tj. syntéza tvaru vlny/signálu (pila, sinusový průběh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dual ring modulator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tj. syntéza s využitím principu kruhové modulace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frequency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shifter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tj. zvyšování/snižování kmitočtu tj. napětí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random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voltage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source, tj. generování náhodného kmitočtu/napětí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white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noice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generator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tj. generátor bílého šumu 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zvuky lze v průběhu jejich zaznívání pomocí ovládacích prvků a propojování modulů (kabely) upravovat, tvarovat, modelovat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., zaznamenávat do dočasné paměti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sekvencery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 pracovat s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pulsatory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“ a jejich rytmy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ovládacím prvkem jsou potenciometry, propojovací kabely spojující moduly, a klávesnice, ovládání viz ukázky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pojem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semimodulární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“ odkazuje na modulární syntetizátor s umenšenou možností kombinování modulů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161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ukázka: 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Donald Buchla a Alessandro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Cortini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: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Everything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ends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here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, koncert 2017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ukázka: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základní úvod do ovládání nástrojů typu modulární syntetizátor (buchla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Quick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Start &amp;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Overview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7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1.3.2. reprezentanti, poválečné období cca do boomu digitálních nástrojů v 80. letech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985205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Buchla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Electronic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Music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System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/Buchla 100 (1963)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modulární syntetizátor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ikonický nástroj, autorem slavný konstruktér Donald Buchla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vznikající od roku 1963, vytvářeno pro studio experimentální hudby na konzervatoři v San Francisku (Ramon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Pauline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Oliveros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od 1962 jako San Francisco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Tape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Music Center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Oliveros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Morton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Subotnick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obsahoval i náhodně generované komponenty budoucích výsledných signálů/zvuků (uživatelům se také doporučovalo propojovat moduly „náhodně“ 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cca 1965 jako Buchla 100, celkem 15 modulů, verze 101 25 modulů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komerčně od 1969, cena jednoho modulu cca 100 USD, typický nástroj cca 10 000 USD (!)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ovládání pomocí potenciometrů, spojování obvodů a atypické klávesnice (analogie klaviatury), možnost pracovat s rytmem (pulsace)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polyfonní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cs-CZ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ukázka: 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originální nástroj Buchla 100 při současné hudební produkci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47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27906"/>
            <a:ext cx="10985205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Moog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modular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Sysntetizer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(1964)</a:t>
            </a:r>
            <a:endParaRPr lang="cs-CZ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modulární syntetizér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ikonický nástroj proslavený zejména deskou Carlos -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Folkman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Switched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-On-Bach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(1968)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autorem slavný konstruktér Robert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Moog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zprvu zakázková výroba , od 1967 standardizované sestavy (modely 1,2 a 3), ceny cca od 4 000 do 8000 USD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stejně jako Buchla 100 obsahuje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random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generátory signálu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používali např.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Keith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Emerson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Beatles,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Byrds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aj.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ovládání pomocí potenciometrů, spojování obvodů a klaviatury, standardem ji možnost pracovat s rytmem (pulsace)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polyfonní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ukázka: 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hudebnice W. Carlos představuje svůj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Moog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Modular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Synthesizer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cca v roce  1970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04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27906"/>
            <a:ext cx="10985205" cy="510362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Minimoog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(1970)</a:t>
            </a:r>
            <a:endParaRPr lang="cs-CZ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snadno přenosný syntetizér určený pro koncertní použití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ikonický/ kultovní nástroj firmy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Moog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bez modulární struktury, zařazen mezi „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nejpopulárnějších technických novinek posledních 200 let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(GUŠTAR – SYROVÝ 2016, 96), existují festivaly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moog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fest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využívaný napříč hudebními žánry, skupiny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Depeche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Nine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Nails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Kraftwerk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Brothers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hudebníci jako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Chick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Corea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Zawinzul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Jan Hammer aj.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současnosti obnovená výroba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několik verzí (A, B, C,), sériově vyráběna verze 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krátká klávesnice, ale možnost transpozice do pěti oktávových poloh, šestá poloha pro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subakustické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/nízkofrekvenční/těžko slyšitelné - podprahové pulsy regulovatelné frekvence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omezené možnosti syntézy a úpravy zvuku, ale snadné a rychlé ovládání určené pro hru v reálném čase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levé ruce ovladače (kolečka/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wheel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pro modulaci a „ohýbání“ tónu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pitch-bend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polyfonní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cs-CZ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ukázka: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Minimoog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model D, stručná prezentace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ukázka: </a:t>
            </a:r>
            <a:r>
              <a:rPr lang="cs-CZ" sz="1400" b="1" u="sng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Minimoog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model D, prezentace nástroje z obnovené výroby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19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2381" y="560067"/>
            <a:ext cx="8327069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Korg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Polyphonic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Synthesizer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PS – 3100, PS – 3300 (1977)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populární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semimodulární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syntetizér  (část obvodů má vstupy a výstupy na čelním ovládacím panelu), používal např. Jean Michael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Jarre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snadno použitelné pro živé hraní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krátká klaviatura doplněna joystickem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polyfonní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ukázka: </a:t>
            </a:r>
            <a:r>
              <a:rPr lang="cs-CZ" sz="1400" b="1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Korg</a:t>
            </a:r>
            <a:r>
              <a:rPr lang="cs-CZ" sz="1400" b="1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400" b="1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Polyphonic</a:t>
            </a:r>
            <a:r>
              <a:rPr lang="cs-CZ" sz="1400" b="1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400" b="1" dirty="0" err="1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Synthesizer</a:t>
            </a:r>
            <a:r>
              <a:rPr lang="cs-CZ" sz="1400" b="1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PS – 3100, prezentace současným uživatelem</a:t>
            </a:r>
            <a:r>
              <a:rPr lang="cs-CZ" sz="1400" b="1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Eu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Modular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/E-mu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Modular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(1973)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typický studiový nástroj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vyráběný na zakázku, možnosti takřka neomezené (ceny v řádech tisíců USD) , používal např. Frank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Zappa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65546" y="6479421"/>
            <a:ext cx="690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obr., E-mu </a:t>
            </a:r>
            <a:r>
              <a:rPr lang="cs-CZ" sz="1400" dirty="0" err="1"/>
              <a:t>Modular</a:t>
            </a:r>
            <a:r>
              <a:rPr lang="cs-CZ" sz="1400" dirty="0"/>
              <a:t>, zdroj: http://www.vintagesynth.com/emu/emu_modular.php</a:t>
            </a:r>
          </a:p>
          <a:p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" b="4120"/>
          <a:stretch/>
        </p:blipFill>
        <p:spPr>
          <a:xfrm>
            <a:off x="1037999" y="4061627"/>
            <a:ext cx="4533461" cy="241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17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342" y="365125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1.3.2. 1. unikáty z ĆSSR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6185" y="1392865"/>
            <a:ext cx="7114952" cy="51780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6000"/>
              </a:lnSpc>
              <a:buFont typeface="Calibri" panose="020F0502020204030204" pitchFamily="34" charset="0"/>
              <a:buChar char="‐"/>
            </a:pP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zázemí pro vývoj zejména vývojová pracoviště rozhlasu, televize a filmové laboratoře </a:t>
            </a:r>
          </a:p>
          <a:p>
            <a:pPr marL="0" indent="0">
              <a:lnSpc>
                <a:spcPct val="106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MS-1, MS-2 (1964)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vytvořeno ve Výzkumném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ustavu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rozhlasu a televize (VÚRT), konstruktérem Miloš Bláha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 -1 bez klávesnice, cílem vytváření primárně zvukových ploch, MS -2 (1968) s klávesnicí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zprvu jen dvanáct sinusových generátorů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multifonní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dnes v Českém muzeu hudby  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ASYZ (1971)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ASYZ tj. 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Analyzátor a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SYntetizátor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Zvuku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vznik v Oddělení zvukové techniky Filmového studia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Barandov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hlavními konstruktéry Antonín Kavka a Bohumil Matoušek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původně bez klávesnice, používán jako studiový nástroj pro zvukové efekty při výrobě filmů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90 letech klávesnice doplněna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 pomocí sekvenceru vytvářet až tři zvukové stopy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multifonní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dnes ve vlastnictví společnosti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Cinepost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1347" r="994" b="2356"/>
          <a:stretch/>
        </p:blipFill>
        <p:spPr>
          <a:xfrm>
            <a:off x="7751136" y="1541717"/>
            <a:ext cx="4316815" cy="346621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793669" y="5401369"/>
            <a:ext cx="377654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obr., ASYZ s klaviaturou, zdroj: </a:t>
            </a:r>
          </a:p>
          <a:p>
            <a:r>
              <a:rPr lang="cs-CZ" sz="1400" dirty="0">
                <a:hlinkClick r:id="rId3"/>
              </a:rPr>
              <a:t>https://120years.net/the-analyzator-a-syntezator</a:t>
            </a:r>
          </a:p>
          <a:p>
            <a:r>
              <a:rPr lang="cs-CZ" sz="1400" dirty="0">
                <a:hlinkClick r:id="rId3"/>
              </a:rPr>
              <a:t>-zvuku-</a:t>
            </a:r>
            <a:r>
              <a:rPr lang="cs-CZ" sz="1400" dirty="0" err="1">
                <a:hlinkClick r:id="rId3"/>
              </a:rPr>
              <a:t>or</a:t>
            </a:r>
            <a:r>
              <a:rPr lang="cs-CZ" sz="1400" dirty="0">
                <a:hlinkClick r:id="rId3"/>
              </a:rPr>
              <a:t>-</a:t>
            </a:r>
            <a:r>
              <a:rPr lang="cs-CZ" sz="1400" dirty="0" err="1">
                <a:hlinkClick r:id="rId3"/>
              </a:rPr>
              <a:t>asyz-bohumil-matousek-antonin-ka</a:t>
            </a:r>
            <a:r>
              <a:rPr lang="cs-CZ" sz="1400" dirty="0">
                <a:hlinkClick r:id="rId3"/>
              </a:rPr>
              <a:t>-</a:t>
            </a:r>
          </a:p>
          <a:p>
            <a:r>
              <a:rPr lang="cs-CZ" sz="1400" dirty="0">
                <a:hlinkClick r:id="rId3"/>
              </a:rPr>
              <a:t>pavel-pitrak-czech-republic-1971/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25863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1.4. automatické elektronické analogové nástroje (el. analog. automatofony), pojem „sekvencer</a:t>
            </a:r>
            <a:r>
              <a:rPr lang="cs-CZ" sz="1600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 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3457353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automatický nástroj tj. tzv.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automatofon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pojem „automatické“ ve spojení nejen s analogovými nástroji poukazuje na možnost samočinného fungování na základně daných instrukcí (stroj dělá co jej naučíme)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instrukce jsou neseny paměťovým médiem (magnet. pásek, děrný štítek nebo páska – běžně původem z oblasti telekomunikace např. telegraf/dálnopis, později HD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 vznikají „sekvence“ jako typy programu/seznam úkolů-příkazů k provedení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děrný štítek/páska je nová forma zápisu hudby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primární uplatnění a určení nachází analogové automatofony jako bicí automaty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" t="1483" r="1573" b="1271"/>
          <a:stretch/>
        </p:blipFill>
        <p:spPr>
          <a:xfrm>
            <a:off x="4997303" y="1371600"/>
            <a:ext cx="5433237" cy="451883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146158" y="6103089"/>
            <a:ext cx="70015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obr. zařízení na děrování pásků na principu dálnopisu, zařízení syntetizátoru </a:t>
            </a:r>
          </a:p>
          <a:p>
            <a:r>
              <a:rPr lang="cs-CZ" sz="1400" dirty="0"/>
              <a:t>Siemens Syntetizér (1959), nová forma zápisu hudby, </a:t>
            </a:r>
          </a:p>
          <a:p>
            <a:r>
              <a:rPr lang="cs-CZ" sz="1400" dirty="0"/>
              <a:t>zdroj: </a:t>
            </a:r>
            <a:r>
              <a:rPr lang="cs-CZ" sz="1400" u="sng" dirty="0">
                <a:hlinkClick r:id="rId3"/>
              </a:rPr>
              <a:t>https://i1.wp.com/120years.net/wordpress/wp-content/uploads/siemens_05.jpg?ssl=1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21386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1.4.1. pojem „sekvencér“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166498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  <a:tabLst>
                <a:tab pos="457200" algn="l"/>
              </a:tabLs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pojem „sekvencér“ (sekvencer) je v důsledku zařízení, které je schopné nést data/informace určená k posloupnému zpracování, je to řídící jednotka (někdy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ozn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jako „master“)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  <a:tabLst>
                <a:tab pos="457200" algn="l"/>
              </a:tabLs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sekvencéry jsou typické pro digitální a digitálně řízené nástroje (MIDI sekvencéry), ve zjednodušené podobě se objevují u automatických analogových nástrojů (bicí automaty)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  <a:tabLst>
                <a:tab pos="457200" algn="l"/>
              </a:tabLs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sekvencer si lze přestavit jako analogii magnetofonu (pásek nese hudbu nebo data o ní), u novějších nástrojů (cca konec 80 let) běžně vícestopého (současné znění stop tj. výsledná skladba)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  <a:tabLst>
                <a:tab pos="457200" algn="l"/>
              </a:tabLs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běžně jako sled po sobě jdoucích tónů, skupin tónů/motivů atd.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7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>témata šestého tematického okruhu</a:t>
            </a: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analogové elektronické nástroje jako nový standard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analog. el. nástroje bez určení pro zvukovou syntézu, poválečné období cca do boomu digitálních nástrojů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analogové elektronické syntezátory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fenomén modulární syntezátor</a:t>
            </a:r>
            <a:r>
              <a:rPr lang="cs-CZ" sz="1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pojem „sekvencér“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efektová zařízení a fenomén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vocoder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nové typy hudebního myšlení a reprezentace hudby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smyčka a repetice jako standardní stavení princip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modulace a tvorba signálu jako princip tvorby, absolutní parametry hudby 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37010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1.4.2. reprezentanti, specifika hry a ovládání, vývoj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166498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první pokusy s automatickými nástroji obecně již ve starověku (nástroje typu hrací strojek) středověk (hodinový stroj jako řídicí jednotka), výrazně pak na konci v 19. stol. (elektrifikace, nahrazování lidské práce, viz Elektrofony č.3)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1929, Joseph Armand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Givelet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(elektrotechnik) a Eduard E.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Coupleux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(varhanář) vytvořili první elektronický analogový automatický nástroj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Synthétiseúr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Givelet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- </a:t>
            </a:r>
            <a:r>
              <a:rPr lang="cs-CZ" sz="1400" i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Coupleux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určený k přehrávání záznamu 4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hlasé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hudby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paměťovým médiem svitky děrovaných pásků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paměťové médium ovládalo výšku, délku a barvu tónu a také vibrato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přelom 40 a 50 let, několik nástrojů využívajících takové druhy snímání záznamového média, jejichž vytváření má podobu tvorby grafické partitury a muzikálie, podobná praxe jako u elektromechanických nástrojů typu 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Variofon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(1931), viz Elektrofony č. 3., významný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Hanert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Synthesizer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obvykle nedochováno nebo jen omezený počet exemplářů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17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1366" y="712381"/>
            <a:ext cx="6332393" cy="5985599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Hanert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Synthesizer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Hanert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Electric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Orchestra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(1945)</a:t>
            </a: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autorem vývojový pracovník firmy Hammond John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Hanert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pro reprodukci záznamu </a:t>
            </a: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grafický záznam umožnil fixování výšky, délky, hlasitosti (dynamika) a barvy (výběr rejstříku a jeho úprava) tónu, současně také rychlost reprodukce </a:t>
            </a: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záznam vznikal nanášením vodivého materiálu na archy papíru 28 x 30 cm</a:t>
            </a: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multifonní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 Music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Machine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Electric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Eye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Tone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(1951)</a:t>
            </a: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autorem skladatel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Aldridge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Graineger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pokusy už ve 30 letech </a:t>
            </a: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nástroj/zařízení pro reprodukci záznamu</a:t>
            </a: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řada verzí vč. využití principu pneumatického piana</a:t>
            </a: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přelomu 40 a 50 let verze pro optický záznam/čtení (Electric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Eye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Tone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záznamové médium 1,5 m široká plastová folie navíjená ve směru čtení, na fólii nanesený grafický záznam černým inkoustem pro optické snímání, záznam byl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nasvětlován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řadou reflektorů, změna osvětlení měnila barvu a hlasitost (délka a výška daná tvarem záznamu) </a:t>
            </a: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multifonní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ukázka: 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Electric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Eye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Tone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Tool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– nepřesná replika zachovávající základní princip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buFont typeface="Calibri" panose="020F0502020204030204" pitchFamily="34" charset="0"/>
              <a:buChar char="‐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28" y="712381"/>
            <a:ext cx="4497580" cy="350874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357736" y="4369982"/>
            <a:ext cx="487986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obr., </a:t>
            </a:r>
            <a:r>
              <a:rPr lang="cs-CZ" sz="1400" dirty="0" err="1"/>
              <a:t>Hanert</a:t>
            </a:r>
            <a:r>
              <a:rPr lang="cs-CZ" sz="1400" dirty="0"/>
              <a:t> Electric </a:t>
            </a:r>
            <a:r>
              <a:rPr lang="cs-CZ" sz="1400" dirty="0" err="1"/>
              <a:t>Orchestra</a:t>
            </a:r>
            <a:r>
              <a:rPr lang="cs-CZ" sz="1400" dirty="0"/>
              <a:t>, v levé části záznam k reprodukci, </a:t>
            </a:r>
          </a:p>
          <a:p>
            <a:r>
              <a:rPr lang="cs-CZ" sz="1400" dirty="0"/>
              <a:t>zvukového generátory na pravé straně, zdroj: </a:t>
            </a:r>
          </a:p>
          <a:p>
            <a:r>
              <a:rPr lang="cs-CZ" sz="1400" u="sng" dirty="0">
                <a:hlinkClick r:id="rId5"/>
              </a:rPr>
              <a:t>https://i0.wp.com/120years.net/wordpress/wp-content/</a:t>
            </a:r>
          </a:p>
          <a:p>
            <a:r>
              <a:rPr lang="cs-CZ" sz="1400" u="sng" dirty="0" err="1">
                <a:hlinkClick r:id="rId5"/>
              </a:rPr>
              <a:t>uploads</a:t>
            </a:r>
            <a:r>
              <a:rPr lang="cs-CZ" sz="1400" u="sng" dirty="0">
                <a:hlinkClick r:id="rId5"/>
              </a:rPr>
              <a:t>/2017/10/hanert_01.png?ssl=1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250489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1367" y="627319"/>
            <a:ext cx="10070800" cy="5975499"/>
          </a:xfrm>
        </p:spPr>
        <p:txBody>
          <a:bodyPr>
            <a:normAutofit/>
          </a:bodyPr>
          <a:lstStyle/>
          <a:p>
            <a:pPr marL="67183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 průběhu 70. let masové rozšíření, zejména v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podobě bicích automatů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v průběhu 80. analogové automatofony nahrazeny digitálními nástroji, později jejich návrat v různých vlnách retro tendencí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bicí automaty představují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vývoj od přednastavených rytmických figur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(možnost interpretace)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 jejich tvorbě tj. programování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(tvorba) patternů k interpretaci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399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1.4.2.1. reprezentanti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3329764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Siemens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Sythesizer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(1956)</a:t>
            </a:r>
            <a:endParaRPr lang="cs-CZ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analogie budoucích DAW, programovatelný syntetizátor se sekvencerem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zaznamenávána na čtyřech děrovacích/děrných páskách (použito zařízení pro dálnopis), každá páska pět řad otvorů pro binární notaci parametrů zvuku (barva, délka, výška, tempo, hlasitost)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 60. let k dispozici ve Studio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für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elektronische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Music v Mnichově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42" y="1467293"/>
            <a:ext cx="7761768" cy="449412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486937" y="6062721"/>
            <a:ext cx="75009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obr., děrná páska syntetizéru Siemens Syntetizér (1959) jako nová forma hudebního zápisu, zdroj: </a:t>
            </a:r>
            <a:r>
              <a:rPr lang="cs-CZ" sz="1400" u="sng" dirty="0">
                <a:hlinkClick r:id="rId3"/>
              </a:rPr>
              <a:t>https://i2.wp.com/120years.net/wordpress/wp-content/uploads/fig1.gif?ssl=1</a:t>
            </a:r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50698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4450" y="867746"/>
            <a:ext cx="4276717" cy="5719121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Electronium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(1958)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autorem skladatel a konstruktér Raymond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Scott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východiskem elektromechanický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sekvencer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Wall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sound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tj. unikátní zařízení z počátku 50. let, díky tomu běžně nástroj označován jako „automatický“ či „algoritmický“ (sekvence jako program)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zdrojem zvuku upravené varhany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Hammond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Martenotovy vlny a dva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Clavivoxy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sekvencér složen z telefonních relé, jejichž hluk byl ostiňován masivní konstrukcí s izolací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nástroj obsahoval množství melodických a rytmických figur a sekvencí, hráč je mohl v reálném čase upravovat (barva, rychlost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včetně obvyklých tradičních metod práce s tématem a motivem (augmentace/diminuce, transpozice, variace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 manuálu, ovládání pouze pomocí spínačů a potenciometrů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CAC6FEC-F144-4C57-A9A5-FCBBC21C1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10" y="1268962"/>
            <a:ext cx="6363478" cy="351764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1ED89DE7-2E73-4B20-8FF9-51ADE7F0FB34}"/>
              </a:ext>
            </a:extLst>
          </p:cNvPr>
          <p:cNvSpPr txBox="1"/>
          <p:nvPr/>
        </p:nvSpPr>
        <p:spPr>
          <a:xfrm>
            <a:off x="5153608" y="4524993"/>
            <a:ext cx="10058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400" dirty="0"/>
          </a:p>
          <a:p>
            <a:r>
              <a:rPr lang="cs-CZ" sz="1400" dirty="0"/>
              <a:t>obr., </a:t>
            </a:r>
            <a:r>
              <a:rPr lang="cs-CZ" sz="1400" dirty="0" err="1"/>
              <a:t>Elecronium</a:t>
            </a:r>
            <a:r>
              <a:rPr lang="cs-CZ" sz="1400" dirty="0"/>
              <a:t>, zdroj: https://cdm.link/2006/07/raymond-scotts-electronium</a:t>
            </a:r>
          </a:p>
        </p:txBody>
      </p:sp>
    </p:spTree>
    <p:extLst>
      <p:ext uri="{BB962C8B-B14F-4D97-AF65-F5344CB8AC3E}">
        <p14:creationId xmlns:p14="http://schemas.microsoft.com/office/powerpoint/2010/main" val="2322557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073887" y="6010218"/>
            <a:ext cx="1046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obr., reklama na </a:t>
            </a:r>
            <a:r>
              <a:rPr lang="cs-CZ" sz="1400" dirty="0" err="1"/>
              <a:t>Side</a:t>
            </a:r>
            <a:r>
              <a:rPr lang="cs-CZ" sz="1400" dirty="0"/>
              <a:t> Man, cena 395 USD, vpravo ovládací prvky, zdroj </a:t>
            </a:r>
            <a:r>
              <a:rPr lang="cs-CZ" sz="1400" u="sng" dirty="0">
                <a:hlinkClick r:id="rId2"/>
              </a:rPr>
              <a:t>https://120years.net/the-side-manwurlitzerusa1959/</a:t>
            </a:r>
            <a:r>
              <a:rPr lang="cs-CZ" sz="1400" dirty="0"/>
              <a:t> a archiv autora </a:t>
            </a:r>
          </a:p>
          <a:p>
            <a:endParaRPr lang="cs-CZ" sz="1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87" y="3002289"/>
            <a:ext cx="6797388" cy="300792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C4297621-7D2C-4A3F-89FA-EFFE3A615951}"/>
              </a:ext>
            </a:extLst>
          </p:cNvPr>
          <p:cNvSpPr txBox="1"/>
          <p:nvPr/>
        </p:nvSpPr>
        <p:spPr>
          <a:xfrm>
            <a:off x="941069" y="874991"/>
            <a:ext cx="10707227" cy="20239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Side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Man (1959)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cs-CZ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komerčně vyráběný bicí automat (f.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Wurlitzer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zvuky připomínaly zvuky bicích jen vzdáleně, přístroj produkoval různé skupiny pulsů, jenž tvořily cca rytmickou figuru určenou k repetování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nabídce dvanáct figur, obvykle taneční hudby (tango, waltz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vybaven vlastním reproduktorem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sekvencer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ještě s mechanickými kotouči (rotační přepínače), jejichž rychlost ovlivňovala tempo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092629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6420" y="659222"/>
            <a:ext cx="10953309" cy="562462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Mini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Pops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a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Donca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Matic (1963),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Korg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Rhythm (1979)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úspěšná řada bicích automatů f.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Keio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Giutsu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Kenkyujo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vycházejících z konceptu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SideMan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součástí i populární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Rrythm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(1979)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modely ještě s vlastní reproduktorem, od cca 70 let pro zapojení do zesilovače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modelové řady z roku 1966 (DE 20, DA-20, MP-5 aj) již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plně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elektronické (bez mechanických dílů) a nabízející až 20 rytmických figur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polovina 70. let (MP 120, SR 120)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již s možností vkládat do stopy přechody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editovat dynamiku jinak než plošným snížením/zvýšením (fade in/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1979,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Rhythm RK 33 s nastavitelným poměrem hlasitosti mezi jednotlivými zvuky, KR-55 možností editovat figuru posouváním lehké a těžké doby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fce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swing beat), výběr z více než 48 rytmů složených z 10 zvuků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ukázka: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Korg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Rhythm KR-55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Boss DR – 55 (1979)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bicí automat, jenž již umožňoval tvorbu vlastních rytmických figur (patternů) ze čtyř základních zvuků (bass,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snare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shot,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hi-hat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barva ovládána pouze tónovou clonou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 ovládat akcenty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60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6420" y="659222"/>
            <a:ext cx="10953309" cy="631573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Roland TR 808 tj. „rhythm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composer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“  (1979)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bicí automat, jenž umožňoval individuálně nastavovat hlasitost a linkové výstupy pro 11 nástrojů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sekvencer umožňoval vytvořit 12 stop (skladeb) po 64 patternech, každý pattern až 32 not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 počátku velkým handicapem zvuk, který ve srovnání s konkurencí zaostával v míře shody s akustickými nástroji, na konci 80. let se ale tato nevýhoda stala výhodou a nástroj se stal ikonickým pro elektronickou taneční hudbu, dnes jsou „analogové“ barvy zvuku předmětem imitování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jeden z nejrozšířenějších analogových automatů vůbec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ukázka: 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Roland TR 808, prezentace nástroje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Roland TB 303 „bass line“ (1982)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monofonní syntetizér pro tvorbu basových linek, typicky pro taneční hudbu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charakteristický „analogový“ zvuk basu, jenž se stal ikonickým pro 80. léta, později předmětem imitování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ukázka: </a:t>
            </a:r>
            <a:r>
              <a:rPr lang="cs-CZ" sz="14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Roland TB 300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714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1.5. efektová zařízení a fenomén VOCODER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9966649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vedle analogových nástrojů se objevují sérově vyráběné samostatné efektové jednotky/zařízení pro tvorbu efektů pracující na stejném principu jako samotné nástroje (tvorba signálu a jeho zpracování primárně pomocí kontroly napětí)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práce se zvukovými efekty se stává běžnou součástí hudební produkce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cca od 60 let efektové jednotky snadno přenositelné, běžné je sériové zapojení (kytaristé, rocková a experimentální hudba – pedálové ovládání, běžně označované jako „krabičky“)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1.5.1. standardní a specializovaná efektová zařízení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467293"/>
            <a:ext cx="6449008" cy="510362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běžné efekty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rychlé kolísání výšky tónu kolem výchozí výšky tj. vibrato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délka dozvuku a (obvykle slábnoucí) opakování signálu nebo jeho části tj. echo,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aj.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 prostorového zvuku tj.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reverb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efekt vícehlasu tj. chorus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úprava spektra zesílením jeho vybraných složek na úkor jiných tj. booster,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distortion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overdrive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∙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 běžným efektovým zařízením patří i efekty na úpravu dynamiky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kompresor – snížení dynamického rozsahu signálu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opak kompresoru, silné složky jsou ještě více zesíleny, slabé zeslabeny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potlačuje slabé složky ve prospěch silných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odstranění dynamických špiček (krajní hodnoty) přesahující přípustnou mez (např. s ohledem na možnosti nástroje, reprodukční soupravy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3FDDED4C-10D6-4CE3-97E8-CD4D33CCE575}"/>
              </a:ext>
            </a:extLst>
          </p:cNvPr>
          <p:cNvSpPr txBox="1"/>
          <p:nvPr/>
        </p:nvSpPr>
        <p:spPr>
          <a:xfrm>
            <a:off x="7400273" y="4665305"/>
            <a:ext cx="4228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obr., sériově zapojená efektová zařízení pro ovládání</a:t>
            </a:r>
          </a:p>
          <a:p>
            <a:r>
              <a:rPr lang="cs-CZ" sz="1400" dirty="0"/>
              <a:t> nohou, f. </a:t>
            </a:r>
            <a:r>
              <a:rPr lang="cs-CZ" sz="1400" dirty="0" err="1"/>
              <a:t>Electro-Harmonix</a:t>
            </a:r>
            <a:r>
              <a:rPr lang="cs-CZ" sz="1400" dirty="0"/>
              <a:t>,  cca 70.léta, někdy jako </a:t>
            </a:r>
          </a:p>
          <a:p>
            <a:r>
              <a:rPr lang="cs-CZ" sz="1400" dirty="0"/>
              <a:t>tzv. „krabičky“, zdroj: archiv autora a f. </a:t>
            </a:r>
            <a:r>
              <a:rPr lang="cs-CZ" sz="1400" dirty="0" err="1"/>
              <a:t>Electro-Harmonix</a:t>
            </a:r>
            <a:endParaRPr lang="cs-CZ" sz="1400" dirty="0"/>
          </a:p>
          <a:p>
            <a:endParaRPr lang="cs-CZ" sz="1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91832BBE-E369-493A-ADAE-422F6BCEF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40" y="1467293"/>
            <a:ext cx="4268327" cy="319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analogové elektronické nástroje jako nový standard, dva typy hry a dva typy nástrojů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první analogové el. nástroje využívali v meziválečném období skladatelé blízcí idejím modernity a avantgardy (tzv. první byla tedy vážná hudba, např. O. Messiaen, E. Varése aj. 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cca od 50 let 20. stol. se analog. nástroje stávají novým standardem v populární hudbě vč. hudby jazzové a rockové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cca od 60. let zejména v progresivní a původně psychedelické (acid) hudbě (rocku) se uplatňují analogové syntetizéry používané do té doby pouze výjimečně (např. tzv. kolínská avantgarda, viz Elektrofony č. 5 )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 70. letech se objevují první el. bicí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pady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 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35709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75489"/>
            <a:ext cx="9966649" cy="569543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specializovaná zařízení na pomezí zvukového efektu a syntetizátoru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umožňují pokročilejší tvorbu nového signálu na základě vstupního signálu, typicky kytarové syntetizátory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pokročilé syntetizátory umožňují s využitím upraveného snímače samostatně zpracovávat zvuk jednotlivých strun a hrou (modulací vstupního signálu) ovládat proces syntézy, typicky Roland GR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8EBEB82-495E-4702-903E-AEB7207678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"/>
          <a:stretch/>
        </p:blipFill>
        <p:spPr>
          <a:xfrm>
            <a:off x="1269156" y="2188724"/>
            <a:ext cx="4826844" cy="361868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0A0BA976-EE8D-4043-B765-D06DD91ADB5D}"/>
              </a:ext>
            </a:extLst>
          </p:cNvPr>
          <p:cNvSpPr txBox="1"/>
          <p:nvPr/>
        </p:nvSpPr>
        <p:spPr>
          <a:xfrm>
            <a:off x="1118681" y="6196520"/>
            <a:ext cx="1952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obr. analogový kytarový syntezátor Roland GR 100, konec 70 let, řada GR (100, 300, 500, 700 (1977) umožňující s zpracovávat zvuk jednotlivých strun, </a:t>
            </a:r>
          </a:p>
          <a:p>
            <a:r>
              <a:rPr lang="cs-CZ" sz="1400" dirty="0"/>
              <a:t>zdroj: </a:t>
            </a:r>
            <a:r>
              <a:rPr lang="cs-CZ" sz="1400" u="sng" dirty="0">
                <a:hlinkClick r:id="rId3"/>
              </a:rPr>
              <a:t>https://guitarchimp.com/products/1983-roland-g-808-with-roland-gr-100-vintage-analog-guitar-synthesizer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17980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1.5.2. fenomén 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vocoder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syntetizátor a efekt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405187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Vocoder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tj.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Voice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Coder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unikátní zařízení kombinující syntetizér a efektový procesor, jenž iniciovalo vznik řady hudebních nástrojů samostatné kategorie, zprvu zařízení pro kvalitní přenos lidské řeči telefonem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východiskem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Voder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tj.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Demonstrator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syntetizér s cílem simulovat lidskou řeč z meziválečného období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přímý předchůdce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Sonovox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ze 40. let (zařízení produkující zvuky připomínající lidskou řeč), využití u filmu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princip spočívá v modulování jednoho signálu signálem druhým tj. modulujícím, modulujícím signálem je lidský hlas (možnost modulovat signál v reálném čase)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 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vocoderu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lze přistupovat jako k syntetizátoru (modulováním vzniká nový signál) anebo jako k efektovému zařízení (modulovaný signál je signál jiného hudebního nástroje, jenž tím získá barvu a výraz lidské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řeči, princip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využívá např. kytarový efekt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TalkBox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1971)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16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1.5.2.1. reprezentanti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405187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Bode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Vocoder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7702 –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Moog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Vocoder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(1977)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autorem slavný konstruktér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Herald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Bode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přístroj jako nosný (modulovaný) signál umožňuje používat růžový šum (ruchové kontinuum)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nemá piano manuál, může být modulem modulární soustavy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1979 vyráběn firmou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Norlin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 označením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Moog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Korg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b="1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Vocoder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VC 10 (1978)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slavný </a:t>
            </a:r>
            <a:r>
              <a:rPr lang="cs-CZ" sz="14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vokodér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umožňující používat vlastní hudební zvuky ovládané piano manuálem (na </a:t>
            </a:r>
            <a:r>
              <a:rPr lang="cs-CZ" sz="14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vocoder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lze hrát, je to samostatný </a:t>
            </a:r>
            <a:r>
              <a:rPr lang="cs-CZ" sz="1400" dirty="0" err="1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hud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nástroj)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modulující signál přichází prostřednictvím mikrofonu, modulovaný signál produkuje nástroj, výstup (výsledek) je v reálném čase </a:t>
            </a:r>
          </a:p>
          <a:p>
            <a:pPr marL="4191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4191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ukázka: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Korg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Vocoder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VC 10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00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poválečný vývoj a nové typy hudebního myšlení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405187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nové typy hudebního myšlení vzniklé v interakci s poválečným vývojem el. analogových nástrojů jsou již z většiny shodné se současností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doménou al. analogových nástrojů se v poválečném vývoji stala primárně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nonartificiální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hudba (experimentální rock, avantgardní jazz, později i hudba populární)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avantgarda artificiální hudby byla od 50 let zaujata možnostmi digitálních technologií (počítače, digitální syntéza, počítačem asistovaná kompozice)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určité míry platí, že nové technologie nacházejí uplatnění nejdříve ve světě vážné hudby, po té v progresivních formách rockové a jazzové hudby a nakonec v hudbě populární 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mainstreamu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18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 nové typy reprezentace hudby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405187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paměťová média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automatofonů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představují nový typ reprezentace hudby ve formě nového typu zápisu, nový zápis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v zásadě binární, vychází primárně z polarity Ano-NE, tj. v principu 1 – 0), příkladem jsou děrné štítky a pásky – typ kódu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předjímá způsob binární notaci (tj. obecně zápis v binární soustavě) běžnou v oblasti digitálních technologií (jedničky a nuly fixující cokoliv digitálního)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924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myšlení v 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patternech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smyčkách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405187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poválečný stav je logickým následkem meziválečného období a jeho nejvýraznějším rysem je myšlení v 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patternech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a smyčkách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loop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 vzniklé v interakci tradičního hudebního myšlení a nových technologií (typicky techniky elektro akustické hudby tj. EAH)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ovládací prvky technologií (manuály, potenciometry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), jejich nastavení, fungování a vazba na motoriku a dosavadní standardy v ovládání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hud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 nástrojů, stejně jako to, co je předmětem ovládání (hudební a zvukové parametry) je výrazem lidské představy o povaze hudební tvořivosti a novým hudebním světem/universem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typickým produktem je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smyčka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▪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pattern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a smyčka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loop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 mají zásadní vliv na podobu populární hudby a stejně tak na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minimal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music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87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2.2.1. </a:t>
            </a:r>
            <a:r>
              <a:rPr lang="cs-CZ" sz="1600" b="1" kern="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405187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pattern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⁻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tj. struktura, vzorec, schéma, blok/úsek, ale také něco jako kontejner /nádoba/věc k naplnění (analogie taktu)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⁻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tj. obvykle něco co se opakuje, co je předmětem multiplikace - opakovaného výskytu v původní nebo pozměněné podobě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⁻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může mít charakter motivu,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patterny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se skládají za sebe do stopy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⁻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umožňuje tvorbu typu „pusť to“ (bicí automat) a k tomu něco hraj (pak to –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pattern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- upravíme)  </a:t>
            </a: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cs-CZ" sz="1400" dirty="0"/>
              <a:t>obr.,  primitivní </a:t>
            </a:r>
            <a:r>
              <a:rPr lang="cs-CZ" sz="1400" dirty="0" err="1"/>
              <a:t>pattern</a:t>
            </a:r>
            <a:r>
              <a:rPr lang="cs-CZ" sz="1400" dirty="0"/>
              <a:t> pro bicí automat a jeho multiplikace (2x)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xmlns="" id="{CC595391-291B-4BA9-A476-0FEA3D2EF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188977"/>
              </p:ext>
            </p:extLst>
          </p:nvPr>
        </p:nvGraphicFramePr>
        <p:xfrm>
          <a:off x="948613" y="4105469"/>
          <a:ext cx="5716650" cy="1497451"/>
        </p:xfrm>
        <a:graphic>
          <a:graphicData uri="http://schemas.openxmlformats.org/drawingml/2006/table">
            <a:tbl>
              <a:tblPr/>
              <a:tblGrid>
                <a:gridCol w="330267">
                  <a:extLst>
                    <a:ext uri="{9D8B030D-6E8A-4147-A177-3AD203B41FA5}">
                      <a16:colId xmlns:a16="http://schemas.microsoft.com/office/drawing/2014/main" xmlns="" val="2173276002"/>
                    </a:ext>
                  </a:extLst>
                </a:gridCol>
                <a:gridCol w="330267">
                  <a:extLst>
                    <a:ext uri="{9D8B030D-6E8A-4147-A177-3AD203B41FA5}">
                      <a16:colId xmlns:a16="http://schemas.microsoft.com/office/drawing/2014/main" xmlns="" val="287098910"/>
                    </a:ext>
                  </a:extLst>
                </a:gridCol>
                <a:gridCol w="762645">
                  <a:extLst>
                    <a:ext uri="{9D8B030D-6E8A-4147-A177-3AD203B41FA5}">
                      <a16:colId xmlns:a16="http://schemas.microsoft.com/office/drawing/2014/main" xmlns="" val="3790340046"/>
                    </a:ext>
                  </a:extLst>
                </a:gridCol>
                <a:gridCol w="330267">
                  <a:extLst>
                    <a:ext uri="{9D8B030D-6E8A-4147-A177-3AD203B41FA5}">
                      <a16:colId xmlns:a16="http://schemas.microsoft.com/office/drawing/2014/main" xmlns="" val="2775638891"/>
                    </a:ext>
                  </a:extLst>
                </a:gridCol>
                <a:gridCol w="330267">
                  <a:extLst>
                    <a:ext uri="{9D8B030D-6E8A-4147-A177-3AD203B41FA5}">
                      <a16:colId xmlns:a16="http://schemas.microsoft.com/office/drawing/2014/main" xmlns="" val="376565345"/>
                    </a:ext>
                  </a:extLst>
                </a:gridCol>
                <a:gridCol w="330267">
                  <a:extLst>
                    <a:ext uri="{9D8B030D-6E8A-4147-A177-3AD203B41FA5}">
                      <a16:colId xmlns:a16="http://schemas.microsoft.com/office/drawing/2014/main" xmlns="" val="626864725"/>
                    </a:ext>
                  </a:extLst>
                </a:gridCol>
                <a:gridCol w="330267">
                  <a:extLst>
                    <a:ext uri="{9D8B030D-6E8A-4147-A177-3AD203B41FA5}">
                      <a16:colId xmlns:a16="http://schemas.microsoft.com/office/drawing/2014/main" xmlns="" val="2575616452"/>
                    </a:ext>
                  </a:extLst>
                </a:gridCol>
                <a:gridCol w="330267">
                  <a:extLst>
                    <a:ext uri="{9D8B030D-6E8A-4147-A177-3AD203B41FA5}">
                      <a16:colId xmlns:a16="http://schemas.microsoft.com/office/drawing/2014/main" xmlns="" val="2385676144"/>
                    </a:ext>
                  </a:extLst>
                </a:gridCol>
                <a:gridCol w="330267">
                  <a:extLst>
                    <a:ext uri="{9D8B030D-6E8A-4147-A177-3AD203B41FA5}">
                      <a16:colId xmlns:a16="http://schemas.microsoft.com/office/drawing/2014/main" xmlns="" val="2602340338"/>
                    </a:ext>
                  </a:extLst>
                </a:gridCol>
                <a:gridCol w="330267">
                  <a:extLst>
                    <a:ext uri="{9D8B030D-6E8A-4147-A177-3AD203B41FA5}">
                      <a16:colId xmlns:a16="http://schemas.microsoft.com/office/drawing/2014/main" xmlns="" val="3806561368"/>
                    </a:ext>
                  </a:extLst>
                </a:gridCol>
                <a:gridCol w="330267">
                  <a:extLst>
                    <a:ext uri="{9D8B030D-6E8A-4147-A177-3AD203B41FA5}">
                      <a16:colId xmlns:a16="http://schemas.microsoft.com/office/drawing/2014/main" xmlns="" val="3309791410"/>
                    </a:ext>
                  </a:extLst>
                </a:gridCol>
                <a:gridCol w="330267">
                  <a:extLst>
                    <a:ext uri="{9D8B030D-6E8A-4147-A177-3AD203B41FA5}">
                      <a16:colId xmlns:a16="http://schemas.microsoft.com/office/drawing/2014/main" xmlns="" val="2589469574"/>
                    </a:ext>
                  </a:extLst>
                </a:gridCol>
                <a:gridCol w="330267">
                  <a:extLst>
                    <a:ext uri="{9D8B030D-6E8A-4147-A177-3AD203B41FA5}">
                      <a16:colId xmlns:a16="http://schemas.microsoft.com/office/drawing/2014/main" xmlns="" val="3264430933"/>
                    </a:ext>
                  </a:extLst>
                </a:gridCol>
                <a:gridCol w="330267">
                  <a:extLst>
                    <a:ext uri="{9D8B030D-6E8A-4147-A177-3AD203B41FA5}">
                      <a16:colId xmlns:a16="http://schemas.microsoft.com/office/drawing/2014/main" xmlns="" val="2582429203"/>
                    </a:ext>
                  </a:extLst>
                </a:gridCol>
                <a:gridCol w="330267">
                  <a:extLst>
                    <a:ext uri="{9D8B030D-6E8A-4147-A177-3AD203B41FA5}">
                      <a16:colId xmlns:a16="http://schemas.microsoft.com/office/drawing/2014/main" xmlns="" val="3882614939"/>
                    </a:ext>
                  </a:extLst>
                </a:gridCol>
                <a:gridCol w="330267">
                  <a:extLst>
                    <a:ext uri="{9D8B030D-6E8A-4147-A177-3AD203B41FA5}">
                      <a16:colId xmlns:a16="http://schemas.microsoft.com/office/drawing/2014/main" xmlns="" val="3779840570"/>
                    </a:ext>
                  </a:extLst>
                </a:gridCol>
              </a:tblGrid>
              <a:tr h="3001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4670980"/>
                  </a:ext>
                </a:extLst>
              </a:tr>
              <a:tr h="29907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hi-hat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3605517"/>
                  </a:ext>
                </a:extLst>
              </a:tr>
              <a:tr h="29907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snare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7597592"/>
                  </a:ext>
                </a:extLst>
              </a:tr>
              <a:tr h="30010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basový buben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2778066"/>
                  </a:ext>
                </a:extLst>
              </a:tr>
              <a:tr h="29907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3213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016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2.2.2. smyčka a repetice jako standardní stavení princip 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405187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myšlení v rámci prostoru daného smyčkou lze chápat jako jeden z následků technik EAH (typicky práce s MG), k jeho vniku přispívá také v hudbě tradiční užívání repetic a návratů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na rozdíl od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patternu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nemívá multiplikace smyčkou žádný evoluční/variační charakter, multiplikace je „čistá“ (neustálá) expozice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smyčka/zacyklení je současně jedním z nejstarších formových tvarů: nekonečná repetice (rytmus, melodie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.) a nad ní rozvíjející se další hlas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dnes běžným nástrojem budování formy/stopy elektronické hudby 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71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2.3. modulace signálu jako princip tvorby, uvažování ve fyzikálních parametrech </a:t>
            </a: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405187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avantgarda artificiální hudby pracovala se syntézou zvuku nejpozději od konce 40. let, 50. léta byla typická zájmem o digitální technologie a syntézu (Kolínská avantgarda, I.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Xenakis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 60 letech se zásluhou modulárních analogových syntetizátorů stala syntéza doménou i experimentální a zejména rockové hudby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modulace signálu se stává legitimním formovým typem a tvůrčím procesem, jenž vede k vytvoření hudby/kompozice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hudba je v takovém myšlení a priori něčím zvukovým (vazba na předcházející EAH)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uvažování o hudbě se běžně pohybuje v prostředí absolutních hudebních parametrů resp. hodnot fyzikálních veličin (rozdíl oproti symbolické reprezentaci – tradiční notace a abstraktní svět relativních vztahů a symbolů)</a:t>
            </a: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69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>
                <a:latin typeface="+mn-lt"/>
              </a:rPr>
              <a:t>citovaná literatura</a:t>
            </a: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SYROVÝ, Václav – GUŠTAR, Milan. </a:t>
            </a:r>
            <a:r>
              <a:rPr lang="cs-CZ" sz="14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Malý slovník základních pojmů z hudební akustiky a hudební elektroniky.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Praha: HAMU, 2016.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9964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uplatnění a určení nástroje, dva (tři) základní typy hry a přístupů ke hře, zvukové efekty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4"/>
            <a:ext cx="10515600" cy="470967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z pohledu uplatnění a určení lze rozlišovat dva základní typy analog. el. nástrojů: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syntezátory,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tj. nástroje, jejichž smyslem je nabídnout možnost tvorby zvukového objemu/zvukové stopy metodami zvukové syntézy, běžně pomocí modulace průběhu tvorby signálu v reálném čase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ostatní nástroje, které </a:t>
            </a:r>
            <a:r>
              <a:rPr lang="cs-CZ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nejsou určeny pro zvukovou syntézu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byť zvuky, které vydávají, syntézou vznikly (el. varhany, el. piana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 , hudebník na nástroj hraje konvenčně (klaviatura ) a obvykle pracuje se zvuky, jež nástroj nabízí (někdy označováno jako tzv. tovární zvuky)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relativně sporným třetím typem jsou zvukové efekty,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efekt signál netvoří ale pouze zpracovává, na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efekt se nehraje (hraje se např. na kytaru), specifickým typem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efektu jsou nástroje typu VOCODER (lze vnímat jako syntetizátory v reálném čase)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56496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1.2. analog. el. nástroje bez určení pro zvukovou syntézu, poválečné období cca do boomu digitálních nástrojů 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896600" cy="510767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analog. el. nástroje bez určení pro zvukovou syntézu lze vnímat jako podskupinu analog. el. nástrojů (druhou podskupinou jsou pak analogové syntetizéry)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 poválečném období se stávají standardem, nahrazují akustické (primárně klávesové nástroje) a to zejména v populární, jazzové a rockové hudbě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typickým zjevem jsou el. piana a varhany, pojem „el. piano“ ale není omezen na zvuk/imitaci zvuku piana, představuje typ nástroje s průběhem signálu podobným signálu pianu (různé témbry piana např.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honky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tonky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cembalo, marimba, xylofon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nástroje s možností drženého/prodlevového tónu bez poklesu intenzity jsou označovány obecně jako „varhany“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později se prosadí pojem „klávesy“ jako označení pro blíže neurčený elektronický klávesový nástroj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rozšíření způsobeno i snadnou manipulací (na rozdíl od piana), pojem „combo organ“ označuje typ snadno přenosných „varhan“ a obecně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anal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 el. nástroje 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ovládání a hra je v základních parametrech stejná, jako u klávesových nástrojů, běžná je možnost ovlivňovat průběh signálu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envelope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v průběhu hry nebo před jejím zahájením (analogie pedálů)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 70 letech se objevují elektronické bicí nástroje označované obvykle jako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pady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“, které se uplatní zejména v pozdější dekádě a v oblasti disko hudby (obvykle již jako digitální nástroje)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od konce 70 let se prosazují digitální nástroje,  80. léta přináší masivní boom digitální elektroniky obecně (osobní počítače, internet)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cca od 90. let stále se navracející retro tendence  - věčný návrat analogových nástrojů (vč. vinylových desek), řada hybridních nástrojů (digitálně řízené analogové nástroje) 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24695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1.2.1. reprezentanti, poválečné období cca do boomu digitálních nástrojů v 80. letech </a:t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b="1" dirty="0">
                <a:latin typeface="+mn-lt"/>
              </a:rPr>
              <a:t/>
            </a:r>
            <a:br>
              <a:rPr lang="cs-CZ" sz="1600" b="1" dirty="0">
                <a:latin typeface="+mn-lt"/>
              </a:rPr>
            </a:br>
            <a:r>
              <a:rPr lang="cs-CZ" sz="1600" dirty="0">
                <a:latin typeface="+mn-lt"/>
              </a:rPr>
              <a:t/>
            </a:r>
            <a:br>
              <a:rPr lang="cs-CZ" sz="1600" dirty="0">
                <a:latin typeface="+mn-lt"/>
              </a:rPr>
            </a:br>
            <a:endParaRPr lang="cs-CZ" sz="16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7293"/>
            <a:ext cx="10985205" cy="510362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Varhany Vox – Vox Continental  (1961)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 nástroje combo organ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jeden nebo dva manuály, hlasitost ovládána pedálem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levé straně táhla pro modulaci barvy zvuku továrního zvuku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plně polyfonní, možnost automatického zdvojení basu v oktávě (nejnižší tón v akordu)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oblíbený nástroj rockové a jazzové hudby, slavné je jeho použití ve skupině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(melodie, harmonie, basy)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53779" y="6300599"/>
            <a:ext cx="1153544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obr, Vox Continental v 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Metropolitan Museum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Art/ New York City, nástroj na který hrál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Manzarek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Doors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celkový pohled a detail ovladačů pro úpravu témbru, zdroj: https://www.metmuseum.org/art/collection/search/766762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b="4293"/>
          <a:stretch/>
        </p:blipFill>
        <p:spPr>
          <a:xfrm>
            <a:off x="1138570" y="3561233"/>
            <a:ext cx="6931542" cy="275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484" y="999462"/>
            <a:ext cx="11132288" cy="595423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Syndrum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(1976)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jeden z prvních prodávaných nástrojů typu elektrické bicí,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principu jde o dynamickou klávesu, tj. spínač schopný rozlišovat intenzitu úderu, spínač je označován jako „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může ovládat/spouštět v zásadě jakýkoliv zvuk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hráč má možnost před hrou nastavit zvuk na ovládací jednotce, ke které je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spínač připojen, samotný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pak opatřen potenciometry pro doladění zvuku a hlasitosti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verze multifonní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/>
              <a:t>         </a:t>
            </a:r>
            <a:r>
              <a:rPr lang="cs-CZ" sz="1400" b="1" dirty="0">
                <a:solidFill>
                  <a:schemeClr val="accent1"/>
                </a:solidFill>
              </a:rPr>
              <a:t>ukázka: </a:t>
            </a:r>
            <a:r>
              <a:rPr lang="cs-CZ" sz="1400" b="1" u="sng" dirty="0" err="1">
                <a:solidFill>
                  <a:schemeClr val="accent1"/>
                </a:solidFill>
                <a:hlinkClick r:id="rId2"/>
              </a:rPr>
              <a:t>Syndrum</a:t>
            </a:r>
            <a:r>
              <a:rPr lang="cs-CZ" sz="1400" b="1" u="sng" dirty="0">
                <a:solidFill>
                  <a:schemeClr val="accent1"/>
                </a:solidFill>
                <a:hlinkClick r:id="rId2"/>
              </a:rPr>
              <a:t> cca 1978</a:t>
            </a:r>
            <a:endParaRPr lang="cs-CZ" sz="14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Roland EP- 10 (1973)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elektronická „piana“ firmy Roland, nástroj nabízel dvě barvy typu piano a dvě barvy typu cembalo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levé straně potenciometry pro úpravu barvy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dynamická klávesnice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polyfonní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93776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484" y="988835"/>
            <a:ext cx="11132288" cy="595423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▪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Solina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String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Ensemble (1974)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první úspěšný nástroj nabízející cca imitace orchestrálních barev/nástrojů: smyčcové nástroje, trubku a lesní roh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 ovládat/nastavit přeznívání tónů a regulovat „jasnost“ barvy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polyfonní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používala např. skupina Pink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Floyd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Division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aj.</a:t>
            </a: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ukázka: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Solina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String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 Ensemble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▪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Roland VK 6, VK 9 (1977)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imitující barvu elektromechanických nástrojů Hammond (reakce na ukončení výroby nástrojů Hammond)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dva rozsáhlé manuály a možnost regulovat barvu zvuku pomocí ovladačů na levé straně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polyfonní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unikát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Box (1977)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pro automatickou tvorbu paralelních akordů/paralelního doprovodu jednohlasé melodie 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vybavený jen jednooktávovou klaviaturou se připojoval k monofonnímu (řídícímu) nástroji a sám tvořil doprovod, výstup z 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Boxu byl veden zpět do řídícího nástroje 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vyrobeno cca 150 kusů </a:t>
            </a:r>
          </a:p>
          <a:p>
            <a:pPr marL="0" indent="0">
              <a:buNone/>
            </a:pPr>
            <a:r>
              <a:rPr lang="cs-CZ" sz="1400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ukázka: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Poly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-Box připojený k syntetizéru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MiniMoog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(tvorba akordů od 0:40)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0424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484" y="988835"/>
            <a:ext cx="11132288" cy="595423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unikát EVI, 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Steinerphone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(1975)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nástroj imitující techniku hry na akustickou trubku, později také na saxofon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zprvu vybaven jen snímačem intenzity tlaku vzduchu, později také snímačem (pří)tlaku nátrubku (nátisku)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snímače společně s tlačítky imitujícími ventily ovládaly připojený generátor zvuku (syntetizátor), hrou „na trubku“ je pak možné ovládat jakoukoliv barvu zvuku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populární v 80 letech při nahrávání filmové hudby v 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Holywoodu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komerčně až v roce 1987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cs-CZ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ukázka</a:t>
            </a:r>
            <a:r>
              <a:rPr lang="cs-CZ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: </a:t>
            </a:r>
            <a:r>
              <a:rPr lang="cs-CZ" sz="14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Steinerphone</a:t>
            </a:r>
            <a:endParaRPr lang="cs-CZ" sz="14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Tubon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(1966)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klávesový nástroj k zavěšení na krk (jako kytara), pravá ruka hraje na klávesy, druhá ovládá barvu zvuku pomocí spínačů v horní části (analogie hry na kytaru)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předchůdce nástrojů populárních v 80 letech v populární hudbě (</a:t>
            </a:r>
            <a:r>
              <a:rPr lang="cs-CZ" sz="14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disco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‐"/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jednohlasý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ukázka:</a:t>
            </a:r>
            <a:r>
              <a:rPr lang="cs-CZ" sz="14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sz="1400" b="1" u="sng" dirty="0" err="1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Tubon</a:t>
            </a:r>
            <a:r>
              <a:rPr lang="cs-CZ" sz="1400" b="1" u="sng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41749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1634</Words>
  <Application>Microsoft Office PowerPoint</Application>
  <PresentationFormat>Širokoúhlá obrazovka</PresentationFormat>
  <Paragraphs>434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Prezentace aplikace PowerPoint</vt:lpstr>
      <vt:lpstr> témata šestého tematického okruhu </vt:lpstr>
      <vt:lpstr>       1.  analogové elektronické nástroje jako nový standard, dva typy hry a dva typy nástrojů       </vt:lpstr>
      <vt:lpstr>        1.1. uplatnění a určení nástroje, dva (tři) základní typy hry a přístupů ke hře, zvukové efekty         </vt:lpstr>
      <vt:lpstr>          1.2. analog. el. nástroje bez určení pro zvukovou syntézu, poválečné období cca do boomu digitálních nástrojů           </vt:lpstr>
      <vt:lpstr>         1.2.1. reprezentanti, poválečné období cca do boomu digitálních nástrojů v 80. letech          </vt:lpstr>
      <vt:lpstr>Prezentace aplikace PowerPoint</vt:lpstr>
      <vt:lpstr>Prezentace aplikace PowerPoint</vt:lpstr>
      <vt:lpstr>Prezentace aplikace PowerPoint</vt:lpstr>
      <vt:lpstr>          1.3. analogové elektronické syntetizéry (hardware), fenomén a pojem „syntetizátor“          </vt:lpstr>
      <vt:lpstr>          1.3.1. fenomén syntetizér, pojem „modulární“ syntezátor            </vt:lpstr>
      <vt:lpstr>            1.3.1.1. pojem „modulární“ a „semimodulární“ syntetizér             </vt:lpstr>
      <vt:lpstr>             1.3.2. reprezentanti, poválečné období cca do boomu digitálních nástrojů v 80. letech              </vt:lpstr>
      <vt:lpstr>Prezentace aplikace PowerPoint</vt:lpstr>
      <vt:lpstr>Prezentace aplikace PowerPoint</vt:lpstr>
      <vt:lpstr>Prezentace aplikace PowerPoint</vt:lpstr>
      <vt:lpstr>            1.3.2. 1. unikáty z ĆSSR            </vt:lpstr>
      <vt:lpstr>             1.4. automatické elektronické analogové nástroje (el. analog. automatofony), pojem „sekvencer“               </vt:lpstr>
      <vt:lpstr>              1.4.1. pojem „sekvencér“               </vt:lpstr>
      <vt:lpstr>               1.4.2. reprezentanti, specifika hry a ovládání, vývoj               </vt:lpstr>
      <vt:lpstr>Prezentace aplikace PowerPoint</vt:lpstr>
      <vt:lpstr>Prezentace aplikace PowerPoint</vt:lpstr>
      <vt:lpstr>                1.4.2.1. reprezentanti                </vt:lpstr>
      <vt:lpstr>Prezentace aplikace PowerPoint</vt:lpstr>
      <vt:lpstr>Prezentace aplikace PowerPoint</vt:lpstr>
      <vt:lpstr>Prezentace aplikace PowerPoint</vt:lpstr>
      <vt:lpstr>Prezentace aplikace PowerPoint</vt:lpstr>
      <vt:lpstr>              1.5. efektová zařízení a fenomén VOCODER              </vt:lpstr>
      <vt:lpstr>               1.5.1. standardní a specializovaná efektová zařízení                </vt:lpstr>
      <vt:lpstr>Prezentace aplikace PowerPoint</vt:lpstr>
      <vt:lpstr>                1.5.2. fenomén vocoder, syntetizátor a efekt                 </vt:lpstr>
      <vt:lpstr>                 1.5.2.1. reprezentanti                  </vt:lpstr>
      <vt:lpstr>                  2. poválečný vývoj a nové typy hudebního myšlení                  </vt:lpstr>
      <vt:lpstr>                   2.1. nové typy reprezentace hudby                    </vt:lpstr>
      <vt:lpstr>                    2.2. myšlení v patternech a smyčkách                     </vt:lpstr>
      <vt:lpstr>                     2.2.1. pattern                      </vt:lpstr>
      <vt:lpstr>                     2.2.2. smyčka a repetice jako standardní stavení princip                      </vt:lpstr>
      <vt:lpstr>                     2.3. modulace signálu jako princip tvorby, uvažování ve fyzikálních parametrech                      </vt:lpstr>
      <vt:lpstr>citovaná literatura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ph</dc:creator>
  <cp:lastModifiedBy>ph</cp:lastModifiedBy>
  <cp:revision>224</cp:revision>
  <dcterms:created xsi:type="dcterms:W3CDTF">2020-12-04T09:56:31Z</dcterms:created>
  <dcterms:modified xsi:type="dcterms:W3CDTF">2022-05-02T06:45:26Z</dcterms:modified>
</cp:coreProperties>
</file>