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3C7737-34D4-0DCD-5F6E-816DEBD89610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EC4961-B38E-800B-D0BE-CB4C6A1B88F7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7FC086-F669-6939-91C3-592CAAE03F91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FE6E84-8C2D-A413-020C-22D8ACA0C787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FD2663-0F45-10EE-69DF-B8F3F8BA6D60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597F22-7CAA-77BF-52D7-2626EB37DC32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D247BC-ACBA-36F1-F299-361F7379B27B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61C461-29B1-FC88-A82F-2155B46FBE5D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8C63C8-E215-28EA-065D-285FDFC65C6C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B59B19-EC46-665A-6D58-61CCF7AE3FED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567741-56F8-3DFD-4DBB-7FEC15569B9C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CD2CCD-0BFC-7C3D-FDFC-9668CD732081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B2C3B1-C77E-EECF-D731-C4F92863FF05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D28A42-A02B-650B-31E6-83452050479D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Úvodní sní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Nadpis a svislý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Svislý nadpis a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Záhlaví oddíl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va obsa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Porovnán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Prázdn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Obsah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Obrázek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cs-CZ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03A729-621D-453C-B4EF-15C09F1FDADF}" type="datetimeFigureOut">
              <a:rPr lang="cs-CZ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5B3DE4-B023-4812-AAA0-7383FE5E73A6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adlet.com/hzizkova/ai-tools-for-academic-writing-spouhipvo1qtcwfh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kvalita.muni.cz/kvalita-vyuky/doporuceni-k-vyuzivani-umele-inteligence-ve-vyuce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rcheo-muzeo.phil.muni.cz/studium/bakalarske-studium" TargetMode="External"/><Relationship Id="rId4" Type="http://schemas.openxmlformats.org/officeDocument/2006/relationships/hyperlink" Target="https://archeo-muzeo.phil.muni.cz/studium/magisterske-studium" TargetMode="External"/><Relationship Id="rId5" Type="http://schemas.openxmlformats.org/officeDocument/2006/relationships/hyperlink" Target="https://is.muni.cz/auth/predmety/uplny_vypis?fakulta=1421;obdobi=9124;predmet=1532954" TargetMode="External"/><Relationship Id="rId6" Type="http://schemas.openxmlformats.org/officeDocument/2006/relationships/hyperlink" Target="https://is.muni.cz/auth/predmety/uplny_vypis?fakulta=1421;obdobi=9124;predmet=1533014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rcheo-muzeo.phil.muni.cz/studium/bakalarske-studium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is.muni.cz/napoveda/elearning/plagia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rcheo-muzeo.phil.muni.cz/studium/bakalarske-studium/bc-archeo" TargetMode="External"/><Relationship Id="rId4" Type="http://schemas.openxmlformats.org/officeDocument/2006/relationships/hyperlink" Target="https://archeo-muzeo.phil.muni.cz/studium/magisterske-studium/mgr-archeo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cs-CZ" sz="4400"/>
              <a:t>Studijní šablony</a:t>
            </a:r>
            <a:br>
              <a:rPr lang="cs-CZ" sz="4400"/>
            </a:br>
            <a:r>
              <a:rPr lang="cs-CZ" sz="4400"/>
              <a:t>Pravidla použití AI</a:t>
            </a:r>
            <a:br>
              <a:rPr lang="cs-CZ" sz="4400"/>
            </a:br>
            <a:r>
              <a:rPr lang="cs-CZ" sz="4400"/>
              <a:t>Kontrola a obhajoba závěrečné práce</a:t>
            </a:r>
            <a:br>
              <a:rPr lang="cs-CZ" sz="4400"/>
            </a:br>
            <a:endParaRPr lang="cs-CZ" sz="4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Seminář prací J2024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906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Jak přistupovat ke svým závěrečným pracím v době rozvoje AI?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1475232"/>
            <a:ext cx="10515600" cy="50176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/>
              <a:t>GPT 4.5 udělá přijímací zkoušky do Mgr. studia (např. oborové testy)</a:t>
            </a:r>
            <a:endParaRPr/>
          </a:p>
          <a:p>
            <a:pPr>
              <a:defRPr/>
            </a:pPr>
            <a:r>
              <a:rPr lang="cs-CZ"/>
              <a:t>modely AI jsou limitované dostupností dat</a:t>
            </a:r>
            <a:endParaRPr/>
          </a:p>
          <a:p>
            <a:pPr>
              <a:defRPr/>
            </a:pPr>
            <a:r>
              <a:rPr lang="cs-CZ"/>
              <a:t>modely AI jsou jen statistické modely (nevymýšlejí)</a:t>
            </a:r>
            <a:endParaRPr/>
          </a:p>
          <a:p>
            <a:pPr>
              <a:defRPr/>
            </a:pPr>
            <a:r>
              <a:rPr lang="cs-CZ"/>
              <a:t>již pomáhají</a:t>
            </a:r>
            <a:endParaRPr/>
          </a:p>
          <a:p>
            <a:pPr lvl="1">
              <a:defRPr/>
            </a:pPr>
            <a:r>
              <a:rPr lang="cs-CZ"/>
              <a:t>při čtení, strojovém překladu a stylistice textů (jazykové modely: </a:t>
            </a:r>
            <a:r>
              <a:rPr lang="cs-CZ"/>
              <a:t>Grammarly</a:t>
            </a:r>
            <a:r>
              <a:rPr lang="cs-CZ"/>
              <a:t>, </a:t>
            </a:r>
            <a:r>
              <a:rPr lang="cs-CZ"/>
              <a:t>DeepL</a:t>
            </a:r>
            <a:r>
              <a:rPr lang="cs-CZ"/>
              <a:t>, </a:t>
            </a:r>
            <a:r>
              <a:rPr lang="cs-CZ"/>
              <a:t>Lindat</a:t>
            </a:r>
            <a:r>
              <a:rPr lang="cs-CZ"/>
              <a:t> </a:t>
            </a:r>
            <a:r>
              <a:rPr lang="cs-CZ"/>
              <a:t>Translation</a:t>
            </a:r>
            <a:r>
              <a:rPr lang="cs-CZ"/>
              <a:t>)</a:t>
            </a:r>
            <a:endParaRPr/>
          </a:p>
          <a:p>
            <a:pPr lvl="1">
              <a:defRPr/>
            </a:pPr>
            <a:r>
              <a:rPr lang="cs-CZ"/>
              <a:t>při tvorbě odkazů</a:t>
            </a:r>
            <a:endParaRPr/>
          </a:p>
          <a:p>
            <a:pPr>
              <a:defRPr/>
            </a:pPr>
            <a:r>
              <a:rPr lang="cs-CZ"/>
              <a:t>nástroje generativní AI mohou pomoci</a:t>
            </a:r>
            <a:endParaRPr/>
          </a:p>
          <a:p>
            <a:pPr lvl="1">
              <a:defRPr/>
            </a:pPr>
            <a:r>
              <a:rPr lang="cs-CZ"/>
              <a:t>literární rešerši (</a:t>
            </a:r>
            <a:r>
              <a:rPr lang="cs-CZ"/>
              <a:t>Consensus</a:t>
            </a:r>
            <a:r>
              <a:rPr lang="cs-CZ"/>
              <a:t>, </a:t>
            </a:r>
            <a:r>
              <a:rPr lang="cs-CZ"/>
              <a:t>Perplexity</a:t>
            </a:r>
            <a:r>
              <a:rPr lang="cs-CZ"/>
              <a:t>, přípravy AI v platformě </a:t>
            </a:r>
            <a:r>
              <a:rPr lang="cs-CZ"/>
              <a:t>Scopus</a:t>
            </a:r>
            <a:r>
              <a:rPr lang="cs-CZ"/>
              <a:t>)</a:t>
            </a:r>
            <a:endParaRPr/>
          </a:p>
          <a:p>
            <a:pPr lvl="1">
              <a:defRPr/>
            </a:pPr>
            <a:r>
              <a:rPr lang="cs-CZ"/>
              <a:t>strukturování textů a programování (Chat GPT, </a:t>
            </a:r>
            <a:r>
              <a:rPr lang="cs-CZ"/>
              <a:t>Edge</a:t>
            </a:r>
            <a:r>
              <a:rPr lang="cs-CZ"/>
              <a:t> </a:t>
            </a:r>
            <a:r>
              <a:rPr lang="cs-CZ"/>
              <a:t>Copilot</a:t>
            </a:r>
            <a:r>
              <a:rPr lang="cs-CZ"/>
              <a:t>; Grog :-)</a:t>
            </a:r>
            <a:endParaRPr/>
          </a:p>
          <a:p>
            <a:pPr>
              <a:defRPr/>
            </a:pPr>
            <a:r>
              <a:rPr lang="en-GB" u="sng">
                <a:hlinkClick r:id="rId3" tooltip="https://padlet.com/hzizkova/ai-tools-for-academic-writing-spouhipvo1qtcwfh"/>
              </a:rPr>
              <a:t>AI Tools for Academic Writing (padlet.com)</a:t>
            </a:r>
            <a:r>
              <a:rPr lang="cs-CZ"/>
              <a:t> - MS Teams (AI na FF)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Etika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1402080"/>
            <a:ext cx="10515600" cy="475488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/>
              <a:t>vždy záleží na smyslu úkolu</a:t>
            </a:r>
            <a:endParaRPr/>
          </a:p>
          <a:p>
            <a:pPr>
              <a:defRPr/>
            </a:pPr>
            <a:r>
              <a:rPr lang="cs-CZ"/>
              <a:t>doporučuje se využívat jako pomocný nástroj</a:t>
            </a:r>
            <a:endParaRPr/>
          </a:p>
          <a:p>
            <a:pPr>
              <a:defRPr/>
            </a:pPr>
            <a:r>
              <a:rPr lang="cs-CZ"/>
              <a:t>„</a:t>
            </a:r>
            <a:r>
              <a:rPr lang="cs-CZ" i="1"/>
              <a:t>chatboty založené na LLM („</a:t>
            </a:r>
            <a:r>
              <a:rPr lang="cs-CZ" i="1"/>
              <a:t>Large</a:t>
            </a:r>
            <a:r>
              <a:rPr lang="cs-CZ" i="1"/>
              <a:t> </a:t>
            </a:r>
            <a:r>
              <a:rPr lang="cs-CZ" i="1"/>
              <a:t>Language</a:t>
            </a:r>
            <a:r>
              <a:rPr lang="cs-CZ" i="1"/>
              <a:t> </a:t>
            </a:r>
            <a:r>
              <a:rPr lang="cs-CZ" i="1"/>
              <a:t>Models</a:t>
            </a:r>
            <a:r>
              <a:rPr lang="cs-CZ" i="1"/>
              <a:t>“), se nedoporučuje využívat k přímé formulaci vlastního textu, resp. ke generování závěrů, argumentů, zjištění či tvrzení v textu obsažených, které by měl formulovat autor samostatně“</a:t>
            </a:r>
            <a:endParaRPr/>
          </a:p>
          <a:p>
            <a:pPr>
              <a:defRPr/>
            </a:pPr>
            <a:r>
              <a:rPr lang="en-GB" u="sng">
                <a:hlinkClick r:id="rId3" tooltip="https://kvalita.muni.cz/kvalita-vyuky/doporuceni-k-vyuzivani-umele-inteligence-ve-vyuce"/>
              </a:rPr>
              <a:t>Doporučení</a:t>
            </a:r>
            <a:r>
              <a:rPr lang="en-GB" u="sng">
                <a:hlinkClick r:id="rId3" tooltip="https://kvalita.muni.cz/kvalita-vyuky/doporuceni-k-vyuzivani-umele-inteligence-ve-vyuce"/>
              </a:rPr>
              <a:t> k </a:t>
            </a:r>
            <a:r>
              <a:rPr lang="en-GB" u="sng">
                <a:hlinkClick r:id="rId3" tooltip="https://kvalita.muni.cz/kvalita-vyuky/doporuceni-k-vyuzivani-umele-inteligence-ve-vyuce"/>
              </a:rPr>
              <a:t>využívání</a:t>
            </a:r>
            <a:r>
              <a:rPr lang="en-GB" u="sng">
                <a:hlinkClick r:id="rId3" tooltip="https://kvalita.muni.cz/kvalita-vyuky/doporuceni-k-vyuzivani-umele-inteligence-ve-vyuce"/>
              </a:rPr>
              <a:t> </a:t>
            </a:r>
            <a:r>
              <a:rPr lang="en-GB" u="sng">
                <a:hlinkClick r:id="rId3" tooltip="https://kvalita.muni.cz/kvalita-vyuky/doporuceni-k-vyuzivani-umele-inteligence-ve-vyuce"/>
              </a:rPr>
              <a:t>umělé</a:t>
            </a:r>
            <a:r>
              <a:rPr lang="en-GB" u="sng">
                <a:hlinkClick r:id="rId3" tooltip="https://kvalita.muni.cz/kvalita-vyuky/doporuceni-k-vyuzivani-umele-inteligence-ve-vyuce"/>
              </a:rPr>
              <a:t> </a:t>
            </a:r>
            <a:r>
              <a:rPr lang="en-GB" u="sng">
                <a:hlinkClick r:id="rId3" tooltip="https://kvalita.muni.cz/kvalita-vyuky/doporuceni-k-vyuzivani-umele-inteligence-ve-vyuce"/>
              </a:rPr>
              <a:t>inteligence</a:t>
            </a:r>
            <a:r>
              <a:rPr lang="en-GB" u="sng">
                <a:hlinkClick r:id="rId3" tooltip="https://kvalita.muni.cz/kvalita-vyuky/doporuceni-k-vyuzivani-umele-inteligence-ve-vyuce"/>
              </a:rPr>
              <a:t> </a:t>
            </a:r>
            <a:r>
              <a:rPr lang="en-GB" u="sng">
                <a:hlinkClick r:id="rId3" tooltip="https://kvalita.muni.cz/kvalita-vyuky/doporuceni-k-vyuzivani-umele-inteligence-ve-vyuce"/>
              </a:rPr>
              <a:t>ve</a:t>
            </a:r>
            <a:r>
              <a:rPr lang="en-GB" u="sng">
                <a:hlinkClick r:id="rId3" tooltip="https://kvalita.muni.cz/kvalita-vyuky/doporuceni-k-vyuzivani-umele-inteligence-ve-vyuce"/>
              </a:rPr>
              <a:t> </a:t>
            </a:r>
            <a:r>
              <a:rPr lang="en-GB" u="sng">
                <a:hlinkClick r:id="rId3" tooltip="https://kvalita.muni.cz/kvalita-vyuky/doporuceni-k-vyuzivani-umele-inteligence-ve-vyuce"/>
              </a:rPr>
              <a:t>výuce</a:t>
            </a:r>
            <a:r>
              <a:rPr lang="en-GB" u="sng">
                <a:hlinkClick r:id="rId3" tooltip="https://kvalita.muni.cz/kvalita-vyuky/doporuceni-k-vyuzivani-umele-inteligence-ve-vyuce"/>
              </a:rPr>
              <a:t> | </a:t>
            </a:r>
            <a:r>
              <a:rPr lang="en-GB" u="sng">
                <a:hlinkClick r:id="rId3" tooltip="https://kvalita.muni.cz/kvalita-vyuky/doporuceni-k-vyuzivani-umele-inteligence-ve-vyuce"/>
              </a:rPr>
              <a:t>Zajišťování</a:t>
            </a:r>
            <a:r>
              <a:rPr lang="en-GB" u="sng">
                <a:hlinkClick r:id="rId3" tooltip="https://kvalita.muni.cz/kvalita-vyuky/doporuceni-k-vyuzivani-umele-inteligence-ve-vyuce"/>
              </a:rPr>
              <a:t> </a:t>
            </a:r>
            <a:r>
              <a:rPr lang="en-GB" u="sng">
                <a:hlinkClick r:id="rId3" tooltip="https://kvalita.muni.cz/kvalita-vyuky/doporuceni-k-vyuzivani-umele-inteligence-ve-vyuce"/>
              </a:rPr>
              <a:t>kvality</a:t>
            </a:r>
            <a:r>
              <a:rPr lang="en-GB" u="sng">
                <a:hlinkClick r:id="rId3" tooltip="https://kvalita.muni.cz/kvalita-vyuky/doporuceni-k-vyuzivani-umele-inteligence-ve-vyuce"/>
              </a:rPr>
              <a:t> </a:t>
            </a:r>
            <a:r>
              <a:rPr lang="en-GB" u="sng">
                <a:hlinkClick r:id="rId3" tooltip="https://kvalita.muni.cz/kvalita-vyuky/doporuceni-k-vyuzivani-umele-inteligence-ve-vyuce"/>
              </a:rPr>
              <a:t>na</a:t>
            </a:r>
            <a:r>
              <a:rPr lang="en-GB" u="sng">
                <a:hlinkClick r:id="rId3" tooltip="https://kvalita.muni.cz/kvalita-vyuky/doporuceni-k-vyuzivani-umele-inteligence-ve-vyuce"/>
              </a:rPr>
              <a:t> MUNI | MUNI</a:t>
            </a:r>
            <a:endParaRPr lang="cs-CZ"/>
          </a:p>
          <a:p>
            <a:pPr>
              <a:defRPr/>
            </a:pPr>
            <a:r>
              <a:rPr lang="cs-CZ" b="1" u="sng">
                <a:solidFill>
                  <a:srgbClr val="FF0000"/>
                </a:solidFill>
              </a:rPr>
              <a:t>nutné uvést zapojení AI v případě, že ovlivnila myšlenky nebo vytvořila obsah</a:t>
            </a:r>
            <a:endParaRPr/>
          </a:p>
          <a:p>
            <a:pPr>
              <a:defRPr/>
            </a:pPr>
            <a:r>
              <a:rPr lang="cs-CZ"/>
              <a:t>„</a:t>
            </a:r>
            <a:r>
              <a:rPr lang="cs-CZ" i="1"/>
              <a:t>Pokud je aplikace AI využita pouze k formálním úpravám práce, není nezbytné využití takového nástroje uvádět</a:t>
            </a:r>
            <a:r>
              <a:rPr lang="cs-CZ"/>
              <a:t>.“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028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Odevzdání, kontrola a obhajoba závěrečné práce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1490065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/>
              <a:t>Bakalářské studium</a:t>
            </a:r>
            <a:endParaRPr lang="cs-CZ" sz="2400"/>
          </a:p>
          <a:p>
            <a:pPr marL="0" indent="0">
              <a:buNone/>
              <a:defRPr/>
            </a:pPr>
            <a:r>
              <a:rPr lang="en-GB" sz="2400" u="sng">
                <a:solidFill>
                  <a:srgbClr val="0563C1"/>
                </a:solidFill>
                <a:hlinkClick r:id="rId3" tooltip="https://archeo-muzeo.phil.muni.cz/studium/bakalarske-studium"/>
              </a:rPr>
              <a:t>https://archeo-muzeo.phil.muni.cz/studium/bakalarske-studium</a:t>
            </a:r>
            <a:endParaRPr lang="cs-CZ" sz="2400"/>
          </a:p>
          <a:p>
            <a:pPr>
              <a:defRPr/>
            </a:pPr>
            <a:endParaRPr lang="cs-CZ" sz="2400"/>
          </a:p>
          <a:p>
            <a:pPr>
              <a:defRPr/>
            </a:pPr>
            <a:r>
              <a:rPr lang="cs-CZ" sz="2400"/>
              <a:t>Magisterské studium</a:t>
            </a:r>
            <a:endParaRPr/>
          </a:p>
          <a:p>
            <a:pPr marL="0" indent="0">
              <a:buNone/>
              <a:defRPr/>
            </a:pPr>
            <a:r>
              <a:rPr lang="en-GB" sz="2400" u="sng">
                <a:hlinkClick r:id="rId4" tooltip="https://archeo-muzeo.phil.muni.cz/studium/magisterske-studium"/>
              </a:rPr>
              <a:t>https://archeo-muzeo.phil.muni.cz/studium/magisterske-studium</a:t>
            </a:r>
            <a:endParaRPr lang="cs-CZ" sz="2400"/>
          </a:p>
          <a:p>
            <a:pPr marL="0" indent="0">
              <a:buNone/>
              <a:defRPr/>
            </a:pPr>
            <a:endParaRPr lang="cs-CZ" sz="2400"/>
          </a:p>
          <a:p>
            <a:pPr marL="0" indent="0">
              <a:buNone/>
              <a:defRPr/>
            </a:pPr>
            <a:r>
              <a:rPr lang="cs-CZ" sz="2400"/>
              <a:t>a sylaby</a:t>
            </a:r>
            <a:endParaRPr/>
          </a:p>
          <a:p>
            <a:pPr marL="0" indent="0">
              <a:buNone/>
              <a:defRPr/>
            </a:pPr>
            <a:r>
              <a:rPr lang="pt-BR" sz="2400" b="1" u="sng">
                <a:hlinkClick r:id="rId5" tooltip="https://is.muni.cz/auth/predmety/uplny_vypis?fakulta=1421;obdobi=9124;predmet=1532954"/>
              </a:rPr>
              <a:t>AEB_A18</a:t>
            </a:r>
            <a:r>
              <a:rPr lang="pt-BR" sz="2400" u="sng">
                <a:hlinkClick r:id="rId5" tooltip="https://is.muni.cz/auth/predmety/uplny_vypis?fakulta=1421;obdobi=9124;predmet=1532954"/>
              </a:rPr>
              <a:t> Bakalářská diplomová práce</a:t>
            </a:r>
            <a:endParaRPr lang="cs-CZ" sz="2400"/>
          </a:p>
          <a:p>
            <a:pPr marL="0" indent="0">
              <a:buNone/>
              <a:defRPr/>
            </a:pPr>
            <a:r>
              <a:rPr lang="pt-BR" sz="2400" b="1" u="sng">
                <a:hlinkClick r:id="rId6" tooltip="https://is.muni.cz/auth/predmety/uplny_vypis?fakulta=1421;obdobi=9124;predmet=1533014"/>
              </a:rPr>
              <a:t>AEM_08</a:t>
            </a:r>
            <a:r>
              <a:rPr lang="pt-BR" sz="2400" u="sng">
                <a:hlinkClick r:id="rId6" tooltip="https://is.muni.cz/auth/predmety/uplny_vypis?fakulta=1421;obdobi=9124;predmet=1533014"/>
              </a:rPr>
              <a:t> Magisterská diplomová práce</a:t>
            </a:r>
            <a:endParaRPr lang="cs-CZ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491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Odevzdání práce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1682496"/>
            <a:ext cx="10515600" cy="4494467"/>
          </a:xfrm>
        </p:spPr>
        <p:txBody>
          <a:bodyPr/>
          <a:lstStyle/>
          <a:p>
            <a:pPr>
              <a:defRPr/>
            </a:pPr>
            <a:r>
              <a:rPr lang="cs-CZ"/>
              <a:t>odevzdání rukopisu měsíc před odevzdáním práce do Odevzdávárny v předmětu (</a:t>
            </a:r>
            <a:r>
              <a:rPr lang="pt-BR"/>
              <a:t>AEB_A18 Bakalářská diplomová práce</a:t>
            </a:r>
            <a:r>
              <a:rPr lang="cs-CZ"/>
              <a:t>, </a:t>
            </a:r>
            <a:r>
              <a:rPr lang="pt-BR"/>
              <a:t>AEM_08 Magisterská diplomová práce</a:t>
            </a:r>
            <a:r>
              <a:rPr lang="cs-CZ"/>
              <a:t>)</a:t>
            </a:r>
            <a:endParaRPr/>
          </a:p>
          <a:p>
            <a:pPr>
              <a:defRPr/>
            </a:pPr>
            <a:r>
              <a:rPr lang="cs-CZ"/>
              <a:t>odevzdání do Archivu prací</a:t>
            </a:r>
            <a:endParaRPr/>
          </a:p>
          <a:p>
            <a:pPr>
              <a:defRPr/>
            </a:pPr>
            <a:r>
              <a:rPr lang="en-GB" b="1" u="sng">
                <a:hlinkClick r:id="rId3" tooltip="https://archeo-muzeo.phil.muni.cz/studium/bakalarske-studium"/>
              </a:rPr>
              <a:t>Termíny</a:t>
            </a:r>
            <a:r>
              <a:rPr lang="en-GB" b="1" u="sng">
                <a:hlinkClick r:id="rId3" tooltip="https://archeo-muzeo.phil.muni.cz/studium/bakalarske-studium"/>
              </a:rPr>
              <a:t> </a:t>
            </a:r>
            <a:r>
              <a:rPr lang="en-GB" b="1" u="sng">
                <a:hlinkClick r:id="rId3" tooltip="https://archeo-muzeo.phil.muni.cz/studium/bakalarske-studium"/>
              </a:rPr>
              <a:t>odevzdání</a:t>
            </a:r>
            <a:r>
              <a:rPr lang="en-GB" b="1" u="sng">
                <a:hlinkClick r:id="rId3" tooltip="https://archeo-muzeo.phil.muni.cz/studium/bakalarske-studium"/>
              </a:rPr>
              <a:t> </a:t>
            </a:r>
            <a:r>
              <a:rPr lang="en-GB" b="1" u="sng">
                <a:hlinkClick r:id="rId3" tooltip="https://archeo-muzeo.phil.muni.cz/studium/bakalarske-studium"/>
              </a:rPr>
              <a:t>diplomových</a:t>
            </a:r>
            <a:r>
              <a:rPr lang="en-GB" b="1" u="sng">
                <a:hlinkClick r:id="rId3" tooltip="https://archeo-muzeo.phil.muni.cz/studium/bakalarske-studium"/>
              </a:rPr>
              <a:t> </a:t>
            </a:r>
            <a:r>
              <a:rPr lang="en-GB" b="1" u="sng">
                <a:hlinkClick r:id="rId3" tooltip="https://archeo-muzeo.phil.muni.cz/studium/bakalarske-studium"/>
              </a:rPr>
              <a:t>prací</a:t>
            </a:r>
            <a:endParaRPr lang="en-GB" b="1"/>
          </a:p>
          <a:p>
            <a:pPr>
              <a:buFont typeface="Arial"/>
              <a:buChar char="•"/>
              <a:defRPr/>
            </a:pPr>
            <a:r>
              <a:rPr lang="en-GB"/>
              <a:t>30. 11. (pro studenty </a:t>
            </a:r>
            <a:r>
              <a:rPr lang="en-GB"/>
              <a:t>končící</a:t>
            </a:r>
            <a:r>
              <a:rPr lang="en-GB"/>
              <a:t> v </a:t>
            </a:r>
            <a:r>
              <a:rPr lang="en-GB"/>
              <a:t>podzimním</a:t>
            </a:r>
            <a:r>
              <a:rPr lang="en-GB"/>
              <a:t> </a:t>
            </a:r>
            <a:r>
              <a:rPr lang="en-GB"/>
              <a:t>semestru</a:t>
            </a:r>
            <a:r>
              <a:rPr lang="en-GB"/>
              <a:t>)</a:t>
            </a:r>
            <a:endParaRPr/>
          </a:p>
          <a:p>
            <a:pPr>
              <a:buFont typeface="Arial"/>
              <a:buChar char="•"/>
              <a:defRPr/>
            </a:pPr>
            <a:r>
              <a:rPr lang="en-GB"/>
              <a:t>30. 4. (pro studenty </a:t>
            </a:r>
            <a:r>
              <a:rPr lang="en-GB"/>
              <a:t>končící</a:t>
            </a:r>
            <a:r>
              <a:rPr lang="en-GB"/>
              <a:t> v </a:t>
            </a:r>
            <a:r>
              <a:rPr lang="en-GB"/>
              <a:t>jarním</a:t>
            </a:r>
            <a:r>
              <a:rPr lang="en-GB"/>
              <a:t> </a:t>
            </a:r>
            <a:r>
              <a:rPr lang="en-GB"/>
              <a:t>semestru</a:t>
            </a:r>
            <a:r>
              <a:rPr lang="en-GB"/>
              <a:t>)</a:t>
            </a:r>
            <a:endParaRPr/>
          </a:p>
          <a:p>
            <a:pPr>
              <a:buFont typeface="Arial"/>
              <a:buChar char="•"/>
              <a:defRPr/>
            </a:pPr>
            <a:r>
              <a:rPr lang="en-GB"/>
              <a:t>30. 6. (pro studenty </a:t>
            </a:r>
            <a:r>
              <a:rPr lang="en-GB"/>
              <a:t>končící</a:t>
            </a:r>
            <a:r>
              <a:rPr lang="en-GB"/>
              <a:t> v </a:t>
            </a:r>
            <a:r>
              <a:rPr lang="en-GB"/>
              <a:t>prodlouženém</a:t>
            </a:r>
            <a:r>
              <a:rPr lang="en-GB"/>
              <a:t> </a:t>
            </a:r>
            <a:r>
              <a:rPr lang="en-GB"/>
              <a:t>zkouškovém</a:t>
            </a:r>
            <a:r>
              <a:rPr lang="en-GB"/>
              <a:t> </a:t>
            </a:r>
            <a:r>
              <a:rPr lang="en-GB"/>
              <a:t>období</a:t>
            </a:r>
            <a:r>
              <a:rPr lang="en-GB"/>
              <a:t> </a:t>
            </a:r>
            <a:r>
              <a:rPr lang="en-GB"/>
              <a:t>jarního</a:t>
            </a:r>
            <a:r>
              <a:rPr lang="en-GB"/>
              <a:t> </a:t>
            </a:r>
            <a:r>
              <a:rPr lang="en-GB"/>
              <a:t>semestru</a:t>
            </a:r>
            <a:r>
              <a:rPr lang="en-GB"/>
              <a:t> - </a:t>
            </a:r>
            <a:r>
              <a:rPr lang="en-GB"/>
              <a:t>obhajoby</a:t>
            </a:r>
            <a:r>
              <a:rPr lang="en-GB"/>
              <a:t> a </a:t>
            </a:r>
            <a:r>
              <a:rPr lang="en-GB"/>
              <a:t>zkoušky</a:t>
            </a:r>
            <a:r>
              <a:rPr lang="en-GB"/>
              <a:t> </a:t>
            </a:r>
            <a:r>
              <a:rPr lang="en-GB"/>
              <a:t>probíhající</a:t>
            </a:r>
            <a:r>
              <a:rPr lang="en-GB"/>
              <a:t> v </a:t>
            </a:r>
            <a:r>
              <a:rPr lang="en-GB"/>
              <a:t>září</a:t>
            </a:r>
            <a:r>
              <a:rPr lang="en-GB"/>
              <a:t>)</a:t>
            </a:r>
            <a:endParaRPr/>
          </a:p>
          <a:p>
            <a:pPr>
              <a:defRPr/>
            </a:pPr>
            <a:endParaRPr lang="cs-CZ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28549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Kontrola a obhajoba práce</a:t>
            </a:r>
            <a:endParaRPr/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838198" y="1654112"/>
            <a:ext cx="68796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b="1">
                <a:solidFill>
                  <a:srgbClr val="000000"/>
                </a:solidFill>
                <a:latin typeface="Aptos"/>
              </a:rPr>
              <a:t>Kontrola práce</a:t>
            </a:r>
            <a:endParaRPr/>
          </a:p>
          <a:p>
            <a:pPr>
              <a:defRPr/>
            </a:pPr>
            <a:r>
              <a:rPr lang="cs-CZ" sz="1800" u="sng">
                <a:solidFill>
                  <a:srgbClr val="000000"/>
                </a:solidFill>
                <a:latin typeface="Aptos"/>
                <a:hlinkClick r:id="rId3" tooltip="https://is.muni.cz/napoveda/elearning/plagiat"/>
              </a:rPr>
              <a:t>https://is.muni.cz/napoveda/elearning/plagiat</a:t>
            </a:r>
            <a:endParaRPr lang="cs-CZ" sz="1800">
              <a:solidFill>
                <a:srgbClr val="000000"/>
              </a:solidFill>
              <a:latin typeface="Aptos"/>
            </a:endParaRPr>
          </a:p>
          <a:p>
            <a:pPr>
              <a:defRPr/>
            </a:pPr>
            <a:endParaRPr lang="cs-CZ">
              <a:solidFill>
                <a:srgbClr val="000000"/>
              </a:solidFill>
              <a:latin typeface="Aptos"/>
            </a:endParaRPr>
          </a:p>
          <a:p>
            <a:pPr>
              <a:defRPr/>
            </a:pPr>
            <a:endParaRPr lang="cs-CZ">
              <a:solidFill>
                <a:srgbClr val="000000"/>
              </a:solidFill>
              <a:latin typeface="Aptos"/>
            </a:endParaRPr>
          </a:p>
          <a:p>
            <a:pPr>
              <a:defRPr/>
            </a:pPr>
            <a:endParaRPr lang="cs-CZ">
              <a:solidFill>
                <a:srgbClr val="000000"/>
              </a:solidFill>
              <a:latin typeface="Aptos"/>
            </a:endParaRPr>
          </a:p>
          <a:p>
            <a:pPr>
              <a:defRPr/>
            </a:pPr>
            <a:r>
              <a:rPr lang="cs-CZ" sz="1800" b="1"/>
              <a:t>Obhajoba práce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/>
              <a:t>NEPODCEŇUJTE PŘÍPRAVU OBHAJOBY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/>
              <a:t>Připravte si odpovědi na otázky vedoucího i oponentů, nejlépe písemně.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cs-CZ"/>
          </a:p>
          <a:p>
            <a:pPr marL="285750" indent="-285750">
              <a:buFont typeface="Arial"/>
              <a:buChar char="•"/>
              <a:defRPr/>
            </a:pPr>
            <a:endParaRPr lang="cs-CZ"/>
          </a:p>
          <a:p>
            <a:pPr marL="285750" indent="-285750">
              <a:buFont typeface="Arial"/>
              <a:buChar char="•"/>
              <a:defRPr/>
            </a:pPr>
            <a:r>
              <a:rPr lang="cs-CZ"/>
              <a:t>Na obhajobu vás připravují tyto semináře.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cs-CZ"/>
              <a:t>Obhajoba práce je veřejná – PŘIĎTE PODPOŘIT SVÉ KOLEGY!</a:t>
            </a:r>
            <a:endParaRPr/>
          </a:p>
          <a:p>
            <a:pPr>
              <a:defRPr/>
            </a:pPr>
            <a:endParaRPr lang="cs-CZ"/>
          </a:p>
          <a:p>
            <a:pPr>
              <a:defRPr/>
            </a:pPr>
            <a:endParaRPr lang="cs-CZ" sz="1800">
              <a:solidFill>
                <a:srgbClr val="000000"/>
              </a:solidFill>
              <a:latin typeface="Aptos"/>
            </a:endParaRPr>
          </a:p>
          <a:p>
            <a:pPr>
              <a:defRPr/>
            </a:pPr>
            <a:endParaRPr lang="cs-CZ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96673" y="1561608"/>
            <a:ext cx="3878325" cy="38783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7484706" y="5626359"/>
            <a:ext cx="22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/>
              <a:t>zdroj </a:t>
            </a:r>
            <a:r>
              <a:rPr lang="cs-CZ"/>
              <a:t>Copilot</a:t>
            </a:r>
            <a:r>
              <a:rPr lang="cs-CZ"/>
              <a:t> Designer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Organizace programů a studia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000" b="1"/>
              <a:t>Garanti programů, vedoucí pracovišť a studijní poradci:</a:t>
            </a:r>
            <a:endParaRPr/>
          </a:p>
          <a:p>
            <a:pPr marL="0" indent="0">
              <a:buNone/>
              <a:defRPr/>
            </a:pPr>
            <a:r>
              <a:rPr lang="cs-CZ" sz="2000"/>
              <a:t>Petr Hrubý - garant bakalářského studijního programu Archeologie a tajemník rady doktorského studia Archeologie</a:t>
            </a:r>
            <a:endParaRPr/>
          </a:p>
          <a:p>
            <a:pPr marL="0" indent="0">
              <a:buNone/>
              <a:defRPr/>
            </a:pPr>
            <a:r>
              <a:rPr lang="cs-CZ" sz="2000"/>
              <a:t>Věra </a:t>
            </a:r>
            <a:r>
              <a:rPr lang="cs-CZ" sz="2000"/>
              <a:t>Klontza</a:t>
            </a:r>
            <a:r>
              <a:rPr lang="cs-CZ" sz="2000"/>
              <a:t> - garant bakalářského studijního programu a vedoucí oddělení Klasické archeologie</a:t>
            </a:r>
            <a:endParaRPr/>
          </a:p>
          <a:p>
            <a:pPr marL="0" indent="0">
              <a:buNone/>
              <a:defRPr/>
            </a:pPr>
            <a:r>
              <a:rPr lang="cs-CZ" sz="2000"/>
              <a:t>Jiří Macháček - garant navazujícího programu Archeologie, doktorského programu Archeologie a vedoucí ústavu</a:t>
            </a:r>
            <a:endParaRPr/>
          </a:p>
          <a:p>
            <a:pPr marL="0" indent="0">
              <a:buNone/>
              <a:defRPr/>
            </a:pPr>
            <a:r>
              <a:rPr lang="cs-CZ" sz="2000"/>
              <a:t>Klára Šabatová - tajemník Společné programové rady bakalářského a magisterského studia, vedoucí oddělení Archeologie</a:t>
            </a:r>
            <a:endParaRPr/>
          </a:p>
          <a:p>
            <a:pPr marL="0" indent="0">
              <a:buNone/>
              <a:defRPr/>
            </a:pPr>
            <a:r>
              <a:rPr lang="cs-CZ" sz="2000"/>
              <a:t>Renáta Přichystalová - poradce v systému prevence studijních rizik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6015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/>
              <a:t>Studentští</a:t>
            </a:r>
            <a:r>
              <a:rPr lang="en-US" sz="3200"/>
              <a:t> </a:t>
            </a:r>
            <a:r>
              <a:rPr lang="en-US" sz="3200"/>
              <a:t>zástupci</a:t>
            </a:r>
            <a:r>
              <a:rPr lang="en-US" sz="3200"/>
              <a:t> v </a:t>
            </a:r>
            <a:r>
              <a:rPr lang="en-US" sz="3200"/>
              <a:t>Programové</a:t>
            </a:r>
            <a:r>
              <a:rPr lang="en-US" sz="3200"/>
              <a:t> </a:t>
            </a:r>
            <a:r>
              <a:rPr lang="en-US" sz="3200"/>
              <a:t>radě</a:t>
            </a:r>
            <a:endParaRPr lang="en-US" sz="3200"/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605480" y="2776538"/>
            <a:ext cx="4713140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/>
              <a:t>Lukáš</a:t>
            </a:r>
            <a:r>
              <a:rPr lang="en-US"/>
              <a:t> </a:t>
            </a:r>
            <a:r>
              <a:rPr lang="en-US"/>
              <a:t>Vlček</a:t>
            </a:r>
            <a:r>
              <a:rPr lang="en-US" b="0" i="0"/>
              <a:t> - </a:t>
            </a:r>
            <a:r>
              <a:rPr lang="en-US" b="0" i="0"/>
              <a:t>zástupce</a:t>
            </a:r>
            <a:r>
              <a:rPr lang="en-US" b="0" i="0"/>
              <a:t> </a:t>
            </a:r>
            <a:r>
              <a:rPr lang="en-US" b="0" i="0"/>
              <a:t>studentů</a:t>
            </a:r>
            <a:r>
              <a:rPr lang="en-US" b="0" i="0"/>
              <a:t> </a:t>
            </a:r>
            <a:r>
              <a:rPr lang="en-US" b="0" i="0"/>
              <a:t>bakalářského</a:t>
            </a:r>
            <a:r>
              <a:rPr lang="en-US" b="0" i="0"/>
              <a:t> </a:t>
            </a:r>
            <a:r>
              <a:rPr lang="en-US" b="0" i="0"/>
              <a:t>studia</a:t>
            </a:r>
            <a:r>
              <a:rPr lang="en-US" b="0" i="0"/>
              <a:t> </a:t>
            </a:r>
            <a:r>
              <a:rPr lang="en-US" b="0" i="0"/>
              <a:t>archeologie</a:t>
            </a:r>
            <a:endParaRPr lang="en-US" b="0" i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cs-CZ" b="0" i="0"/>
              <a:t>Bc. Lucie Boudná</a:t>
            </a:r>
            <a:r>
              <a:rPr lang="en-US" b="0" i="0"/>
              <a:t> - </a:t>
            </a:r>
            <a:r>
              <a:rPr lang="en-US" b="0" i="0"/>
              <a:t>zástupce</a:t>
            </a:r>
            <a:r>
              <a:rPr lang="en-US" b="0" i="0"/>
              <a:t> </a:t>
            </a:r>
            <a:r>
              <a:rPr lang="en-US" b="0" i="0"/>
              <a:t>studentů</a:t>
            </a:r>
            <a:r>
              <a:rPr lang="en-US" b="0" i="0"/>
              <a:t> </a:t>
            </a:r>
            <a:r>
              <a:rPr lang="en-US" b="0" i="0"/>
              <a:t>bakalářského</a:t>
            </a:r>
            <a:r>
              <a:rPr lang="en-US" b="0" i="0"/>
              <a:t> </a:t>
            </a:r>
            <a:r>
              <a:rPr lang="en-US" b="0" i="0"/>
              <a:t>studia</a:t>
            </a:r>
            <a:r>
              <a:rPr lang="en-US" b="0" i="0"/>
              <a:t> </a:t>
            </a:r>
            <a:r>
              <a:rPr lang="en-US" b="0" i="0"/>
              <a:t>klasické</a:t>
            </a:r>
            <a:r>
              <a:rPr lang="en-US" b="0" i="0"/>
              <a:t> </a:t>
            </a:r>
            <a:r>
              <a:rPr lang="en-US" b="0" i="0"/>
              <a:t>archeologie</a:t>
            </a:r>
            <a:endParaRPr lang="en-US" b="0" i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cs-CZ" b="0" i="0"/>
              <a:t>Bc. </a:t>
            </a:r>
            <a:r>
              <a:rPr lang="en-US" b="0" i="0"/>
              <a:t>Šárka</a:t>
            </a:r>
            <a:r>
              <a:rPr lang="en-US" b="0" i="0"/>
              <a:t> </a:t>
            </a:r>
            <a:r>
              <a:rPr lang="en-US" b="0" i="0"/>
              <a:t>Doležalová</a:t>
            </a:r>
            <a:r>
              <a:rPr lang="en-US" b="0" i="0"/>
              <a:t> - </a:t>
            </a:r>
            <a:r>
              <a:rPr lang="en-US" b="0" i="0"/>
              <a:t>zástupkyně</a:t>
            </a:r>
            <a:r>
              <a:rPr lang="en-US" b="0" i="0"/>
              <a:t> </a:t>
            </a:r>
            <a:r>
              <a:rPr lang="en-US" b="0" i="0"/>
              <a:t>studentů</a:t>
            </a:r>
            <a:r>
              <a:rPr lang="en-US" b="0" i="0"/>
              <a:t> </a:t>
            </a:r>
            <a:r>
              <a:rPr lang="en-US" b="0" i="0"/>
              <a:t>magisterského</a:t>
            </a:r>
            <a:r>
              <a:rPr lang="en-US" b="0" i="0"/>
              <a:t> </a:t>
            </a:r>
            <a:r>
              <a:rPr lang="en-US" b="0" i="0"/>
              <a:t>studia</a:t>
            </a:r>
            <a:r>
              <a:rPr lang="en-US" b="0" i="0"/>
              <a:t> </a:t>
            </a:r>
            <a:r>
              <a:rPr lang="en-US" b="0" i="0"/>
              <a:t>archeologie</a:t>
            </a:r>
            <a:r>
              <a:rPr lang="en-US" b="0" i="0"/>
              <a:t> a </a:t>
            </a:r>
            <a:r>
              <a:rPr lang="en-US" b="0" i="0"/>
              <a:t>klasická</a:t>
            </a:r>
            <a:r>
              <a:rPr lang="en-US" b="0" i="0"/>
              <a:t> </a:t>
            </a:r>
            <a:r>
              <a:rPr lang="en-US" b="0" i="0"/>
              <a:t>archeologie</a:t>
            </a:r>
            <a:endParaRPr lang="en-US" b="0" i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 l="0" t="0" r="0" b="4506"/>
          <a:stretch/>
        </p:blipFill>
        <p:spPr bwMode="auto">
          <a:xfrm>
            <a:off x="6352626" y="1233192"/>
            <a:ext cx="4735027" cy="4521654"/>
          </a:xfrm>
          <a:prstGeom prst="rect">
            <a:avLst/>
          </a:prstGeom>
          <a:effectLst/>
        </p:spPr>
      </p:pic>
      <p:sp>
        <p:nvSpPr>
          <p:cNvPr id="7" name="TextovéPole 6"/>
          <p:cNvSpPr txBox="1"/>
          <p:nvPr/>
        </p:nvSpPr>
        <p:spPr bwMode="auto">
          <a:xfrm>
            <a:off x="6352626" y="6071423"/>
            <a:ext cx="22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/>
              <a:t>zdroj </a:t>
            </a:r>
            <a:r>
              <a:rPr lang="cs-CZ"/>
              <a:t>Copilot</a:t>
            </a:r>
            <a:r>
              <a:rPr lang="cs-CZ"/>
              <a:t> Designer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620786" y="365125"/>
            <a:ext cx="6560190" cy="8177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/>
              <a:t>Zástupce studentů v Akademickém senátu za ÚAM</a:t>
            </a:r>
            <a:endParaRPr/>
          </a:p>
        </p:txBody>
      </p:sp>
      <p:pic>
        <p:nvPicPr>
          <p:cNvPr id="4" name="Obrázek 3" descr="Obsah obrázku osoba, text, oblečení, zeď&#10;&#10;Popis byl vytvořen automaticky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6619875" y="1285875"/>
            <a:ext cx="6858000" cy="42862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 bwMode="auto">
          <a:xfrm>
            <a:off x="620786" y="1627464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/>
              <a:t>David Hons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Studijní šablony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Průchod studiem Bc</a:t>
            </a:r>
            <a:endParaRPr/>
          </a:p>
          <a:p>
            <a:pPr>
              <a:defRPr/>
            </a:pPr>
            <a:r>
              <a:rPr lang="en-GB" u="sng">
                <a:hlinkClick r:id="rId3" tooltip="https://archeo-muzeo.phil.muni.cz/studium/bakalarske-studium/bc-archeo"/>
              </a:rPr>
              <a:t>Archeologie</a:t>
            </a:r>
            <a:r>
              <a:rPr lang="en-GB" u="sng">
                <a:hlinkClick r:id="rId3" tooltip="https://archeo-muzeo.phil.muni.cz/studium/bakalarske-studium/bc-archeo"/>
              </a:rPr>
              <a:t> | </a:t>
            </a:r>
            <a:r>
              <a:rPr lang="en-GB" u="sng">
                <a:hlinkClick r:id="rId3" tooltip="https://archeo-muzeo.phil.muni.cz/studium/bakalarske-studium/bc-archeo"/>
              </a:rPr>
              <a:t>Ústav</a:t>
            </a:r>
            <a:r>
              <a:rPr lang="en-GB" u="sng">
                <a:hlinkClick r:id="rId3" tooltip="https://archeo-muzeo.phil.muni.cz/studium/bakalarske-studium/bc-archeo"/>
              </a:rPr>
              <a:t> </a:t>
            </a:r>
            <a:r>
              <a:rPr lang="en-GB" u="sng">
                <a:hlinkClick r:id="rId3" tooltip="https://archeo-muzeo.phil.muni.cz/studium/bakalarske-studium/bc-archeo"/>
              </a:rPr>
              <a:t>archeologie</a:t>
            </a:r>
            <a:r>
              <a:rPr lang="en-GB" u="sng">
                <a:hlinkClick r:id="rId3" tooltip="https://archeo-muzeo.phil.muni.cz/studium/bakalarske-studium/bc-archeo"/>
              </a:rPr>
              <a:t> a </a:t>
            </a:r>
            <a:r>
              <a:rPr lang="en-GB" u="sng">
                <a:hlinkClick r:id="rId3" tooltip="https://archeo-muzeo.phil.muni.cz/studium/bakalarske-studium/bc-archeo"/>
              </a:rPr>
              <a:t>muzeologie</a:t>
            </a:r>
            <a:r>
              <a:rPr lang="en-GB" u="sng">
                <a:hlinkClick r:id="rId3" tooltip="https://archeo-muzeo.phil.muni.cz/studium/bakalarske-studium/bc-archeo"/>
              </a:rPr>
              <a:t> (muni.cz)</a:t>
            </a:r>
            <a:endParaRPr lang="cs-CZ"/>
          </a:p>
          <a:p>
            <a:pPr>
              <a:defRPr/>
            </a:pPr>
            <a:endParaRPr lang="cs-CZ"/>
          </a:p>
          <a:p>
            <a:pPr>
              <a:defRPr/>
            </a:pPr>
            <a:r>
              <a:rPr lang="cs-CZ"/>
              <a:t>Průchod studiem Mgr</a:t>
            </a:r>
            <a:endParaRPr/>
          </a:p>
          <a:p>
            <a:pPr>
              <a:defRPr/>
            </a:pPr>
            <a:r>
              <a:rPr lang="en-GB" u="sng">
                <a:hlinkClick r:id="rId4" tooltip="https://archeo-muzeo.phil.muni.cz/studium/magisterske-studium/mgr-archeo"/>
              </a:rPr>
              <a:t>Archeologie</a:t>
            </a:r>
            <a:r>
              <a:rPr lang="en-GB" u="sng">
                <a:hlinkClick r:id="rId4" tooltip="https://archeo-muzeo.phil.muni.cz/studium/magisterske-studium/mgr-archeo"/>
              </a:rPr>
              <a:t> | </a:t>
            </a:r>
            <a:r>
              <a:rPr lang="en-GB" u="sng">
                <a:hlinkClick r:id="rId4" tooltip="https://archeo-muzeo.phil.muni.cz/studium/magisterske-studium/mgr-archeo"/>
              </a:rPr>
              <a:t>Ústav</a:t>
            </a:r>
            <a:r>
              <a:rPr lang="en-GB" u="sng">
                <a:hlinkClick r:id="rId4" tooltip="https://archeo-muzeo.phil.muni.cz/studium/magisterske-studium/mgr-archeo"/>
              </a:rPr>
              <a:t> </a:t>
            </a:r>
            <a:r>
              <a:rPr lang="en-GB" u="sng">
                <a:hlinkClick r:id="rId4" tooltip="https://archeo-muzeo.phil.muni.cz/studium/magisterske-studium/mgr-archeo"/>
              </a:rPr>
              <a:t>archeologie</a:t>
            </a:r>
            <a:r>
              <a:rPr lang="en-GB" u="sng">
                <a:hlinkClick r:id="rId4" tooltip="https://archeo-muzeo.phil.muni.cz/studium/magisterske-studium/mgr-archeo"/>
              </a:rPr>
              <a:t> a </a:t>
            </a:r>
            <a:r>
              <a:rPr lang="en-GB" u="sng">
                <a:hlinkClick r:id="rId4" tooltip="https://archeo-muzeo.phil.muni.cz/studium/magisterske-studium/mgr-archeo"/>
              </a:rPr>
              <a:t>muzeologie</a:t>
            </a:r>
            <a:r>
              <a:rPr lang="en-GB" u="sng">
                <a:hlinkClick r:id="rId4" tooltip="https://archeo-muzeo.phil.muni.cz/studium/magisterske-studium/mgr-archeo"/>
              </a:rPr>
              <a:t> (muni.cz)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Téma diplomové práce v </a:t>
            </a:r>
            <a:r>
              <a:rPr lang="cs-CZ" sz="3200"/>
              <a:t>ISu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Téma</a:t>
            </a:r>
            <a:r>
              <a:rPr lang="en-GB"/>
              <a:t> </a:t>
            </a:r>
            <a:r>
              <a:rPr lang="en-GB"/>
              <a:t>diplomové</a:t>
            </a:r>
            <a:r>
              <a:rPr lang="en-GB"/>
              <a:t> </a:t>
            </a:r>
            <a:r>
              <a:rPr lang="en-GB"/>
              <a:t>práce</a:t>
            </a:r>
            <a:r>
              <a:rPr lang="en-GB"/>
              <a:t> se </a:t>
            </a:r>
            <a:r>
              <a:rPr lang="en-GB"/>
              <a:t>registruje</a:t>
            </a:r>
            <a:r>
              <a:rPr lang="en-GB"/>
              <a:t> v IS MU. </a:t>
            </a:r>
            <a:endParaRPr/>
          </a:p>
          <a:p>
            <a:pPr lvl="1">
              <a:defRPr/>
            </a:pPr>
            <a:r>
              <a:rPr lang="en-GB"/>
              <a:t>    do 31. </a:t>
            </a:r>
            <a:r>
              <a:rPr lang="en-GB"/>
              <a:t>března</a:t>
            </a:r>
            <a:r>
              <a:rPr lang="en-GB"/>
              <a:t> (</a:t>
            </a:r>
            <a:r>
              <a:rPr lang="en-GB"/>
              <a:t>pokud</a:t>
            </a:r>
            <a:r>
              <a:rPr lang="en-GB"/>
              <a:t> </a:t>
            </a:r>
            <a:r>
              <a:rPr lang="en-GB"/>
              <a:t>jde</a:t>
            </a:r>
            <a:r>
              <a:rPr lang="en-GB"/>
              <a:t> student </a:t>
            </a:r>
            <a:r>
              <a:rPr lang="en-GB"/>
              <a:t>ke</a:t>
            </a:r>
            <a:r>
              <a:rPr lang="en-GB"/>
              <a:t> </a:t>
            </a:r>
            <a:r>
              <a:rPr lang="en-GB"/>
              <a:t>státní</a:t>
            </a:r>
            <a:r>
              <a:rPr lang="en-GB"/>
              <a:t> </a:t>
            </a:r>
            <a:r>
              <a:rPr lang="en-GB"/>
              <a:t>zkoušce</a:t>
            </a:r>
            <a:r>
              <a:rPr lang="en-GB"/>
              <a:t> v </a:t>
            </a:r>
            <a:r>
              <a:rPr lang="en-GB"/>
              <a:t>červnu</a:t>
            </a:r>
            <a:r>
              <a:rPr lang="en-GB"/>
              <a:t> </a:t>
            </a:r>
            <a:r>
              <a:rPr lang="en-GB"/>
              <a:t>nebo</a:t>
            </a:r>
            <a:r>
              <a:rPr lang="en-GB"/>
              <a:t> v </a:t>
            </a:r>
            <a:r>
              <a:rPr lang="en-GB"/>
              <a:t>září</a:t>
            </a:r>
            <a:r>
              <a:rPr lang="en-GB"/>
              <a:t>)</a:t>
            </a:r>
            <a:endParaRPr/>
          </a:p>
          <a:p>
            <a:pPr lvl="1">
              <a:defRPr/>
            </a:pPr>
            <a:r>
              <a:rPr lang="en-GB"/>
              <a:t>    do 31. </a:t>
            </a:r>
            <a:r>
              <a:rPr lang="en-GB"/>
              <a:t>října</a:t>
            </a:r>
            <a:r>
              <a:rPr lang="en-GB"/>
              <a:t> (</a:t>
            </a:r>
            <a:r>
              <a:rPr lang="en-GB"/>
              <a:t>pokud</a:t>
            </a:r>
            <a:r>
              <a:rPr lang="en-GB"/>
              <a:t> </a:t>
            </a:r>
            <a:r>
              <a:rPr lang="en-GB"/>
              <a:t>jde</a:t>
            </a:r>
            <a:r>
              <a:rPr lang="en-GB"/>
              <a:t> student </a:t>
            </a:r>
            <a:r>
              <a:rPr lang="en-GB"/>
              <a:t>ke</a:t>
            </a:r>
            <a:r>
              <a:rPr lang="en-GB"/>
              <a:t> </a:t>
            </a:r>
            <a:r>
              <a:rPr lang="en-GB"/>
              <a:t>státní</a:t>
            </a:r>
            <a:r>
              <a:rPr lang="en-GB"/>
              <a:t> </a:t>
            </a:r>
            <a:r>
              <a:rPr lang="en-GB"/>
              <a:t>zkoušce</a:t>
            </a:r>
            <a:r>
              <a:rPr lang="en-GB"/>
              <a:t> v </a:t>
            </a:r>
            <a:r>
              <a:rPr lang="en-GB"/>
              <a:t>lednu</a:t>
            </a:r>
            <a:r>
              <a:rPr lang="en-GB"/>
              <a:t>)</a:t>
            </a:r>
            <a:endParaRPr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76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Předměty bakalářského studia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pt-BR" b="1"/>
              <a:t>AEB_A17a</a:t>
            </a:r>
            <a:r>
              <a:rPr lang="pt-BR"/>
              <a:t> Seminář k bakalářské práci I</a:t>
            </a:r>
            <a:endParaRPr lang="cs-CZ"/>
          </a:p>
          <a:p>
            <a:pPr>
              <a:defRPr/>
            </a:pPr>
            <a:r>
              <a:rPr lang="en-GB"/>
              <a:t>Předmět</a:t>
            </a:r>
            <a:r>
              <a:rPr lang="en-GB"/>
              <a:t> </a:t>
            </a:r>
            <a:r>
              <a:rPr lang="en-GB"/>
              <a:t>má</a:t>
            </a:r>
            <a:r>
              <a:rPr lang="en-GB"/>
              <a:t> </a:t>
            </a:r>
            <a:r>
              <a:rPr lang="en-GB"/>
              <a:t>přímou</a:t>
            </a:r>
            <a:r>
              <a:rPr lang="en-GB"/>
              <a:t> </a:t>
            </a:r>
            <a:r>
              <a:rPr lang="en-GB"/>
              <a:t>souvislost</a:t>
            </a:r>
            <a:r>
              <a:rPr lang="en-GB"/>
              <a:t> se </a:t>
            </a:r>
            <a:r>
              <a:rPr lang="en-GB"/>
              <a:t>zadáním</a:t>
            </a:r>
            <a:r>
              <a:rPr lang="en-GB"/>
              <a:t> </a:t>
            </a:r>
            <a:r>
              <a:rPr lang="en-GB"/>
              <a:t>tématu</a:t>
            </a:r>
            <a:r>
              <a:rPr lang="en-GB"/>
              <a:t> </a:t>
            </a:r>
            <a:r>
              <a:rPr lang="en-GB"/>
              <a:t>bakalářské</a:t>
            </a:r>
            <a:r>
              <a:rPr lang="en-GB"/>
              <a:t> </a:t>
            </a:r>
            <a:r>
              <a:rPr lang="en-GB"/>
              <a:t>práce</a:t>
            </a:r>
            <a:r>
              <a:rPr lang="en-GB"/>
              <a:t> (AEB A 18) a </a:t>
            </a:r>
            <a:r>
              <a:rPr lang="en-GB"/>
              <a:t>absolvuje</a:t>
            </a:r>
            <a:r>
              <a:rPr lang="en-GB"/>
              <a:t> se proto </a:t>
            </a:r>
            <a:r>
              <a:rPr lang="en-GB"/>
              <a:t>až</a:t>
            </a:r>
            <a:r>
              <a:rPr lang="en-GB"/>
              <a:t> </a:t>
            </a:r>
            <a:r>
              <a:rPr lang="en-GB"/>
              <a:t>souběžně</a:t>
            </a:r>
            <a:r>
              <a:rPr lang="en-GB"/>
              <a:t> s </a:t>
            </a:r>
            <a:r>
              <a:rPr lang="en-GB"/>
              <a:t>jejím</a:t>
            </a:r>
            <a:r>
              <a:rPr lang="en-GB"/>
              <a:t> </a:t>
            </a:r>
            <a:r>
              <a:rPr lang="en-GB"/>
              <a:t>zpracováváním</a:t>
            </a:r>
            <a:endParaRPr lang="cs-CZ"/>
          </a:p>
          <a:p>
            <a:pPr>
              <a:defRPr/>
            </a:pPr>
            <a:r>
              <a:rPr lang="pt-BR" b="1"/>
              <a:t>AEB_A17</a:t>
            </a:r>
            <a:r>
              <a:rPr lang="cs-CZ" b="1"/>
              <a:t>b</a:t>
            </a:r>
            <a:r>
              <a:rPr lang="pt-BR"/>
              <a:t> </a:t>
            </a:r>
            <a:r>
              <a:rPr lang="pt-BR"/>
              <a:t>Seminář</a:t>
            </a:r>
            <a:r>
              <a:rPr lang="pt-BR"/>
              <a:t> k </a:t>
            </a:r>
            <a:r>
              <a:rPr lang="pt-BR"/>
              <a:t>bakalářské</a:t>
            </a:r>
            <a:r>
              <a:rPr lang="pt-BR"/>
              <a:t> </a:t>
            </a:r>
            <a:r>
              <a:rPr lang="pt-BR"/>
              <a:t>práci</a:t>
            </a:r>
            <a:r>
              <a:rPr lang="pt-BR"/>
              <a:t> I</a:t>
            </a:r>
            <a:r>
              <a:rPr lang="cs-CZ"/>
              <a:t>I</a:t>
            </a:r>
            <a:endParaRPr/>
          </a:p>
          <a:p>
            <a:pPr>
              <a:defRPr/>
            </a:pPr>
            <a:r>
              <a:rPr lang="pt-BR" b="1"/>
              <a:t>AEB_A1</a:t>
            </a:r>
            <a:r>
              <a:rPr lang="cs-CZ" b="1"/>
              <a:t>8 </a:t>
            </a:r>
            <a:r>
              <a:rPr lang="cs-CZ"/>
              <a:t>Bakalářská diplomová práce </a:t>
            </a:r>
            <a:endParaRPr/>
          </a:p>
          <a:p>
            <a:pPr marL="0" indent="0">
              <a:buNone/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922089" y="4397631"/>
            <a:ext cx="1051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/>
              <a:t>Do </a:t>
            </a:r>
            <a:r>
              <a:rPr lang="en-GB"/>
              <a:t>předmětu</a:t>
            </a:r>
            <a:r>
              <a:rPr lang="en-GB"/>
              <a:t> </a:t>
            </a:r>
            <a:r>
              <a:rPr lang="en-GB"/>
              <a:t>Bakalářská</a:t>
            </a:r>
            <a:r>
              <a:rPr lang="en-GB"/>
              <a:t> </a:t>
            </a:r>
            <a:r>
              <a:rPr lang="en-GB"/>
              <a:t>diplomová</a:t>
            </a:r>
            <a:r>
              <a:rPr lang="en-GB"/>
              <a:t> </a:t>
            </a:r>
            <a:r>
              <a:rPr lang="en-GB"/>
              <a:t>práce</a:t>
            </a:r>
            <a:r>
              <a:rPr lang="en-GB"/>
              <a:t> se </a:t>
            </a:r>
            <a:r>
              <a:rPr lang="en-GB"/>
              <a:t>registrujte</a:t>
            </a:r>
            <a:r>
              <a:rPr lang="en-GB"/>
              <a:t>, </a:t>
            </a:r>
            <a:r>
              <a:rPr lang="en-GB"/>
              <a:t>až</a:t>
            </a:r>
            <a:r>
              <a:rPr lang="en-GB"/>
              <a:t> </a:t>
            </a:r>
            <a:r>
              <a:rPr lang="en-GB"/>
              <a:t>když</a:t>
            </a:r>
            <a:r>
              <a:rPr lang="en-GB"/>
              <a:t> </a:t>
            </a:r>
            <a:r>
              <a:rPr lang="en-GB"/>
              <a:t>víte</a:t>
            </a:r>
            <a:r>
              <a:rPr lang="en-GB"/>
              <a:t>, </a:t>
            </a:r>
            <a:r>
              <a:rPr lang="en-GB"/>
              <a:t>že</a:t>
            </a:r>
            <a:r>
              <a:rPr lang="en-GB"/>
              <a:t> </a:t>
            </a:r>
            <a:r>
              <a:rPr lang="en-GB"/>
              <a:t>práci</a:t>
            </a:r>
            <a:r>
              <a:rPr lang="en-GB"/>
              <a:t> v </a:t>
            </a:r>
            <a:r>
              <a:rPr lang="en-GB"/>
              <a:t>daném</a:t>
            </a:r>
            <a:r>
              <a:rPr lang="en-GB"/>
              <a:t> </a:t>
            </a:r>
            <a:r>
              <a:rPr lang="en-GB"/>
              <a:t>semestru</a:t>
            </a:r>
            <a:r>
              <a:rPr lang="en-GB"/>
              <a:t> </a:t>
            </a:r>
            <a:r>
              <a:rPr lang="en-GB"/>
              <a:t>odevzdáte</a:t>
            </a:r>
            <a:r>
              <a:rPr lang="en-GB"/>
              <a:t> a </a:t>
            </a:r>
            <a:r>
              <a:rPr lang="en-GB"/>
              <a:t>půjdete</a:t>
            </a:r>
            <a:r>
              <a:rPr lang="en-GB"/>
              <a:t> </a:t>
            </a:r>
            <a:r>
              <a:rPr lang="en-GB"/>
              <a:t>ke</a:t>
            </a:r>
            <a:r>
              <a:rPr lang="en-GB"/>
              <a:t> </a:t>
            </a:r>
            <a:r>
              <a:rPr lang="en-GB"/>
              <a:t>státní</a:t>
            </a:r>
            <a:r>
              <a:rPr lang="en-GB"/>
              <a:t> </a:t>
            </a:r>
            <a:r>
              <a:rPr lang="en-GB"/>
              <a:t>zkoušce</a:t>
            </a:r>
            <a:r>
              <a:rPr lang="en-GB"/>
              <a:t>. </a:t>
            </a:r>
            <a:r>
              <a:rPr lang="en-GB"/>
              <a:t>Pokud</a:t>
            </a:r>
            <a:r>
              <a:rPr lang="en-GB"/>
              <a:t> </a:t>
            </a:r>
            <a:r>
              <a:rPr lang="en-GB"/>
              <a:t>jste</a:t>
            </a:r>
            <a:r>
              <a:rPr lang="en-GB"/>
              <a:t> </a:t>
            </a:r>
            <a:r>
              <a:rPr lang="en-GB"/>
              <a:t>již</a:t>
            </a:r>
            <a:r>
              <a:rPr lang="en-GB"/>
              <a:t> </a:t>
            </a:r>
            <a:r>
              <a:rPr lang="en-GB"/>
              <a:t>přihlášeni</a:t>
            </a:r>
            <a:r>
              <a:rPr lang="en-GB"/>
              <a:t> do </a:t>
            </a:r>
            <a:r>
              <a:rPr lang="en-GB"/>
              <a:t>předmětu</a:t>
            </a:r>
            <a:r>
              <a:rPr lang="en-GB"/>
              <a:t>, a </a:t>
            </a:r>
            <a:r>
              <a:rPr lang="en-GB"/>
              <a:t>zjistíte</a:t>
            </a:r>
            <a:r>
              <a:rPr lang="en-GB"/>
              <a:t>, </a:t>
            </a:r>
            <a:r>
              <a:rPr lang="en-GB"/>
              <a:t>že</a:t>
            </a:r>
            <a:r>
              <a:rPr lang="en-GB"/>
              <a:t> v </a:t>
            </a:r>
            <a:r>
              <a:rPr lang="en-GB"/>
              <a:t>aktuálním</a:t>
            </a:r>
            <a:r>
              <a:rPr lang="en-GB"/>
              <a:t> </a:t>
            </a:r>
            <a:r>
              <a:rPr lang="en-GB"/>
              <a:t>semestru</a:t>
            </a:r>
            <a:r>
              <a:rPr lang="en-GB"/>
              <a:t> </a:t>
            </a:r>
            <a:r>
              <a:rPr lang="en-GB"/>
              <a:t>diplomovou</a:t>
            </a:r>
            <a:r>
              <a:rPr lang="en-GB"/>
              <a:t> </a:t>
            </a:r>
            <a:r>
              <a:rPr lang="en-GB"/>
              <a:t>práci</a:t>
            </a:r>
            <a:r>
              <a:rPr lang="en-GB"/>
              <a:t> </a:t>
            </a:r>
            <a:r>
              <a:rPr lang="en-GB"/>
              <a:t>neodevzdáte</a:t>
            </a:r>
            <a:r>
              <a:rPr lang="en-GB"/>
              <a:t>, </a:t>
            </a:r>
            <a:r>
              <a:rPr lang="en-GB"/>
              <a:t>měli</a:t>
            </a:r>
            <a:r>
              <a:rPr lang="en-GB"/>
              <a:t> </a:t>
            </a:r>
            <a:r>
              <a:rPr lang="en-GB"/>
              <a:t>byste</a:t>
            </a:r>
            <a:r>
              <a:rPr lang="en-GB"/>
              <a:t> se co </a:t>
            </a:r>
            <a:r>
              <a:rPr lang="en-GB"/>
              <a:t>nejdříve</a:t>
            </a:r>
            <a:r>
              <a:rPr lang="en-GB"/>
              <a:t> </a:t>
            </a:r>
            <a:r>
              <a:rPr lang="en-GB"/>
              <a:t>odhlásit</a:t>
            </a:r>
            <a:r>
              <a:rPr lang="en-GB"/>
              <a:t>, </a:t>
            </a:r>
            <a:r>
              <a:rPr lang="en-GB"/>
              <a:t>jinak</a:t>
            </a:r>
            <a:r>
              <a:rPr lang="en-GB"/>
              <a:t> </a:t>
            </a:r>
            <a:r>
              <a:rPr lang="en-GB"/>
              <a:t>přijdete</a:t>
            </a:r>
            <a:r>
              <a:rPr lang="en-GB"/>
              <a:t> o </a:t>
            </a:r>
            <a:r>
              <a:rPr lang="en-GB"/>
              <a:t>jeden</a:t>
            </a:r>
            <a:r>
              <a:rPr lang="en-GB"/>
              <a:t> </a:t>
            </a:r>
            <a:r>
              <a:rPr lang="en-GB"/>
              <a:t>termín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539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Proč píšeme závěrečné práce?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/>
              <a:t>psaní práce je proces učení</a:t>
            </a:r>
            <a:endParaRPr/>
          </a:p>
          <a:p>
            <a:pPr>
              <a:defRPr/>
            </a:pPr>
            <a:r>
              <a:rPr lang="cs-CZ"/>
              <a:t>vědecká otázka</a:t>
            </a:r>
            <a:endParaRPr/>
          </a:p>
          <a:p>
            <a:pPr>
              <a:defRPr/>
            </a:pPr>
            <a:r>
              <a:rPr lang="cs-CZ"/>
              <a:t>rešerše a úvodní pasáže píšete proto, aby jste se zorientovali v tématu</a:t>
            </a:r>
            <a:endParaRPr/>
          </a:p>
          <a:p>
            <a:pPr>
              <a:defRPr/>
            </a:pPr>
            <a:r>
              <a:rPr lang="cs-CZ"/>
              <a:t>metodiku píšete proto, aby jste věděli, co děláte</a:t>
            </a:r>
            <a:endParaRPr/>
          </a:p>
          <a:p>
            <a:pPr>
              <a:defRPr/>
            </a:pPr>
            <a:r>
              <a:rPr lang="cs-CZ"/>
              <a:t>analýza je první krok vlastního vědeckého výstupu</a:t>
            </a:r>
            <a:endParaRPr/>
          </a:p>
          <a:p>
            <a:pPr>
              <a:defRPr/>
            </a:pPr>
            <a:r>
              <a:rPr lang="cs-CZ"/>
              <a:t>syntéza – NEZAPOMEŇTE NA NI – druhý krok vědeckého výstupu</a:t>
            </a:r>
            <a:endParaRPr/>
          </a:p>
          <a:p>
            <a:pPr>
              <a:defRPr/>
            </a:pPr>
            <a:r>
              <a:rPr lang="cs-CZ"/>
              <a:t>diskuse (nebo validace)</a:t>
            </a:r>
            <a:endParaRPr/>
          </a:p>
          <a:p>
            <a:pPr>
              <a:defRPr/>
            </a:pPr>
            <a:r>
              <a:rPr lang="cs-CZ"/>
              <a:t>závěry</a:t>
            </a:r>
            <a:endParaRPr/>
          </a:p>
          <a:p>
            <a:pPr>
              <a:defRPr/>
            </a:pPr>
            <a:r>
              <a:rPr lang="cs-CZ"/>
              <a:t>literatura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638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/>
              <a:t>Proč píšeme články?</a:t>
            </a:r>
            <a:endParaRPr lang="en-GB" sz="320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 bwMode="auto">
          <a:xfrm>
            <a:off x="838200" y="157395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/>
              <a:t>nejčastější forma vědeckého/odborného výstupu</a:t>
            </a:r>
            <a:endParaRPr/>
          </a:p>
          <a:p>
            <a:pPr>
              <a:defRPr/>
            </a:pPr>
            <a:r>
              <a:rPr lang="cs-CZ"/>
              <a:t>bakalářská a magisterská práce jsou rukopisy</a:t>
            </a:r>
            <a:endParaRPr/>
          </a:p>
          <a:p>
            <a:pPr>
              <a:defRPr/>
            </a:pPr>
            <a:r>
              <a:rPr lang="cs-CZ"/>
              <a:t>co je skutečně na výzkumu přínosné?</a:t>
            </a:r>
            <a:endParaRPr/>
          </a:p>
          <a:p>
            <a:pPr>
              <a:defRPr/>
            </a:pPr>
            <a:r>
              <a:rPr lang="cs-CZ"/>
              <a:t>organizace práce včetně spoluautorů</a:t>
            </a:r>
            <a:endParaRPr/>
          </a:p>
          <a:p>
            <a:pPr>
              <a:defRPr/>
            </a:pPr>
            <a:r>
              <a:rPr lang="cs-CZ"/>
              <a:t>komunikace s redakcí</a:t>
            </a:r>
            <a:endParaRPr/>
          </a:p>
          <a:p>
            <a:pPr marL="0" indent="0">
              <a:buNone/>
              <a:defRPr/>
            </a:pPr>
            <a:r>
              <a:rPr lang="cs-CZ" b="1"/>
              <a:t>AEM_05a </a:t>
            </a:r>
            <a:r>
              <a:rPr lang="cs-CZ"/>
              <a:t>Seminář k psaní článku I</a:t>
            </a:r>
            <a:endParaRPr/>
          </a:p>
          <a:p>
            <a:pPr marL="0" indent="0">
              <a:buNone/>
              <a:defRPr/>
            </a:pPr>
            <a:r>
              <a:rPr lang="cs-CZ" b="1"/>
              <a:t>AEM_05b </a:t>
            </a:r>
            <a:r>
              <a:rPr lang="cs-CZ"/>
              <a:t>Seminář k psaní článku II</a:t>
            </a:r>
            <a:endParaRPr/>
          </a:p>
          <a:p>
            <a:pPr marL="0" indent="0">
              <a:buNone/>
              <a:defRPr/>
            </a:pPr>
            <a:r>
              <a:rPr lang="cs-CZ" b="1"/>
              <a:t>AEM_06 </a:t>
            </a:r>
            <a:r>
              <a:rPr lang="cs-CZ"/>
              <a:t>Odborný článek</a:t>
            </a:r>
            <a:endParaRPr/>
          </a:p>
          <a:p>
            <a:pPr marL="0" indent="0">
              <a:buNone/>
              <a:defRPr/>
            </a:pPr>
            <a:endParaRPr lang="cs-CZ"/>
          </a:p>
          <a:p>
            <a:pPr marL="0" indent="0">
              <a:buNone/>
              <a:defRPr/>
            </a:pPr>
            <a:r>
              <a:rPr lang="cs-CZ"/>
              <a:t>Předmět je uznán na základě článku přijatého do tisku. Doporučuje se jeho zapsání v posledním semestru studia. Spolu s AEM_07b dává 20 kreditů.</a:t>
            </a:r>
            <a:endParaRPr/>
          </a:p>
          <a:p>
            <a:pPr marL="0" indent="0">
              <a:buNone/>
              <a:defRPr/>
            </a:pPr>
            <a:endParaRPr lang="cs-CZ" b="1"/>
          </a:p>
          <a:p>
            <a:pPr marL="0" indent="0">
              <a:buNone/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ONLYOFFICE/8.3.0.97</Application>
  <PresentationFormat>On-screen Show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Studijní šablony Kontrola a obhajoba závěrečné práce Použití AI </dc:title>
  <dc:creator>Klára Šabatová</dc:creator>
  <cp:lastModifiedBy/>
  <cp:revision>4</cp:revision>
  <dcterms:created xsi:type="dcterms:W3CDTF">2024-02-15T10:57:05Z</dcterms:created>
  <dcterms:modified xsi:type="dcterms:W3CDTF">2025-02-25T15:44:26Z</dcterms:modified>
</cp:coreProperties>
</file>