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9" r:id="rId4"/>
    <p:sldId id="257" r:id="rId5"/>
    <p:sldId id="261" r:id="rId6"/>
    <p:sldId id="262" r:id="rId7"/>
    <p:sldId id="265" r:id="rId8"/>
    <p:sldId id="266" r:id="rId9"/>
    <p:sldId id="263" r:id="rId10"/>
    <p:sldId id="264" r:id="rId11"/>
    <p:sldId id="272" r:id="rId12"/>
    <p:sldId id="268" r:id="rId13"/>
    <p:sldId id="270" r:id="rId14"/>
    <p:sldId id="271" r:id="rId15"/>
    <p:sldId id="273" r:id="rId16"/>
    <p:sldId id="267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5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91725-3CE3-4A60-9056-4CA072019DCA}" type="datetimeFigureOut">
              <a:rPr lang="cs-CZ" smtClean="0"/>
              <a:pPr/>
              <a:t>24.02.2025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6A9D-BEFE-477D-AEDA-E6E3D5564FE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91725-3CE3-4A60-9056-4CA072019DCA}" type="datetimeFigureOut">
              <a:rPr lang="cs-CZ" smtClean="0"/>
              <a:pPr/>
              <a:t>24.02.2025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6A9D-BEFE-477D-AEDA-E6E3D5564FE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91725-3CE3-4A60-9056-4CA072019DCA}" type="datetimeFigureOut">
              <a:rPr lang="cs-CZ" smtClean="0"/>
              <a:pPr/>
              <a:t>24.02.2025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6A9D-BEFE-477D-AEDA-E6E3D5564FE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91725-3CE3-4A60-9056-4CA072019DCA}" type="datetimeFigureOut">
              <a:rPr lang="cs-CZ" smtClean="0"/>
              <a:pPr/>
              <a:t>24.02.2025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6A9D-BEFE-477D-AEDA-E6E3D5564FE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91725-3CE3-4A60-9056-4CA072019DCA}" type="datetimeFigureOut">
              <a:rPr lang="cs-CZ" smtClean="0"/>
              <a:pPr/>
              <a:t>24.02.2025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6A9D-BEFE-477D-AEDA-E6E3D5564FE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91725-3CE3-4A60-9056-4CA072019DCA}" type="datetimeFigureOut">
              <a:rPr lang="cs-CZ" smtClean="0"/>
              <a:pPr/>
              <a:t>24.02.2025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6A9D-BEFE-477D-AEDA-E6E3D5564FE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91725-3CE3-4A60-9056-4CA072019DCA}" type="datetimeFigureOut">
              <a:rPr lang="cs-CZ" smtClean="0"/>
              <a:pPr/>
              <a:t>24.02.2025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6A9D-BEFE-477D-AEDA-E6E3D5564FE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91725-3CE3-4A60-9056-4CA072019DCA}" type="datetimeFigureOut">
              <a:rPr lang="cs-CZ" smtClean="0"/>
              <a:pPr/>
              <a:t>24.02.2025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6A9D-BEFE-477D-AEDA-E6E3D5564FE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91725-3CE3-4A60-9056-4CA072019DCA}" type="datetimeFigureOut">
              <a:rPr lang="cs-CZ" smtClean="0"/>
              <a:pPr/>
              <a:t>24.02.2025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6A9D-BEFE-477D-AEDA-E6E3D5564FE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91725-3CE3-4A60-9056-4CA072019DCA}" type="datetimeFigureOut">
              <a:rPr lang="cs-CZ" smtClean="0"/>
              <a:pPr/>
              <a:t>24.02.2025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6A9D-BEFE-477D-AEDA-E6E3D5564FE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91725-3CE3-4A60-9056-4CA072019DCA}" type="datetimeFigureOut">
              <a:rPr lang="cs-CZ" smtClean="0"/>
              <a:pPr/>
              <a:t>24.02.2025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6A9D-BEFE-477D-AEDA-E6E3D5564FE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91725-3CE3-4A60-9056-4CA072019DCA}" type="datetimeFigureOut">
              <a:rPr lang="cs-CZ" smtClean="0"/>
              <a:pPr/>
              <a:t>24.02.2025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46A9D-BEFE-477D-AEDA-E6E3D5564FE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1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mapy.cz/letecka?x=14.9214392&amp;y=50.4146083&amp;z=15&amp;l=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egis.uur.cz/portal/apps/sites/#/uu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hyperlink" Target="https://egis.uur.cz/portal/apps/sites/#/uu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Jak studovat město?</a:t>
            </a:r>
            <a:br>
              <a:rPr lang="cs-CZ" dirty="0"/>
            </a:br>
            <a:r>
              <a:rPr lang="cs-CZ" b="1" dirty="0"/>
              <a:t>Kapitoly z urbánních dějin</a:t>
            </a:r>
            <a:br>
              <a:rPr lang="cs-CZ" b="1" dirty="0"/>
            </a:br>
            <a:r>
              <a:rPr lang="cs-CZ" sz="3100" dirty="0"/>
              <a:t>Kontakt: </a:t>
            </a:r>
            <a:r>
              <a:rPr lang="cs-CZ" sz="3100" dirty="0" err="1"/>
              <a:t>chodejovskaATmzk.cz</a:t>
            </a:r>
            <a:endParaRPr lang="cs-CZ" sz="31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>
            <a:normAutofit fontScale="70000" lnSpcReduction="20000"/>
          </a:bodyPr>
          <a:lstStyle/>
          <a:p>
            <a:pPr lvl="0"/>
            <a:endParaRPr lang="cs-CZ" dirty="0"/>
          </a:p>
          <a:p>
            <a:pPr lvl="0"/>
            <a:r>
              <a:rPr lang="cs-CZ" dirty="0"/>
              <a:t>Co je to město?</a:t>
            </a:r>
          </a:p>
          <a:p>
            <a:pPr lvl="0"/>
            <a:r>
              <a:rPr lang="cs-CZ" dirty="0"/>
              <a:t>Studium dějin měst v Evropě, pojmosloví</a:t>
            </a:r>
          </a:p>
          <a:p>
            <a:pPr lvl="0"/>
            <a:r>
              <a:rPr lang="cs-CZ" dirty="0"/>
              <a:t>Prameny dějin měst – typologie, kritika a zdroje; ikonografie města</a:t>
            </a:r>
          </a:p>
          <a:p>
            <a:pPr lvl="0"/>
            <a:r>
              <a:rPr lang="cs-CZ" dirty="0"/>
              <a:t>Hlavní etapy vývoje městské sítě v Českých zemích v evropském kontextu</a:t>
            </a:r>
          </a:p>
          <a:p>
            <a:pPr lvl="0"/>
            <a:r>
              <a:rPr lang="cs-CZ" dirty="0"/>
              <a:t>Typologie měst – hlavní typy městských sídel</a:t>
            </a:r>
          </a:p>
          <a:p>
            <a:pPr lvl="0"/>
            <a:r>
              <a:rPr lang="cs-CZ" dirty="0"/>
              <a:t>Rozbor „městské krajiny“: Urbanistika a územní plánování, zónování města, hlavní elementy městské krajiny; zrození „historického jádra“ a péče o „městskou krajinu“; město a </a:t>
            </a:r>
            <a:r>
              <a:rPr lang="cs-CZ" dirty="0" err="1"/>
              <a:t>suburbie</a:t>
            </a:r>
            <a:endParaRPr lang="cs-CZ" dirty="0"/>
          </a:p>
          <a:p>
            <a:pPr lvl="0"/>
            <a:r>
              <a:rPr lang="cs-CZ" dirty="0"/>
              <a:t>Současné (středo)evropské město („</a:t>
            </a:r>
            <a:r>
              <a:rPr lang="cs-CZ" dirty="0" err="1"/>
              <a:t>reading</a:t>
            </a:r>
            <a:r>
              <a:rPr lang="cs-CZ" dirty="0"/>
              <a:t> </a:t>
            </a:r>
            <a:r>
              <a:rPr lang="cs-CZ" dirty="0" err="1"/>
              <a:t>week</a:t>
            </a:r>
            <a:r>
              <a:rPr lang="cs-CZ" dirty="0"/>
              <a:t>“ 22.4.)</a:t>
            </a:r>
          </a:p>
          <a:p>
            <a:pPr lvl="0"/>
            <a:r>
              <a:rPr lang="cs-CZ" dirty="0"/>
              <a:t>2 exkurze (archiv/muzeum/přednáška hosta a výzkum v terénu)</a:t>
            </a:r>
          </a:p>
          <a:p>
            <a:pPr lvl="0"/>
            <a:endParaRPr lang="cs-CZ" dirty="0"/>
          </a:p>
          <a:p>
            <a:pPr lvl="0"/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/>
              <a:t>5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8" descr="zlin-pohled-z-mrakodrapu-na-tlustou-ho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682622"/>
            <a:ext cx="7272883" cy="5452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70E782-93A4-4B6B-A742-8541E2A2B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909CBA3-916A-4301-97CF-8EE047504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Image result for činžovní domy obrázky">
            <a:extLst>
              <a:ext uri="{FF2B5EF4-FFF2-40B4-BE49-F238E27FC236}">
                <a16:creationId xmlns:a16="http://schemas.microsoft.com/office/drawing/2014/main" id="{B5F8D7AC-4CC1-43F6-859A-8C2AC9815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0143" y="1112175"/>
            <a:ext cx="2376264" cy="1584176"/>
          </a:xfrm>
          <a:prstGeom prst="rect">
            <a:avLst/>
          </a:prstGeom>
          <a:noFill/>
        </p:spPr>
      </p:pic>
      <p:pic>
        <p:nvPicPr>
          <p:cNvPr id="5" name="Picture 8" descr="zlin-pohled-z-mrakodrapu-na-tlustou-horu">
            <a:extLst>
              <a:ext uri="{FF2B5EF4-FFF2-40B4-BE49-F238E27FC236}">
                <a16:creationId xmlns:a16="http://schemas.microsoft.com/office/drawing/2014/main" id="{1DAF277D-257D-437B-AAEF-5BD58B500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6155" y="3690380"/>
            <a:ext cx="2376264" cy="1781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www.suburbanizace.cz/fotogalerie/nebusice/img00009.jpg">
            <a:extLst>
              <a:ext uri="{FF2B5EF4-FFF2-40B4-BE49-F238E27FC236}">
                <a16:creationId xmlns:a16="http://schemas.microsoft.com/office/drawing/2014/main" id="{20C14557-63F3-4906-BE63-B2009104A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3890" y="1791488"/>
            <a:ext cx="2304256" cy="1728193"/>
          </a:xfrm>
          <a:prstGeom prst="rect">
            <a:avLst/>
          </a:prstGeom>
          <a:noFill/>
        </p:spPr>
      </p:pic>
      <p:pic>
        <p:nvPicPr>
          <p:cNvPr id="7" name="Picture 2" descr="Image result for středověké město česká republika obrázky">
            <a:extLst>
              <a:ext uri="{FF2B5EF4-FFF2-40B4-BE49-F238E27FC236}">
                <a16:creationId xmlns:a16="http://schemas.microsoft.com/office/drawing/2014/main" id="{79454914-2A4F-41E3-8D52-FD34020A7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4092" y="4487296"/>
            <a:ext cx="2305010" cy="1728194"/>
          </a:xfrm>
          <a:prstGeom prst="rect">
            <a:avLst/>
          </a:prstGeom>
          <a:noFill/>
        </p:spPr>
      </p:pic>
      <p:pic>
        <p:nvPicPr>
          <p:cNvPr id="8" name="Picture 2" descr="Soubor:Praha, Jinonice, pohled na sídliště Barrandov II.JPG">
            <a:extLst>
              <a:ext uri="{FF2B5EF4-FFF2-40B4-BE49-F238E27FC236}">
                <a16:creationId xmlns:a16="http://schemas.microsoft.com/office/drawing/2014/main" id="{3AD2AD05-E895-48FE-8C10-F7F9BDDC2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88862" y="2972081"/>
            <a:ext cx="2376265" cy="1782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1731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Město jako společenské/politické téma a otázka identity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Kde chci žít/kde nechci žít a proč?</a:t>
            </a:r>
          </a:p>
          <a:p>
            <a:endParaRPr lang="cs-CZ" sz="2000" dirty="0"/>
          </a:p>
          <a:p>
            <a:r>
              <a:rPr lang="cs-CZ" sz="2000" dirty="0">
                <a:solidFill>
                  <a:schemeClr val="accent1"/>
                </a:solidFill>
              </a:rPr>
              <a:t>Mladá Boleslav</a:t>
            </a:r>
          </a:p>
          <a:p>
            <a:pPr marL="0" indent="0">
              <a:buNone/>
            </a:pPr>
            <a:r>
              <a:rPr lang="cs-CZ" sz="1200" dirty="0">
                <a:hlinkClick r:id="rId2"/>
              </a:rPr>
              <a:t>https://mapy.cz/letecka?x=14.9214392&amp;y=50.4146083&amp;z=15&amp;l=0</a:t>
            </a:r>
            <a:endParaRPr lang="cs-CZ" sz="1200" dirty="0"/>
          </a:p>
          <a:p>
            <a:r>
              <a:rPr lang="cs-CZ" sz="2800" dirty="0"/>
              <a:t>Naše „vizitka“, </a:t>
            </a:r>
          </a:p>
          <a:p>
            <a:pPr marL="0" indent="0">
              <a:buNone/>
            </a:pPr>
            <a:r>
              <a:rPr lang="cs-CZ" sz="2800" dirty="0"/>
              <a:t>něco, s čím se identifikujeme, domov…</a:t>
            </a:r>
          </a:p>
        </p:txBody>
      </p:sp>
      <p:pic>
        <p:nvPicPr>
          <p:cNvPr id="2050" name="Picture 2" descr="C:\Users\chodejovska\Documents\Telc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995" y="4581128"/>
            <a:ext cx="2346327" cy="156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istorické jádro Prahy - UNES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071844"/>
            <a:ext cx="1741050" cy="116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808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Město jako společenské/politické téma a otázka identity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pPr>
              <a:buNone/>
            </a:pPr>
            <a:r>
              <a:rPr lang="cs-CZ" dirty="0"/>
              <a:t>Kde chci žít/kde nechci žít a proč?</a:t>
            </a:r>
          </a:p>
          <a:p>
            <a:endParaRPr lang="cs-CZ" dirty="0"/>
          </a:p>
          <a:p>
            <a:r>
              <a:rPr lang="cs-CZ" sz="2800" dirty="0"/>
              <a:t>Naše „vizitka“, </a:t>
            </a:r>
          </a:p>
          <a:p>
            <a:pPr marL="0" indent="0">
              <a:buNone/>
            </a:pPr>
            <a:r>
              <a:rPr lang="cs-CZ" sz="2800" dirty="0"/>
              <a:t>něco, s čím se identifikujeme, domov…</a:t>
            </a:r>
          </a:p>
          <a:p>
            <a:r>
              <a:rPr lang="cs-CZ" sz="2800" dirty="0"/>
              <a:t>Město je v tradici evropského sídla </a:t>
            </a:r>
          </a:p>
          <a:p>
            <a:pPr marL="0" indent="0">
              <a:buNone/>
            </a:pPr>
            <a:r>
              <a:rPr lang="cs-CZ" sz="2800" dirty="0"/>
              <a:t>(kompaktní) celek</a:t>
            </a:r>
          </a:p>
          <a:p>
            <a:endParaRPr lang="cs-CZ" sz="2800" dirty="0"/>
          </a:p>
          <a:p>
            <a:r>
              <a:rPr lang="cs-CZ" sz="1800" dirty="0">
                <a:hlinkClick r:id="rId2"/>
              </a:rPr>
              <a:t>Ústav územního rozvoje</a:t>
            </a:r>
            <a:endParaRPr lang="cs-CZ" sz="1800" dirty="0"/>
          </a:p>
          <a:p>
            <a:pPr marL="0" indent="0">
              <a:buNone/>
            </a:pPr>
            <a:endParaRPr lang="cs-CZ" sz="2800" dirty="0"/>
          </a:p>
        </p:txBody>
      </p:sp>
      <p:pic>
        <p:nvPicPr>
          <p:cNvPr id="1026" name="Picture 2" descr="Image resul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8385" y="4568516"/>
            <a:ext cx="2057615" cy="1368153"/>
          </a:xfrm>
          <a:prstGeom prst="rect">
            <a:avLst/>
          </a:prstGeom>
          <a:noFill/>
        </p:spPr>
      </p:pic>
      <p:pic>
        <p:nvPicPr>
          <p:cNvPr id="2051" name="Picture 3" descr="C:\Users\chodejovska\Documents\KH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826" y="1268760"/>
            <a:ext cx="2164175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upload.wikimedia.org/wikipedia/commons/thumb/3/31/Shopping_Center_Olympia_Brno.jpg/1280px-Shopping_Center_Olympia_Brn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215" y="4568516"/>
            <a:ext cx="2192926" cy="136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Výsledek obrázku pro d&amp;ecaron;tské h&amp;rcaron;išt&amp;ecaron; fot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825" y="3006093"/>
            <a:ext cx="2164175" cy="126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397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0"/>
            <a:ext cx="5299789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97698"/>
            <a:ext cx="5319398" cy="332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4925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 města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1"/>
          </p:nvPr>
        </p:nvSpPr>
        <p:spPr>
          <a:xfrm>
            <a:off x="457200" y="2132855"/>
            <a:ext cx="4038600" cy="2296277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cs-CZ" dirty="0"/>
              <a:t>výsek krajiny		</a:t>
            </a:r>
          </a:p>
          <a:p>
            <a:pPr>
              <a:buNone/>
            </a:pPr>
            <a:endParaRPr lang="cs-CZ" sz="2000" dirty="0"/>
          </a:p>
          <a:p>
            <a:pPr algn="ctr">
              <a:buNone/>
            </a:pPr>
            <a:r>
              <a:rPr lang="cs-CZ" sz="2000" dirty="0"/>
              <a:t>místo (městská krajina-</a:t>
            </a:r>
            <a:r>
              <a:rPr lang="cs-CZ" sz="2000" i="1" dirty="0" err="1"/>
              <a:t>townscape</a:t>
            </a:r>
            <a:r>
              <a:rPr lang="cs-CZ" sz="2000" dirty="0"/>
              <a:t>)</a:t>
            </a:r>
          </a:p>
          <a:p>
            <a:pPr algn="ctr">
              <a:buNone/>
            </a:pPr>
            <a:r>
              <a:rPr lang="cs-CZ" sz="2000" dirty="0"/>
              <a:t>budovy</a:t>
            </a:r>
          </a:p>
          <a:p>
            <a:pPr algn="ctr">
              <a:buNone/>
            </a:pPr>
            <a:r>
              <a:rPr lang="cs-CZ" sz="2000" dirty="0"/>
              <a:t>veřejné prostory</a:t>
            </a:r>
          </a:p>
          <a:p>
            <a:pPr algn="ctr">
              <a:buNone/>
            </a:pPr>
            <a:endParaRPr lang="cs-CZ" sz="2000" dirty="0"/>
          </a:p>
          <a:p>
            <a:pPr algn="ctr">
              <a:buNone/>
            </a:pPr>
            <a:endParaRPr lang="cs-CZ" sz="2000" dirty="0"/>
          </a:p>
          <a:p>
            <a:pPr algn="ctr"/>
            <a:r>
              <a:rPr lang="cs-CZ" i="1" dirty="0" err="1"/>
              <a:t>urbs</a:t>
            </a:r>
            <a:endParaRPr lang="cs-CZ" i="1" dirty="0"/>
          </a:p>
          <a:p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>
          <a:xfrm>
            <a:off x="4648200" y="2060847"/>
            <a:ext cx="4038600" cy="2520281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cs-CZ" dirty="0"/>
              <a:t>lidé</a:t>
            </a:r>
          </a:p>
          <a:p>
            <a:pPr>
              <a:buNone/>
            </a:pPr>
            <a:endParaRPr lang="cs-CZ" sz="2000" dirty="0"/>
          </a:p>
          <a:p>
            <a:pPr algn="ctr">
              <a:buNone/>
            </a:pPr>
            <a:r>
              <a:rPr lang="cs-CZ" sz="2000" dirty="0"/>
              <a:t>obyvatelé města</a:t>
            </a:r>
          </a:p>
          <a:p>
            <a:pPr algn="ctr">
              <a:buNone/>
            </a:pPr>
            <a:r>
              <a:rPr lang="cs-CZ" sz="2000" dirty="0"/>
              <a:t>návštěvníci</a:t>
            </a:r>
          </a:p>
          <a:p>
            <a:pPr algn="ctr">
              <a:buNone/>
            </a:pPr>
            <a:endParaRPr lang="cs-CZ" sz="2600" i="1" dirty="0"/>
          </a:p>
          <a:p>
            <a:pPr algn="ctr"/>
            <a:endParaRPr lang="cs-CZ" sz="2600" i="1" dirty="0"/>
          </a:p>
          <a:p>
            <a:pPr algn="ctr"/>
            <a:endParaRPr lang="cs-CZ" sz="2600" i="1" dirty="0"/>
          </a:p>
          <a:p>
            <a:pPr algn="ctr"/>
            <a:r>
              <a:rPr lang="cs-CZ" i="1" dirty="0" err="1"/>
              <a:t>civitas</a:t>
            </a:r>
            <a:endParaRPr lang="cs-CZ" dirty="0"/>
          </a:p>
        </p:txBody>
      </p:sp>
      <p:cxnSp>
        <p:nvCxnSpPr>
          <p:cNvPr id="6" name="Přímá spojovací šipka 5"/>
          <p:cNvCxnSpPr/>
          <p:nvPr/>
        </p:nvCxnSpPr>
        <p:spPr>
          <a:xfrm>
            <a:off x="4219600" y="2276872"/>
            <a:ext cx="857256" cy="1588"/>
          </a:xfrm>
          <a:prstGeom prst="straightConnector1">
            <a:avLst/>
          </a:prstGeom>
          <a:ln w="22225" cmpd="sng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785786" y="5143512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Město je …</a:t>
            </a:r>
          </a:p>
        </p:txBody>
      </p:sp>
      <p:pic>
        <p:nvPicPr>
          <p:cNvPr id="3074" name="Picture 2" descr="https://upload.wikimedia.org/wikipedia/commons/thumb/a/a7/Ost_N%C3%A1ves_obce.JPG/250px-Ost_N%C3%A1ves_ob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0032" y="4952034"/>
            <a:ext cx="2096226" cy="1576363"/>
          </a:xfrm>
          <a:prstGeom prst="rect">
            <a:avLst/>
          </a:prstGeom>
          <a:noFill/>
        </p:spPr>
      </p:pic>
      <p:pic>
        <p:nvPicPr>
          <p:cNvPr id="1026" name="Picture 2" descr="https://upload.wikimedia.org/wikipedia/commons/thumb/2/2b/Brno_-_Cathedral_of_Saints_Peter_and_Paul_III.jpg/1280px-Brno_-_Cathedral_of_Saints_Peter_and_Paul_II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9" y="4952034"/>
            <a:ext cx="2448271" cy="158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82824" y="1249797"/>
            <a:ext cx="74735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- součást evropské kultury a identity</a:t>
            </a:r>
          </a:p>
          <a:p>
            <a:r>
              <a:rPr lang="cs-CZ" dirty="0"/>
              <a:t>- životní prostor</a:t>
            </a:r>
          </a:p>
          <a:p>
            <a:r>
              <a:rPr lang="cs-CZ" dirty="0"/>
              <a:t>- společenství lidí žijících „městským způsobem života“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190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2992" cy="1714202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Jak studovat město?</a:t>
            </a:r>
            <a:br>
              <a:rPr lang="cs-CZ" dirty="0"/>
            </a:br>
            <a:r>
              <a:rPr lang="cs-CZ" b="1" dirty="0"/>
              <a:t>Kapitoly z urbánních dějin</a:t>
            </a:r>
            <a:br>
              <a:rPr lang="cs-CZ" b="1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452525"/>
          </a:xfrm>
        </p:spPr>
        <p:txBody>
          <a:bodyPr>
            <a:normAutofit fontScale="40000" lnSpcReduction="20000"/>
          </a:bodyPr>
          <a:lstStyle/>
          <a:p>
            <a:pPr lvl="0"/>
            <a:endParaRPr lang="cs-CZ" dirty="0"/>
          </a:p>
          <a:p>
            <a:pPr lvl="0"/>
            <a:r>
              <a:rPr lang="cs-CZ" dirty="0"/>
              <a:t>Co je to město?</a:t>
            </a:r>
          </a:p>
          <a:p>
            <a:pPr lvl="0"/>
            <a:r>
              <a:rPr lang="cs-CZ" dirty="0"/>
              <a:t>Studium dějin měst v Evropě, pojmosloví</a:t>
            </a:r>
          </a:p>
          <a:p>
            <a:pPr lvl="0"/>
            <a:r>
              <a:rPr lang="cs-CZ" dirty="0"/>
              <a:t>Prameny dějin měst – typologie, kritika a zdroje; ikonografie města</a:t>
            </a:r>
          </a:p>
          <a:p>
            <a:pPr lvl="0"/>
            <a:r>
              <a:rPr lang="cs-CZ" dirty="0"/>
              <a:t>Hlavní etapy vývoje městské sítě v Českých zemích v evropském kontextu</a:t>
            </a:r>
          </a:p>
          <a:p>
            <a:pPr lvl="0"/>
            <a:r>
              <a:rPr lang="cs-CZ" dirty="0"/>
              <a:t>Typologie měst – hlavní typy městských sídel</a:t>
            </a:r>
          </a:p>
          <a:p>
            <a:pPr lvl="0"/>
            <a:r>
              <a:rPr lang="cs-CZ" dirty="0"/>
              <a:t>Rozbor „městské krajiny“: Urbanistika a územní plánování, zónování města, hlavní elementy městské krajiny; zrození „historického jádra“ a péče o „městskou krajinu“; město a </a:t>
            </a:r>
            <a:r>
              <a:rPr lang="cs-CZ" dirty="0" err="1"/>
              <a:t>suburbie</a:t>
            </a:r>
            <a:endParaRPr lang="cs-CZ" dirty="0"/>
          </a:p>
          <a:p>
            <a:pPr lvl="0"/>
            <a:r>
              <a:rPr lang="cs-CZ" dirty="0"/>
              <a:t>Současné (středo)evropské město („</a:t>
            </a:r>
            <a:r>
              <a:rPr lang="cs-CZ" dirty="0" err="1"/>
              <a:t>reading</a:t>
            </a:r>
            <a:r>
              <a:rPr lang="cs-CZ" dirty="0"/>
              <a:t> </a:t>
            </a:r>
            <a:r>
              <a:rPr lang="cs-CZ" dirty="0" err="1"/>
              <a:t>week</a:t>
            </a:r>
            <a:r>
              <a:rPr lang="cs-CZ" dirty="0"/>
              <a:t>“)</a:t>
            </a:r>
          </a:p>
          <a:p>
            <a:pPr lvl="0"/>
            <a:r>
              <a:rPr lang="cs-CZ" dirty="0"/>
              <a:t>2 exkurze (archiv/muzeum a výzkum v terénu)</a:t>
            </a:r>
          </a:p>
          <a:p>
            <a:pPr marL="0" lv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účast na závěrečné diskusi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Max. dvě absence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Seminární práce – zaslat </a:t>
            </a:r>
            <a:r>
              <a:rPr lang="cs-CZ" b="1" dirty="0"/>
              <a:t>vybrané město do 11.3.</a:t>
            </a:r>
            <a:endParaRPr lang="cs-CZ" dirty="0"/>
          </a:p>
          <a:p>
            <a:pPr marL="0" lvl="0" indent="0">
              <a:buNone/>
            </a:pPr>
            <a:r>
              <a:rPr lang="cs-CZ" dirty="0"/>
              <a:t>Kontakt: </a:t>
            </a:r>
            <a:r>
              <a:rPr lang="cs-CZ" b="1" dirty="0" err="1"/>
              <a:t>chodejovskaATmzk.cz</a:t>
            </a:r>
            <a:endParaRPr lang="cs-CZ" dirty="0"/>
          </a:p>
          <a:p>
            <a:pPr lvl="0"/>
            <a:endParaRPr lang="cs-CZ" dirty="0"/>
          </a:p>
          <a:p>
            <a:r>
              <a:rPr lang="cs-CZ" dirty="0"/>
              <a:t>K domácímu studiu: 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Ústav územního rozvoje</a:t>
            </a:r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Zejm. https://www.uur.cz/media/uicnmhcq/04-sociodemograficke-podminky-a-bydleni-aktualizace-2023.pdf</a:t>
            </a:r>
          </a:p>
          <a:p>
            <a:pPr lvl="0"/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2C7CF59-2160-4AF0-BE72-DB385B12C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248117"/>
            <a:ext cx="2700966" cy="187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476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Město pohledem…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Sociologie</a:t>
            </a:r>
          </a:p>
          <a:p>
            <a:r>
              <a:rPr lang="cs-CZ" dirty="0"/>
              <a:t>Geografie</a:t>
            </a:r>
          </a:p>
          <a:p>
            <a:r>
              <a:rPr lang="cs-CZ" dirty="0"/>
              <a:t>Archeologie (dějin osídlení)</a:t>
            </a:r>
          </a:p>
          <a:p>
            <a:r>
              <a:rPr lang="cs-CZ" dirty="0"/>
              <a:t>Urbanistiky</a:t>
            </a:r>
          </a:p>
          <a:p>
            <a:r>
              <a:rPr lang="cs-CZ" dirty="0"/>
              <a:t>Dějin architektury</a:t>
            </a:r>
          </a:p>
          <a:p>
            <a:r>
              <a:rPr lang="cs-CZ" dirty="0"/>
              <a:t>Památkové péče</a:t>
            </a:r>
          </a:p>
          <a:p>
            <a:r>
              <a:rPr lang="cs-CZ" dirty="0"/>
              <a:t>Historiografie </a:t>
            </a:r>
          </a:p>
          <a:p>
            <a:pPr marL="0" indent="0">
              <a:buNone/>
            </a:pPr>
            <a:r>
              <a:rPr lang="cs-CZ" dirty="0"/>
              <a:t>(název/akcenty podmíněny kulturními okruhy: historická geografie x urbánní dějiny, tradice historické vlastivědy)</a:t>
            </a:r>
          </a:p>
          <a:p>
            <a:endParaRPr lang="cs-CZ" dirty="0"/>
          </a:p>
          <a:p>
            <a:pPr marL="72000" indent="0">
              <a:buNone/>
            </a:pPr>
            <a:r>
              <a:rPr lang="cs-CZ" dirty="0"/>
              <a:t>= </a:t>
            </a:r>
            <a:r>
              <a:rPr lang="cs-CZ" b="1" dirty="0"/>
              <a:t>urbánní dějiny </a:t>
            </a:r>
            <a:r>
              <a:rPr lang="cs-CZ" dirty="0"/>
              <a:t>jako mezioborová disciplína, které patří do rámce </a:t>
            </a:r>
            <a:r>
              <a:rPr lang="cs-CZ" b="1" dirty="0"/>
              <a:t>urbánních studií</a:t>
            </a:r>
          </a:p>
          <a:p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6" name="Picture 5" descr="Hradec Králové-pevno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1643050"/>
            <a:ext cx="2808288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dějiny měst x urbánní dějiny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Dějiny konkrétního města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Sledování určitého tématu/problému, často ve srovnávací perspektivě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(mezinárodní platforma </a:t>
            </a:r>
            <a:r>
              <a:rPr lang="cs-CZ" sz="2000" dirty="0" err="1"/>
              <a:t>European</a:t>
            </a:r>
            <a:r>
              <a:rPr lang="cs-CZ" sz="2000" dirty="0"/>
              <a:t> </a:t>
            </a:r>
            <a:r>
              <a:rPr lang="cs-CZ" sz="2000" dirty="0" err="1"/>
              <a:t>Association</a:t>
            </a:r>
            <a:r>
              <a:rPr lang="cs-CZ" sz="2000" dirty="0"/>
              <a:t> </a:t>
            </a:r>
            <a:r>
              <a:rPr lang="cs-CZ" sz="2000" dirty="0" err="1"/>
              <a:t>for</a:t>
            </a:r>
            <a:r>
              <a:rPr lang="cs-CZ" sz="2000" dirty="0"/>
              <a:t> Urban </a:t>
            </a:r>
            <a:r>
              <a:rPr lang="cs-CZ" sz="2000" dirty="0" err="1"/>
              <a:t>History</a:t>
            </a:r>
            <a:r>
              <a:rPr lang="cs-CZ" sz="2000" dirty="0"/>
              <a:t> (+ její národní odnože) – konference, ediční činnost…</a:t>
            </a:r>
          </a:p>
          <a:p>
            <a:endParaRPr lang="cs-CZ" dirty="0"/>
          </a:p>
        </p:txBody>
      </p:sp>
      <p:pic>
        <p:nvPicPr>
          <p:cNvPr id="7" name="Picture 4" descr="Hradec Králové_Goj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077072"/>
            <a:ext cx="2042661" cy="136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chodejovska\Documents\naard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700" y="5257800"/>
            <a:ext cx="1800200" cy="135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 města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1"/>
          </p:nvPr>
        </p:nvSpPr>
        <p:spPr>
          <a:xfrm>
            <a:off x="457200" y="2132855"/>
            <a:ext cx="4038600" cy="2296277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cs-CZ" dirty="0"/>
              <a:t>výsek krajiny		</a:t>
            </a:r>
          </a:p>
          <a:p>
            <a:pPr>
              <a:buNone/>
            </a:pPr>
            <a:endParaRPr lang="cs-CZ" sz="2000" dirty="0"/>
          </a:p>
          <a:p>
            <a:pPr algn="ctr">
              <a:buNone/>
            </a:pPr>
            <a:r>
              <a:rPr lang="cs-CZ" sz="2000" dirty="0"/>
              <a:t>místo (městská krajina-</a:t>
            </a:r>
            <a:r>
              <a:rPr lang="cs-CZ" sz="2000" i="1" dirty="0" err="1"/>
              <a:t>townscape</a:t>
            </a:r>
            <a:r>
              <a:rPr lang="cs-CZ" sz="2000" dirty="0"/>
              <a:t>)</a:t>
            </a:r>
          </a:p>
          <a:p>
            <a:pPr algn="ctr">
              <a:buNone/>
            </a:pPr>
            <a:r>
              <a:rPr lang="cs-CZ" sz="2000" dirty="0"/>
              <a:t>budovy</a:t>
            </a:r>
          </a:p>
          <a:p>
            <a:pPr algn="ctr">
              <a:buNone/>
            </a:pPr>
            <a:r>
              <a:rPr lang="cs-CZ" sz="2000" dirty="0"/>
              <a:t>veřejné prostory</a:t>
            </a:r>
          </a:p>
          <a:p>
            <a:pPr algn="ctr">
              <a:buNone/>
            </a:pPr>
            <a:endParaRPr lang="cs-CZ" sz="2000" dirty="0"/>
          </a:p>
          <a:p>
            <a:pPr algn="ctr">
              <a:buNone/>
            </a:pPr>
            <a:endParaRPr lang="cs-CZ" sz="2000" dirty="0"/>
          </a:p>
          <a:p>
            <a:pPr algn="ctr"/>
            <a:r>
              <a:rPr lang="cs-CZ" i="1" dirty="0" err="1"/>
              <a:t>urbs</a:t>
            </a:r>
            <a:endParaRPr lang="cs-CZ" i="1" dirty="0"/>
          </a:p>
          <a:p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>
          <a:xfrm>
            <a:off x="4648200" y="2060847"/>
            <a:ext cx="4038600" cy="2520281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cs-CZ" dirty="0"/>
              <a:t>lidé</a:t>
            </a:r>
          </a:p>
          <a:p>
            <a:pPr>
              <a:buNone/>
            </a:pPr>
            <a:endParaRPr lang="cs-CZ" sz="2000" dirty="0"/>
          </a:p>
          <a:p>
            <a:pPr algn="ctr">
              <a:buNone/>
            </a:pPr>
            <a:r>
              <a:rPr lang="cs-CZ" sz="2000" dirty="0"/>
              <a:t>obyvatelé města</a:t>
            </a:r>
          </a:p>
          <a:p>
            <a:pPr algn="ctr">
              <a:buNone/>
            </a:pPr>
            <a:r>
              <a:rPr lang="cs-CZ" sz="2000" dirty="0"/>
              <a:t>návštěvníci</a:t>
            </a:r>
          </a:p>
          <a:p>
            <a:pPr algn="ctr">
              <a:buNone/>
            </a:pPr>
            <a:endParaRPr lang="cs-CZ" sz="2600" i="1" dirty="0"/>
          </a:p>
          <a:p>
            <a:pPr algn="ctr"/>
            <a:endParaRPr lang="cs-CZ" sz="2600" i="1" dirty="0"/>
          </a:p>
          <a:p>
            <a:pPr algn="ctr"/>
            <a:endParaRPr lang="cs-CZ" sz="2600" i="1" dirty="0"/>
          </a:p>
          <a:p>
            <a:pPr algn="ctr"/>
            <a:r>
              <a:rPr lang="cs-CZ" i="1" dirty="0" err="1"/>
              <a:t>civitas</a:t>
            </a:r>
            <a:endParaRPr lang="cs-CZ" dirty="0"/>
          </a:p>
        </p:txBody>
      </p:sp>
      <p:cxnSp>
        <p:nvCxnSpPr>
          <p:cNvPr id="6" name="Přímá spojovací šipka 5"/>
          <p:cNvCxnSpPr/>
          <p:nvPr/>
        </p:nvCxnSpPr>
        <p:spPr>
          <a:xfrm>
            <a:off x="4219600" y="2276872"/>
            <a:ext cx="857256" cy="1588"/>
          </a:xfrm>
          <a:prstGeom prst="straightConnector1">
            <a:avLst/>
          </a:prstGeom>
          <a:ln w="22225" cmpd="sng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785786" y="5143512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Město je …</a:t>
            </a:r>
          </a:p>
        </p:txBody>
      </p:sp>
      <p:pic>
        <p:nvPicPr>
          <p:cNvPr id="3074" name="Picture 2" descr="https://upload.wikimedia.org/wikipedia/commons/thumb/a/a7/Ost_N%C3%A1ves_obce.JPG/250px-Ost_N%C3%A1ves_ob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0032" y="4952034"/>
            <a:ext cx="2096226" cy="1576363"/>
          </a:xfrm>
          <a:prstGeom prst="rect">
            <a:avLst/>
          </a:prstGeom>
          <a:noFill/>
        </p:spPr>
      </p:pic>
      <p:pic>
        <p:nvPicPr>
          <p:cNvPr id="1026" name="Picture 2" descr="https://upload.wikimedia.org/wikipedia/commons/thumb/2/2b/Brno_-_Cathedral_of_Saints_Peter_and_Paul_III.jpg/1280px-Brno_-_Cathedral_of_Saints_Peter_and_Paul_II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9" y="4952034"/>
            <a:ext cx="2448271" cy="158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82824" y="1249797"/>
            <a:ext cx="74735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- součást evropské kultury a identity</a:t>
            </a:r>
          </a:p>
          <a:p>
            <a:r>
              <a:rPr lang="cs-CZ" dirty="0"/>
              <a:t>- životní prostor</a:t>
            </a:r>
          </a:p>
          <a:p>
            <a:r>
              <a:rPr lang="cs-CZ" dirty="0"/>
              <a:t>- společenství lidí žijících „městským způsobem života“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Město jako společenské/politické téma a otázka identity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400" dirty="0"/>
              <a:t>Město jako součást evropské kultury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122" name="Picture 2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035531"/>
            <a:ext cx="4344590" cy="209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ýsledek obrázku pro spaccanapoli naple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8" b="13219"/>
          <a:stretch/>
        </p:blipFill>
        <p:spPr bwMode="auto">
          <a:xfrm>
            <a:off x="2627783" y="4365104"/>
            <a:ext cx="4344591" cy="209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/>
              <a:t>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6" descr="Image result for sídliště obrázk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05644" y="-15859260"/>
            <a:ext cx="26022300" cy="11506201"/>
          </a:xfrm>
          <a:prstGeom prst="rect">
            <a:avLst/>
          </a:prstGeom>
          <a:noFill/>
        </p:spPr>
      </p:pic>
      <p:pic>
        <p:nvPicPr>
          <p:cNvPr id="19458" name="Picture 2" descr="Soubor:Praha, Jinonice, pohled na sídliště Barrandov I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3843" y="500042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/>
              <a:t>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482" name="Picture 2" descr="Image result for činžovní domy obrázk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692696"/>
            <a:ext cx="8000976" cy="5333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/>
              <a:t>3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3554" name="Picture 2" descr="Image result for středověké město česká republika obrázk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0561" y="692696"/>
            <a:ext cx="7076187" cy="53054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/>
              <a:t>4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4" descr="http://www.suburbanizace.cz/fotogalerie/nebusice/img00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0" y="632372"/>
            <a:ext cx="7344816" cy="55086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563</Words>
  <Application>Microsoft Office PowerPoint</Application>
  <PresentationFormat>Předvádění na obrazovce (4:3)</PresentationFormat>
  <Paragraphs>113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Motiv sady Office</vt:lpstr>
      <vt:lpstr>Jak studovat město? Kapitoly z urbánních dějin Kontakt: chodejovskaATmzk.cz</vt:lpstr>
      <vt:lpstr>Město pohledem…</vt:lpstr>
      <vt:lpstr>dějiny měst x urbánní dějiny</vt:lpstr>
      <vt:lpstr>Definice města</vt:lpstr>
      <vt:lpstr>Město jako společenské/politické téma a otázka identity</vt:lpstr>
      <vt:lpstr>1</vt:lpstr>
      <vt:lpstr>2</vt:lpstr>
      <vt:lpstr>3</vt:lpstr>
      <vt:lpstr>4</vt:lpstr>
      <vt:lpstr>5</vt:lpstr>
      <vt:lpstr>Prezentace aplikace PowerPoint</vt:lpstr>
      <vt:lpstr>Město jako společenské/politické téma a otázka identity</vt:lpstr>
      <vt:lpstr>Město jako společenské/politické téma a otázka identity</vt:lpstr>
      <vt:lpstr>Prezentace aplikace PowerPoint</vt:lpstr>
      <vt:lpstr>Definice města</vt:lpstr>
      <vt:lpstr>Jak studovat město? Kapitoly z urbánních dějin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dějiny měst x urbánní dějiny</dc:title>
  <dc:creator>Evelina</dc:creator>
  <cp:lastModifiedBy>Eva Chodějovská</cp:lastModifiedBy>
  <cp:revision>20</cp:revision>
  <dcterms:created xsi:type="dcterms:W3CDTF">2017-09-15T07:37:53Z</dcterms:created>
  <dcterms:modified xsi:type="dcterms:W3CDTF">2025-02-24T21:39:06Z</dcterms:modified>
</cp:coreProperties>
</file>