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0" r:id="rId27"/>
    <p:sldId id="291" r:id="rId2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2" roundtripDataSignature="AMtx7mguneM7Wt0czorEku9HpI5YYShP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6C989C-3783-4D7F-B7D2-4499266023F5}">
  <a:tblStyle styleId="{B26C989C-3783-4D7F-B7D2-4499266023F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58AB3BCE-EE96-4186-B780-E2FAEA9E07F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53912EE-71D2-4CB4-8DC2-3AD1F5BAA9C4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42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de58a831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g31de58a831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de58a831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g31de58a831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de58a8315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de58a8315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de58a8315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1de58a8315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1de58a8315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g31de58a8315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1de58a8315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g31de58a8315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1de58a8315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31de58a8315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1de58a831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g31de58a8315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1de58a8315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4" name="Google Shape;194;g31de58a8315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b9cb827dc4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6" name="Google Shape;206;g2b9cb827dc4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b9cb827dc4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Google Shape;212;g2b9cb827dc4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b9cb827dc4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g2b9cb827dc4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b9cb827dc4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g2b9cb827dc4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b9cb827dc4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g2b9cb827dc4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1" name="Google Shape;291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7" name="Google Shape;297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de58a8315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de58a8315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de58a8315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g31de58a8315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de58a831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g31de58a831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d6fb86d5c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d6fb86d5c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75c64ab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275c64ab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75c64ab5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275c64ab5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de58a831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g31de58a831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6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6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6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rirucka.ujc.cas.cz/?slovo=kosi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orpus.cz/kontext/view?viewmode=kwic&amp;pagesize=40&amp;attrs=word&amp;attr_vmode=visible-kwic&amp;base_viewattr=word&amp;refs=%3Ddoc.url&amp;q=~7McYM4miO6ua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SYNKRETISMUS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/>
              <a:t>CJJ04_1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Klára Osolsobě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osolsobe@phil.muni.cz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de58a8315_0_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čt-eč-k-a /seč-k-a</a:t>
            </a:r>
            <a:endParaRPr/>
          </a:p>
        </p:txBody>
      </p:sp>
      <p:sp>
        <p:nvSpPr>
          <p:cNvPr id="139" name="Google Shape;139;g31de58a8315_0_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sz="2800" b="0" i="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izolovatelnost</a:t>
            </a:r>
            <a:r>
              <a:rPr lang="cs-CZ" sz="280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2800" b="0" i="0" u="none" strike="noStrike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kontrast</a:t>
            </a:r>
            <a:r>
              <a:rPr lang="cs-CZ" sz="2800" b="0" i="0" u="none" strike="noStrike">
                <a:solidFill>
                  <a:srgbClr val="9900FF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cs-CZ" sz="2800" b="0" i="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cs-CZ" sz="2800" b="0" i="0" u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opakovatelnost</a:t>
            </a:r>
            <a:endParaRPr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čís</a:t>
            </a:r>
            <a:r>
              <a:rPr lang="cs-CZ" u="sng">
                <a:latin typeface="Calibri"/>
                <a:ea typeface="Calibri"/>
                <a:cs typeface="Calibri"/>
                <a:sym typeface="Calibri"/>
              </a:rPr>
              <a:t>-t	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					čet-</a:t>
            </a:r>
            <a:r>
              <a:rPr lang="cs-CZ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/čt-</a:t>
            </a:r>
            <a:r>
              <a:rPr lang="cs-CZ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cs-CZ">
                <a:latin typeface="Calibri"/>
                <a:ea typeface="Calibri"/>
                <a:cs typeface="Calibri"/>
                <a:sym typeface="Calibri"/>
              </a:rPr>
              <a:t>		més-</a:t>
            </a:r>
            <a:r>
              <a:rPr lang="cs-CZ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čt</a:t>
            </a:r>
            <a:r>
              <a:rPr lang="cs-CZ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ený</a:t>
            </a:r>
            <a:r>
              <a:rPr lang="cs-CZ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		</a:t>
            </a:r>
            <a:r>
              <a:rPr lang="cs-CZ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čt</a:t>
            </a:r>
            <a:r>
              <a:rPr lang="cs-CZ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ouc</a:t>
            </a:r>
            <a:r>
              <a:rPr lang="cs-CZ">
                <a:solidFill>
                  <a:srgbClr val="9900FF"/>
                </a:solidFill>
              </a:rPr>
              <a:t>-</a:t>
            </a:r>
            <a:r>
              <a:rPr lang="cs-CZ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í		</a:t>
            </a:r>
            <a:r>
              <a:rPr lang="cs-CZ"/>
              <a:t>seč-</a:t>
            </a:r>
            <a:r>
              <a:rPr lang="cs-CZ">
                <a:solidFill>
                  <a:srgbClr val="FF0000"/>
                </a:solidFill>
              </a:rPr>
              <a:t>en-ý</a:t>
            </a:r>
            <a:endParaRPr>
              <a:solidFill>
                <a:srgbClr val="9900FF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cs-CZ"/>
              <a:t>čt-en</a:t>
            </a:r>
            <a:r>
              <a:rPr lang="cs-CZ" u="sng"/>
              <a:t>-ý</a:t>
            </a:r>
            <a:r>
              <a:rPr lang="cs-CZ"/>
              <a:t>					</a:t>
            </a:r>
            <a:r>
              <a:rPr lang="cs-CZ">
                <a:solidFill>
                  <a:srgbClr val="FF0000"/>
                </a:solidFill>
              </a:rPr>
              <a:t>čt-en-</a:t>
            </a:r>
            <a:r>
              <a:rPr lang="cs-CZ">
                <a:solidFill>
                  <a:srgbClr val="9900FF"/>
                </a:solidFill>
              </a:rPr>
              <a:t>ým</a:t>
            </a:r>
            <a:r>
              <a:rPr lang="cs-CZ"/>
              <a:t>		</a:t>
            </a:r>
            <a:r>
              <a:rPr lang="cs-CZ">
                <a:solidFill>
                  <a:srgbClr val="7030A0"/>
                </a:solidFill>
              </a:rPr>
              <a:t>seč</a:t>
            </a:r>
            <a:r>
              <a:rPr lang="cs-CZ"/>
              <a:t>-</a:t>
            </a:r>
            <a:r>
              <a:rPr lang="cs-CZ">
                <a:solidFill>
                  <a:srgbClr val="FF0000"/>
                </a:solidFill>
              </a:rPr>
              <a:t>en-ým</a:t>
            </a:r>
            <a:endParaRPr>
              <a:solidFill>
                <a:srgbClr val="FF0000"/>
              </a:solidFill>
            </a:endParaRPr>
          </a:p>
          <a:p>
            <a:pPr marL="228600" lvl="0" indent="-165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čt-ouc-</a:t>
            </a:r>
            <a:r>
              <a:rPr lang="cs-CZ" u="sng"/>
              <a:t>í	</a:t>
            </a:r>
            <a:r>
              <a:rPr lang="cs-CZ"/>
              <a:t>				</a:t>
            </a:r>
            <a:r>
              <a:rPr lang="cs-CZ">
                <a:solidFill>
                  <a:srgbClr val="FF0000"/>
                </a:solidFill>
              </a:rPr>
              <a:t>čt-ouc-</a:t>
            </a:r>
            <a:r>
              <a:rPr lang="cs-CZ">
                <a:solidFill>
                  <a:srgbClr val="9900FF"/>
                </a:solidFill>
              </a:rPr>
              <a:t>ím</a:t>
            </a:r>
            <a:r>
              <a:rPr lang="cs-CZ"/>
              <a:t>		</a:t>
            </a:r>
            <a:r>
              <a:rPr lang="cs-CZ">
                <a:solidFill>
                  <a:srgbClr val="7030A0"/>
                </a:solidFill>
              </a:rPr>
              <a:t>seč</a:t>
            </a:r>
            <a:r>
              <a:rPr lang="cs-CZ"/>
              <a:t>-</a:t>
            </a:r>
            <a:r>
              <a:rPr lang="cs-CZ">
                <a:solidFill>
                  <a:srgbClr val="FF0000"/>
                </a:solidFill>
              </a:rPr>
              <a:t>ouc-ím</a:t>
            </a:r>
            <a:endParaRPr/>
          </a:p>
          <a:p>
            <a:pPr marL="228600" lvl="0" indent="-165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čt-</a:t>
            </a:r>
            <a:r>
              <a:rPr lang="cs-CZ" u="sng"/>
              <a:t>ečka	</a:t>
            </a:r>
            <a:r>
              <a:rPr lang="cs-CZ"/>
              <a:t>				</a:t>
            </a:r>
            <a:r>
              <a:rPr lang="cs-CZ">
                <a:solidFill>
                  <a:srgbClr val="FF0000"/>
                </a:solidFill>
              </a:rPr>
              <a:t>čt-eč-</a:t>
            </a:r>
            <a:r>
              <a:rPr lang="cs-CZ">
                <a:solidFill>
                  <a:srgbClr val="9900FF"/>
                </a:solidFill>
              </a:rPr>
              <a:t>ek</a:t>
            </a:r>
            <a:r>
              <a:rPr lang="cs-CZ"/>
              <a:t>	      </a:t>
            </a:r>
            <a:r>
              <a:rPr lang="cs-CZ">
                <a:solidFill>
                  <a:srgbClr val="7030A0"/>
                </a:solidFill>
              </a:rPr>
              <a:t>seč</a:t>
            </a:r>
            <a:r>
              <a:rPr lang="cs-CZ"/>
              <a:t>-</a:t>
            </a:r>
            <a:r>
              <a:rPr lang="cs-CZ">
                <a:solidFill>
                  <a:srgbClr val="FF0000"/>
                </a:solidFill>
              </a:rPr>
              <a:t>ek</a:t>
            </a:r>
            <a:endParaRPr>
              <a:solidFill>
                <a:srgbClr val="FF0000"/>
              </a:solidFill>
            </a:endParaRPr>
          </a:p>
          <a:p>
            <a:pPr marL="228600" lvl="0" indent="-165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čt-</a:t>
            </a:r>
            <a:r>
              <a:rPr lang="cs-CZ" u="sng"/>
              <a:t>eč-ka	</a:t>
            </a:r>
            <a:r>
              <a:rPr lang="cs-CZ"/>
              <a:t>				</a:t>
            </a:r>
            <a:r>
              <a:rPr lang="cs-CZ">
                <a:solidFill>
                  <a:srgbClr val="FF0000"/>
                </a:solidFill>
              </a:rPr>
              <a:t>čt-eč-</a:t>
            </a:r>
            <a:r>
              <a:rPr lang="cs-CZ">
                <a:solidFill>
                  <a:srgbClr val="9900FF"/>
                </a:solidFill>
              </a:rPr>
              <a:t>k-ou</a:t>
            </a:r>
            <a:r>
              <a:rPr lang="cs-CZ"/>
              <a:t>     </a:t>
            </a:r>
            <a:r>
              <a:rPr lang="cs-CZ">
                <a:solidFill>
                  <a:srgbClr val="7030A0"/>
                </a:solidFill>
              </a:rPr>
              <a:t>seč</a:t>
            </a:r>
            <a:r>
              <a:rPr lang="cs-CZ"/>
              <a:t>-</a:t>
            </a:r>
            <a:r>
              <a:rPr lang="cs-CZ">
                <a:solidFill>
                  <a:srgbClr val="FF0000"/>
                </a:solidFill>
              </a:rPr>
              <a:t>k-ou</a:t>
            </a:r>
            <a:endParaRPr>
              <a:solidFill>
                <a:srgbClr val="FF0000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de58a8315_0_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i="1"/>
              <a:t>od-/ode-/ot-/ote-</a:t>
            </a:r>
            <a:endParaRPr i="1"/>
          </a:p>
        </p:txBody>
      </p:sp>
      <p:sp>
        <p:nvSpPr>
          <p:cNvPr id="145" name="Google Shape;145;g31de58a8315_0_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sz="2800" b="0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izolovatelnost</a:t>
            </a:r>
            <a:r>
              <a:rPr lang="cs-CZ" sz="2800" dirty="0"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kontrast</a:t>
            </a:r>
            <a:r>
              <a:rPr lang="cs-CZ" sz="28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		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opakovatelnost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>
                <a:solidFill>
                  <a:srgbClr val="FF0000"/>
                </a:solidFill>
              </a:rPr>
              <a:t>za</a:t>
            </a:r>
            <a:r>
              <a:rPr lang="cs-CZ" dirty="0"/>
              <a:t>-</a:t>
            </a:r>
            <a:r>
              <a:rPr lang="cs-CZ" dirty="0" err="1"/>
              <a:t>vř</a:t>
            </a:r>
            <a:r>
              <a:rPr lang="cs-CZ" dirty="0"/>
              <a:t>-</a:t>
            </a:r>
            <a:r>
              <a:rPr lang="cs-CZ" dirty="0" err="1"/>
              <a:t>ít</a:t>
            </a:r>
            <a:r>
              <a:rPr lang="cs-CZ" dirty="0"/>
              <a:t>			</a:t>
            </a:r>
            <a:r>
              <a:rPr lang="cs-CZ" dirty="0" err="1">
                <a:solidFill>
                  <a:srgbClr val="7030A0"/>
                </a:solidFill>
              </a:rPr>
              <a:t>ote</a:t>
            </a:r>
            <a:r>
              <a:rPr lang="cs-CZ" dirty="0" err="1"/>
              <a:t>-vř-ít</a:t>
            </a:r>
            <a:r>
              <a:rPr lang="cs-CZ" dirty="0"/>
              <a:t>		</a:t>
            </a:r>
            <a:r>
              <a:rPr lang="cs-CZ" dirty="0">
                <a:solidFill>
                  <a:srgbClr val="FF0000"/>
                </a:solidFill>
              </a:rPr>
              <a:t>za</a:t>
            </a:r>
            <a:r>
              <a:rPr lang="cs-CZ" dirty="0"/>
              <a:t>-př-í-t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/>
              <a:t>zá-</a:t>
            </a:r>
            <a:r>
              <a:rPr lang="cs-CZ" dirty="0" err="1">
                <a:solidFill>
                  <a:srgbClr val="FF0000"/>
                </a:solidFill>
              </a:rPr>
              <a:t>por</a:t>
            </a:r>
            <a:r>
              <a:rPr lang="cs-CZ" dirty="0"/>
              <a:t>-a			</a:t>
            </a:r>
            <a:r>
              <a:rPr lang="cs-CZ" dirty="0" err="1"/>
              <a:t>ot</a:t>
            </a:r>
            <a:r>
              <a:rPr lang="cs-CZ" dirty="0"/>
              <a:t>-</a:t>
            </a:r>
            <a:r>
              <a:rPr lang="cs-CZ" dirty="0">
                <a:solidFill>
                  <a:srgbClr val="7030A0"/>
                </a:solidFill>
              </a:rPr>
              <a:t>vor</a:t>
            </a:r>
            <a:r>
              <a:rPr lang="cs-CZ" dirty="0"/>
              <a:t>			zá-</a:t>
            </a:r>
            <a:r>
              <a:rPr lang="cs-CZ" dirty="0" err="1">
                <a:solidFill>
                  <a:srgbClr val="FF0000"/>
                </a:solidFill>
              </a:rPr>
              <a:t>por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ote</a:t>
            </a:r>
            <a:r>
              <a:rPr lang="cs-CZ" dirty="0"/>
              <a:t>-</a:t>
            </a:r>
            <a:r>
              <a:rPr lang="cs-CZ" dirty="0" err="1"/>
              <a:t>vř</a:t>
            </a:r>
            <a:r>
              <a:rPr lang="cs-CZ" dirty="0"/>
              <a:t>-u			</a:t>
            </a:r>
            <a:r>
              <a:rPr lang="cs-CZ" dirty="0">
                <a:solidFill>
                  <a:srgbClr val="7030A0"/>
                </a:solidFill>
              </a:rPr>
              <a:t>při</a:t>
            </a:r>
            <a:r>
              <a:rPr lang="cs-CZ" dirty="0"/>
              <a:t>-</a:t>
            </a:r>
            <a:r>
              <a:rPr lang="cs-CZ" dirty="0" err="1"/>
              <a:t>vř</a:t>
            </a:r>
            <a:r>
              <a:rPr lang="cs-CZ" dirty="0"/>
              <a:t>-u		</a:t>
            </a:r>
            <a:r>
              <a:rPr lang="cs-CZ" dirty="0">
                <a:solidFill>
                  <a:srgbClr val="FF0000"/>
                </a:solidFill>
              </a:rPr>
              <a:t>ode</a:t>
            </a:r>
            <a:r>
              <a:rPr lang="cs-CZ" dirty="0"/>
              <a:t>-př-u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cs-CZ" dirty="0">
                <a:solidFill>
                  <a:srgbClr val="FF0000"/>
                </a:solidFill>
              </a:rPr>
              <a:t>od</a:t>
            </a:r>
            <a:r>
              <a:rPr lang="cs-CZ" dirty="0"/>
              <a:t>-</a:t>
            </a:r>
            <a:r>
              <a:rPr lang="cs-CZ" dirty="0" err="1"/>
              <a:t>por</a:t>
            </a:r>
            <a:r>
              <a:rPr lang="cs-CZ" dirty="0"/>
              <a:t>			</a:t>
            </a:r>
            <a:r>
              <a:rPr lang="cs-CZ" dirty="0">
                <a:solidFill>
                  <a:srgbClr val="7030A0"/>
                </a:solidFill>
              </a:rPr>
              <a:t>zá</a:t>
            </a:r>
            <a:r>
              <a:rPr lang="cs-CZ" dirty="0"/>
              <a:t>-</a:t>
            </a:r>
            <a:r>
              <a:rPr lang="cs-CZ" dirty="0" err="1"/>
              <a:t>por</a:t>
            </a:r>
            <a:r>
              <a:rPr lang="cs-CZ" dirty="0"/>
              <a:t>		</a:t>
            </a:r>
            <a:r>
              <a:rPr lang="cs-CZ" dirty="0" err="1">
                <a:solidFill>
                  <a:srgbClr val="FF0000"/>
                </a:solidFill>
              </a:rPr>
              <a:t>ot</a:t>
            </a:r>
            <a:r>
              <a:rPr lang="cs-CZ" dirty="0"/>
              <a:t>-vor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Z následujících příkladů vyber slova,  která sdílejí morfologickou strukturu (forma, význam, morf. vl.)</a:t>
            </a:r>
            <a:endParaRPr/>
          </a:p>
        </p:txBody>
      </p:sp>
      <p:sp>
        <p:nvSpPr>
          <p:cNvPr id="151" name="Google Shape;15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spáč, břicháč, řidič, křeč, zelenáč, rodič, kouč, tyč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pláč, koláč, drtič, počítač, moč, míč, klíč, snímač, řeč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soudce, slunce, rádce, ovce, příkazce, srdce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cesta fotbalista, nevěsta, hokejista, očista, basketbalista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léčba, tvorba, chyba, ryba, choroba, chodba, hrozba, výroba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ruka, otázka, učitelka, výjimka, nabídka, politika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i="1"/>
              <a:t>náměstí, nákupčí, následování, návrší, nároží, národovectví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1de58a8315_0_5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Vzor</a:t>
            </a:r>
            <a:endParaRPr/>
          </a:p>
        </p:txBody>
      </p:sp>
      <p:sp>
        <p:nvSpPr>
          <p:cNvPr id="157" name="Google Shape;157;g31de58a8315_0_5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188595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cs-CZ"/>
              <a:t>Substantiva </a:t>
            </a:r>
            <a:r>
              <a:rPr lang="cs-CZ" i="1"/>
              <a:t>spáč, řidič a rodič </a:t>
            </a:r>
            <a:r>
              <a:rPr lang="cs-CZ"/>
              <a:t>sdílejí morfémovou strukturu kořen+kmenotvorný sufix fundujícího slovesa + slovotvorný sufix </a:t>
            </a:r>
            <a:r>
              <a:rPr lang="cs-CZ" i="1"/>
              <a:t>-č</a:t>
            </a:r>
            <a:r>
              <a:rPr lang="cs-CZ"/>
              <a:t> + patří ke stejnému flektivnímu typu (</a:t>
            </a:r>
            <a:r>
              <a:rPr lang="cs-CZ" i="1"/>
              <a:t>muž</a:t>
            </a:r>
            <a:r>
              <a:rPr lang="cs-CZ"/>
              <a:t>).</a:t>
            </a:r>
            <a:endParaRPr/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cs-CZ" i="1"/>
              <a:t>sp-á-č ← sp-á-t/sp-í-m/sp-a-l/sp-a-n(í)</a:t>
            </a:r>
            <a:endParaRPr i="1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 i="1"/>
              <a:t>řid-i-č ← říd-i-t/říd-í-m/říd-i-l/říz-0-en(í)</a:t>
            </a:r>
            <a:endParaRPr i="1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 i="1"/>
              <a:t>rod-i-č ← rod-i-t/rod-í-m/rod-i-l/roz-0-en(í)</a:t>
            </a:r>
            <a:endParaRPr i="1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66395" algn="l" rtl="0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cs-CZ"/>
              <a:t>Substantiva </a:t>
            </a:r>
            <a:r>
              <a:rPr lang="cs-CZ" i="1"/>
              <a:t>břicháč </a:t>
            </a:r>
            <a:r>
              <a:rPr lang="cs-CZ"/>
              <a:t>a </a:t>
            </a:r>
            <a:r>
              <a:rPr lang="cs-CZ" i="1"/>
              <a:t>zelenáč</a:t>
            </a:r>
            <a:r>
              <a:rPr lang="cs-CZ"/>
              <a:t> sdílejí polyfunkční sufix </a:t>
            </a:r>
            <a:r>
              <a:rPr lang="cs-CZ" i="1"/>
              <a:t>-áč</a:t>
            </a:r>
            <a:r>
              <a:rPr lang="cs-CZ"/>
              <a:t>. Ten v případě desubstantivního substantiva odvozuje jméno osoby pojmenované podle význačného rysu (podobně jako třeba </a:t>
            </a:r>
            <a:r>
              <a:rPr lang="cs-CZ" i="1"/>
              <a:t>okáč, nosáč, vousáč</a:t>
            </a:r>
            <a:r>
              <a:rPr lang="cs-CZ"/>
              <a:t>), v případě deadjektivního substantiva jméno osoby - nositele vlastnosti (podobně jako proprium </a:t>
            </a:r>
            <a:r>
              <a:rPr lang="cs-CZ" i="1"/>
              <a:t>Běláč</a:t>
            </a:r>
            <a:r>
              <a:rPr lang="cs-CZ"/>
              <a:t>). Obě substantiva patří ke stejnému flektivnímu typu (</a:t>
            </a:r>
            <a:r>
              <a:rPr lang="cs-CZ" i="1"/>
              <a:t>muž</a:t>
            </a:r>
            <a:r>
              <a:rPr lang="cs-CZ"/>
              <a:t>).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 i="1"/>
              <a:t>břich-áč  ← břich(o)</a:t>
            </a:r>
            <a:endParaRPr i="1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 i="1"/>
              <a:t>zelen-áč ← zelen(ý)</a:t>
            </a:r>
            <a:endParaRPr i="1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Substantiva </a:t>
            </a:r>
            <a:r>
              <a:rPr lang="cs-CZ" i="1"/>
              <a:t>kouč, křeč </a:t>
            </a:r>
            <a:r>
              <a:rPr lang="cs-CZ"/>
              <a:t>a </a:t>
            </a:r>
            <a:r>
              <a:rPr lang="cs-CZ" i="1"/>
              <a:t>tyč</a:t>
            </a:r>
            <a:r>
              <a:rPr lang="cs-CZ"/>
              <a:t> jsou neutvořená. 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cs-CZ"/>
              <a:t>Substantiva </a:t>
            </a:r>
            <a:r>
              <a:rPr lang="cs-CZ" i="1"/>
              <a:t>křeč </a:t>
            </a:r>
            <a:r>
              <a:rPr lang="cs-CZ"/>
              <a:t>a </a:t>
            </a:r>
            <a:r>
              <a:rPr lang="cs-CZ" i="1"/>
              <a:t>tyč </a:t>
            </a:r>
            <a:r>
              <a:rPr lang="cs-CZ"/>
              <a:t>patří ke stejnému flektivnímu typu (</a:t>
            </a:r>
            <a:r>
              <a:rPr lang="cs-CZ" i="1"/>
              <a:t>píseň</a:t>
            </a:r>
            <a:r>
              <a:rPr lang="cs-CZ"/>
              <a:t>).</a:t>
            </a:r>
            <a:endParaRPr i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1de58a8315_0_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/>
              <a:t>Z následujících příkladů vyber slova,  která sdílejí morfologickou strukturu (forma, význam, morf. vl.)</a:t>
            </a:r>
            <a:endParaRPr/>
          </a:p>
        </p:txBody>
      </p:sp>
      <p:sp>
        <p:nvSpPr>
          <p:cNvPr id="163" name="Google Shape;163;g31de58a8315_0_5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/>
              <a:t>pláč, kol-áč, </a:t>
            </a:r>
            <a:r>
              <a:rPr lang="cs-CZ" i="1" u="sng"/>
              <a:t>drt-i-č</a:t>
            </a:r>
            <a:r>
              <a:rPr lang="cs-CZ" i="1"/>
              <a:t>, </a:t>
            </a:r>
            <a:r>
              <a:rPr lang="cs-CZ" i="1" u="sng"/>
              <a:t>počít-a-č</a:t>
            </a:r>
            <a:r>
              <a:rPr lang="cs-CZ" i="1"/>
              <a:t>, moč, míč, klíč, </a:t>
            </a:r>
            <a:r>
              <a:rPr lang="cs-CZ" i="1" u="sng"/>
              <a:t>sním-a-č</a:t>
            </a:r>
            <a:r>
              <a:rPr lang="cs-CZ" i="1"/>
              <a:t>, řeč</a:t>
            </a:r>
            <a:endParaRPr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 u="sng"/>
              <a:t>soud-c(e)</a:t>
            </a:r>
            <a:r>
              <a:rPr lang="cs-CZ" i="1"/>
              <a:t>, slun-c(e), </a:t>
            </a:r>
            <a:r>
              <a:rPr lang="cs-CZ" i="1" u="sng"/>
              <a:t>rád-c(e)</a:t>
            </a:r>
            <a:r>
              <a:rPr lang="cs-CZ" i="1"/>
              <a:t>, ovc(e), </a:t>
            </a:r>
            <a:r>
              <a:rPr lang="cs-CZ" i="1" u="sng"/>
              <a:t>příkaz-c(e)</a:t>
            </a:r>
            <a:r>
              <a:rPr lang="cs-CZ" i="1"/>
              <a:t>, srd-c(e)</a:t>
            </a:r>
            <a:endParaRPr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/>
              <a:t>cesta,</a:t>
            </a:r>
            <a:r>
              <a:rPr lang="cs-CZ" i="1" u="sng"/>
              <a:t> fotbal-ist(a)</a:t>
            </a:r>
            <a:r>
              <a:rPr lang="cs-CZ" i="1"/>
              <a:t>, nevěsta, </a:t>
            </a:r>
            <a:r>
              <a:rPr lang="cs-CZ" i="1" u="sng"/>
              <a:t>hokej-ist(a)</a:t>
            </a:r>
            <a:r>
              <a:rPr lang="cs-CZ" i="1"/>
              <a:t>, očista, </a:t>
            </a:r>
            <a:r>
              <a:rPr lang="cs-CZ" i="1" u="sng"/>
              <a:t>basketbal-ist(a)</a:t>
            </a:r>
            <a:endParaRPr u="sng"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 u="sng"/>
              <a:t>léč-b(a)</a:t>
            </a:r>
            <a:r>
              <a:rPr lang="cs-CZ" i="1"/>
              <a:t>, </a:t>
            </a:r>
            <a:r>
              <a:rPr lang="cs-CZ" i="1" u="sng"/>
              <a:t>tvor-b(a)</a:t>
            </a:r>
            <a:r>
              <a:rPr lang="cs-CZ" i="1"/>
              <a:t>, chyb(a), ryb(a), chor-ob(a), </a:t>
            </a:r>
            <a:r>
              <a:rPr lang="cs-CZ" i="1" u="sng"/>
              <a:t>chod-b(a)</a:t>
            </a:r>
            <a:r>
              <a:rPr lang="cs-CZ" i="1"/>
              <a:t>, </a:t>
            </a:r>
            <a:r>
              <a:rPr lang="cs-CZ" i="1" u="sng"/>
              <a:t>hroz-b(a)</a:t>
            </a:r>
            <a:r>
              <a:rPr lang="cs-CZ" i="1"/>
              <a:t>, vý-rob(a)</a:t>
            </a:r>
            <a:endParaRPr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/>
              <a:t>ruka, </a:t>
            </a:r>
            <a:r>
              <a:rPr lang="cs-CZ" i="1" u="sng"/>
              <a:t>otáz-k(a)</a:t>
            </a:r>
            <a:r>
              <a:rPr lang="cs-CZ" i="1"/>
              <a:t>, učitel-k(a), </a:t>
            </a:r>
            <a:r>
              <a:rPr lang="cs-CZ" i="1" u="sng"/>
              <a:t>výjim-k(a)</a:t>
            </a:r>
            <a:r>
              <a:rPr lang="cs-CZ" i="1"/>
              <a:t>, </a:t>
            </a:r>
            <a:r>
              <a:rPr lang="cs-CZ" i="1" u="sng"/>
              <a:t>nabíd-k(a)</a:t>
            </a:r>
            <a:r>
              <a:rPr lang="cs-CZ" i="1"/>
              <a:t>, politika</a:t>
            </a:r>
            <a:endParaRPr/>
          </a:p>
          <a:p>
            <a:pPr marL="228600" lvl="0" indent="-2286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 i="1" u="sng"/>
              <a:t>ná-měst(í)</a:t>
            </a:r>
            <a:r>
              <a:rPr lang="cs-CZ" i="1"/>
              <a:t>, nákup-č(í), násled-ová-n(í), </a:t>
            </a:r>
            <a:r>
              <a:rPr lang="cs-CZ" i="1" u="sng"/>
              <a:t>ná-vrš(í)</a:t>
            </a:r>
            <a:r>
              <a:rPr lang="cs-CZ" i="1"/>
              <a:t>, </a:t>
            </a:r>
            <a:r>
              <a:rPr lang="cs-CZ" i="1" u="sng"/>
              <a:t>ná-rož(í)</a:t>
            </a:r>
            <a:r>
              <a:rPr lang="cs-CZ" i="1"/>
              <a:t>, národ-ovectv(í</a:t>
            </a:r>
            <a:r>
              <a:rPr lang="cs-CZ"/>
              <a:t>)</a:t>
            </a:r>
            <a:endParaRPr i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1de58a8315_0_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cs-CZ" sz="2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Stejný/týž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 	</a:t>
            </a:r>
            <a:r>
              <a:rPr lang="cs-CZ" sz="26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homonymní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600" b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synonymní (alomorfní) morf</a:t>
            </a:r>
            <a:endParaRPr sz="6200" b="1"/>
          </a:p>
        </p:txBody>
      </p:sp>
      <p:sp>
        <p:nvSpPr>
          <p:cNvPr id="169" name="Google Shape;169;g31de58a8315_0_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graphicFrame>
        <p:nvGraphicFramePr>
          <p:cNvPr id="170" name="Google Shape;170;g31de58a8315_0_65"/>
          <p:cNvGraphicFramePr/>
          <p:nvPr/>
        </p:nvGraphicFramePr>
        <p:xfrm>
          <a:off x="1028700" y="2552700"/>
          <a:ext cx="10287000" cy="2949236"/>
        </p:xfrm>
        <a:graphic>
          <a:graphicData uri="http://schemas.openxmlformats.org/drawingml/2006/table">
            <a:tbl>
              <a:tblPr>
                <a:noFill/>
                <a:tableStyleId>{B26C989C-3783-4D7F-B7D2-4499266023F5}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0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týž morf</a:t>
                      </a:r>
                      <a:endParaRPr sz="1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000" b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homonymní morf</a:t>
                      </a:r>
                      <a:endParaRPr sz="1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1000" b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synonymní (alomorfní) morf</a:t>
                      </a:r>
                      <a:endParaRPr sz="1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ná-</a:t>
                      </a: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nos</a:t>
                      </a:r>
                      <a:endParaRPr sz="2200" u="none" strike="noStrike" cap="none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pod-</a:t>
                      </a: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nos</a:t>
                      </a:r>
                      <a:endParaRPr sz="200" u="none" strike="noStrike" cap="none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ná-</a:t>
                      </a: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nos</a:t>
                      </a:r>
                      <a:endParaRPr sz="2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nos</a:t>
                      </a:r>
                      <a:endParaRPr sz="200" u="none" strike="noStrike" cap="none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ná-</a:t>
                      </a: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nos</a:t>
                      </a:r>
                      <a:endParaRPr sz="2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na-</a:t>
                      </a: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nes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-en-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ý</a:t>
                      </a:r>
                      <a:endParaRPr sz="2000" i="1" u="none" strike="noStrike" cap="non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-ovišt-ě</a:t>
                      </a:r>
                      <a:endParaRPr sz="2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-árn-a</a:t>
                      </a:r>
                      <a:endParaRPr sz="20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-ovišt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ě</a:t>
                      </a:r>
                      <a:endParaRPr sz="20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-ot</a:t>
                      </a:r>
                      <a:endParaRPr sz="20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písč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-it-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ý</a:t>
                      </a:r>
                      <a:endParaRPr sz="20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píseč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-n-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ý </a:t>
                      </a: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-ov-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ý</a:t>
                      </a:r>
                      <a:endParaRPr sz="20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ovišt-ě</a:t>
                      </a:r>
                      <a:endParaRPr sz="20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vřes-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ovišt-ě</a:t>
                      </a:r>
                      <a:endParaRPr sz="20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sklád</a:t>
                      </a:r>
                      <a:r>
                        <a:rPr lang="cs-CZ" sz="20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-k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endParaRPr sz="20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fial-</a:t>
                      </a:r>
                      <a:r>
                        <a:rPr lang="cs-CZ" sz="20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endParaRPr sz="20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písk-</a:t>
                      </a: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ovišt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-ě</a:t>
                      </a:r>
                      <a:endParaRPr sz="2000" i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písk-</a:t>
                      </a: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árn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i="1" u="none" strike="noStrike" cap="non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otc-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e/</a:t>
                      </a:r>
                      <a:r>
                        <a:rPr lang="cs-CZ" sz="11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MGSg</a:t>
                      </a:r>
                      <a:endParaRPr sz="11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chlap-c-</a:t>
                      </a:r>
                      <a:r>
                        <a:rPr lang="cs-CZ" sz="20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e/</a:t>
                      </a:r>
                      <a:r>
                        <a:rPr lang="cs-CZ" sz="1100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MGSg</a:t>
                      </a:r>
                      <a:endParaRPr sz="1100" i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chlap-c-</a:t>
                      </a:r>
                      <a:r>
                        <a:rPr lang="cs-CZ" sz="20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e/</a:t>
                      </a:r>
                      <a:r>
                        <a:rPr lang="cs-CZ" sz="11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MGSg</a:t>
                      </a:r>
                      <a:endParaRPr sz="1100" i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chlap-č-</a:t>
                      </a:r>
                      <a:r>
                        <a:rPr lang="cs-CZ" sz="20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e/</a:t>
                      </a:r>
                      <a:r>
                        <a:rPr lang="cs-CZ" sz="1100" i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MVSg</a:t>
                      </a:r>
                      <a:endParaRPr sz="2000" i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strýc</a:t>
                      </a:r>
                      <a:r>
                        <a:rPr lang="cs-CZ" sz="2000" i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i/</a:t>
                      </a:r>
                      <a:r>
                        <a:rPr lang="cs-CZ" sz="11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MVSg</a:t>
                      </a:r>
                      <a:endParaRPr sz="1100" i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0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strýč-e/</a:t>
                      </a:r>
                      <a:r>
                        <a:rPr lang="cs-CZ" sz="1100" i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MVSg</a:t>
                      </a:r>
                      <a:endParaRPr sz="1100" i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de58a8315_0_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Doplňte slovo, ve kterém se </a:t>
            </a:r>
            <a:r>
              <a:rPr lang="cs-CZ" sz="2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týž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homonymní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synonymní (alomorfní) morf</a:t>
            </a:r>
            <a:endParaRPr/>
          </a:p>
        </p:txBody>
      </p:sp>
      <p:sp>
        <p:nvSpPr>
          <p:cNvPr id="176" name="Google Shape;176;g31de58a8315_0_8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Kořeny</a:t>
            </a:r>
            <a:endParaRPr/>
          </a:p>
        </p:txBody>
      </p:sp>
      <p:graphicFrame>
        <p:nvGraphicFramePr>
          <p:cNvPr id="177" name="Google Shape;177;g31de58a8315_0_81"/>
          <p:cNvGraphicFramePr/>
          <p:nvPr>
            <p:extLst>
              <p:ext uri="{D42A27DB-BD31-4B8C-83A1-F6EECF244321}">
                <p14:modId xmlns:p14="http://schemas.microsoft.com/office/powerpoint/2010/main" val="1041955912"/>
              </p:ext>
            </p:extLst>
          </p:nvPr>
        </p:nvGraphicFramePr>
        <p:xfrm>
          <a:off x="1028700" y="2476500"/>
          <a:ext cx="10287000" cy="3680091"/>
        </p:xfrm>
        <a:graphic>
          <a:graphicData uri="http://schemas.openxmlformats.org/drawingml/2006/table">
            <a:tbl>
              <a:tblPr>
                <a:noFill/>
                <a:tableStyleId>{B26C989C-3783-4D7F-B7D2-4499266023F5}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cs-CZ" sz="19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týž morf</a:t>
                      </a: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cs-CZ" sz="1900" b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homonymní morf</a:t>
                      </a: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lang="cs-CZ" sz="1900" b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synonymní (alomorfní) morf</a:t>
                      </a:r>
                      <a:endParaRPr sz="1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2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" i="1" u="none" strike="noStrike" cap="non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" i="1" u="none" strike="noStrike" cap="non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loup</a:t>
                      </a:r>
                      <a:r>
                        <a:rPr lang="cs-CZ" sz="2000" i="1" u="none" strike="noStrike" cap="none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ež</a:t>
                      </a:r>
                      <a:r>
                        <a:rPr lang="cs-CZ" sz="2000" i="1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-n-ý</a:t>
                      </a:r>
                      <a:endParaRPr sz="2200" i="1" u="none" strike="noStrike" cap="non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 dirty="0" err="1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loup</a:t>
                      </a:r>
                      <a:r>
                        <a:rPr lang="cs-CZ" sz="2000" i="1" u="none" strike="noStrike" cap="none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ež</a:t>
                      </a:r>
                      <a:r>
                        <a:rPr lang="cs-CZ" sz="2000" i="1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-n-ý</a:t>
                      </a:r>
                      <a:endParaRPr sz="200" i="1" u="none" strike="noStrike" cap="none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cs-CZ" sz="2000" i="1" u="none" strike="noStrike" cap="none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loup</a:t>
                      </a:r>
                      <a:r>
                        <a:rPr lang="cs-CZ" sz="2000" i="1" u="none" strike="noStrike" cap="none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cs-CZ" sz="2000" i="1" u="none" strike="noStrike" cap="none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ež</a:t>
                      </a:r>
                      <a:r>
                        <a:rPr lang="cs-CZ" sz="2000" i="1" u="none" strike="noStrike" cap="none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-n-ý</a:t>
                      </a:r>
                      <a:endParaRPr sz="200" i="1" u="none" strike="noStrike" cap="none" dirty="0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"/>
                        <a:buFont typeface="Arial"/>
                        <a:buNone/>
                      </a:pPr>
                      <a:endParaRPr sz="2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mír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-a</a:t>
                      </a:r>
                      <a:endParaRPr sz="20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sup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-í-c-í</a:t>
                      </a: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sup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-í-c-í</a:t>
                      </a:r>
                      <a:endParaRPr sz="20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900"/>
                        <a:buFont typeface="Arial"/>
                        <a:buNone/>
                      </a:pPr>
                      <a:r>
                        <a:rPr lang="cs-CZ" sz="20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sup</a:t>
                      </a:r>
                      <a:r>
                        <a:rPr lang="cs-CZ" sz="20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-í-c-í</a:t>
                      </a:r>
                      <a:endParaRPr sz="20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2000" u="none" strike="noStrike" cap="none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de58a8315_0_8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Doplňte slovo, ve kterém se </a:t>
            </a:r>
            <a:r>
              <a:rPr lang="cs-CZ" sz="2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týž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homonymní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synonymní (alomorfní) morf</a:t>
            </a:r>
            <a:endParaRPr/>
          </a:p>
        </p:txBody>
      </p:sp>
      <p:sp>
        <p:nvSpPr>
          <p:cNvPr id="183" name="Google Shape;183;g31de58a8315_0_8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sufixy (tvarotvorné)</a:t>
            </a:r>
            <a:endParaRPr/>
          </a:p>
        </p:txBody>
      </p:sp>
      <p:graphicFrame>
        <p:nvGraphicFramePr>
          <p:cNvPr id="184" name="Google Shape;184;g31de58a8315_0_87"/>
          <p:cNvGraphicFramePr/>
          <p:nvPr/>
        </p:nvGraphicFramePr>
        <p:xfrm>
          <a:off x="999375" y="2476500"/>
          <a:ext cx="10392525" cy="3412792"/>
        </p:xfrm>
        <a:graphic>
          <a:graphicData uri="http://schemas.openxmlformats.org/drawingml/2006/table">
            <a:tbl>
              <a:tblPr>
                <a:noFill/>
                <a:tableStyleId>{B26C989C-3783-4D7F-B7D2-4499266023F5}</a:tableStyleId>
              </a:tblPr>
              <a:tblGrid>
                <a:gridCol w="1820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týž morf</a:t>
                      </a: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homonymní morf</a:t>
                      </a: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synonymní morf</a:t>
                      </a:r>
                      <a:endParaRPr sz="9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parkov-</a:t>
                      </a:r>
                      <a:r>
                        <a:rPr lang="cs-CZ" sz="21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išt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(ě)</a:t>
                      </a:r>
                      <a:endParaRPr sz="2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parkov-</a:t>
                      </a:r>
                      <a:r>
                        <a:rPr lang="cs-CZ" sz="21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išt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(ě)</a:t>
                      </a:r>
                      <a:endParaRPr sz="3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obvaz-</a:t>
                      </a:r>
                      <a:r>
                        <a:rPr lang="cs-CZ" sz="21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išt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(ě)</a:t>
                      </a:r>
                      <a:endParaRPr sz="3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obraz-</a:t>
                      </a:r>
                      <a:r>
                        <a:rPr lang="cs-CZ" sz="21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árn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2300" b="1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obraz-</a:t>
                      </a:r>
                      <a:r>
                        <a:rPr lang="cs-CZ" sz="21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ára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2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endParaRPr sz="21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suš-</a:t>
                      </a:r>
                      <a:r>
                        <a:rPr lang="cs-CZ" sz="21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árn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3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tvrdohlav-</a:t>
                      </a:r>
                      <a:r>
                        <a:rPr lang="cs-CZ" sz="21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ost</a:t>
                      </a:r>
                      <a:endParaRPr sz="2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tvrdohlav-</a:t>
                      </a:r>
                      <a:r>
                        <a:rPr lang="cs-CZ" sz="21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ost</a:t>
                      </a:r>
                      <a:endParaRPr sz="300" u="none" strike="noStrike" cap="none">
                        <a:solidFill>
                          <a:srgbClr val="00B05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zl-</a:t>
                      </a:r>
                      <a:r>
                        <a:rPr lang="cs-CZ" sz="21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ost</a:t>
                      </a:r>
                      <a:endParaRPr sz="300" u="none" strike="noStrike" cap="none">
                        <a:solidFill>
                          <a:srgbClr val="7030A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chvil-</a:t>
                      </a:r>
                      <a:r>
                        <a:rPr lang="cs-CZ" sz="21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2100" i="1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větév-</a:t>
                      </a:r>
                      <a:r>
                        <a:rPr lang="cs-CZ" sz="21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2100" i="1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pří-tel-</a:t>
                      </a:r>
                      <a:r>
                        <a:rPr lang="cs-CZ" sz="21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</a:t>
                      </a:r>
                      <a:r>
                        <a:rPr lang="cs-CZ" sz="21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(a)</a:t>
                      </a:r>
                      <a:endParaRPr sz="2100" i="1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"/>
                        <a:buFont typeface="Arial"/>
                        <a:buNone/>
                      </a:pPr>
                      <a:endParaRPr sz="3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1de58a8315_0_9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76923"/>
              <a:buNone/>
            </a:pP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Doplňte slovo, ve kterém se </a:t>
            </a:r>
            <a:r>
              <a:rPr lang="cs-CZ" sz="2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opakuje týž morf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homonymní morf (synkretismus)</a:t>
            </a:r>
            <a:r>
              <a:rPr lang="cs-CZ" sz="2600" b="1">
                <a:latin typeface="Times New Roman"/>
                <a:ea typeface="Times New Roman"/>
                <a:cs typeface="Times New Roman"/>
                <a:sym typeface="Times New Roman"/>
              </a:rPr>
              <a:t>, které obsahuje </a:t>
            </a:r>
            <a:r>
              <a:rPr lang="cs-CZ" sz="2600" b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synonymní (alomorfní) morf</a:t>
            </a:r>
            <a:endParaRPr/>
          </a:p>
        </p:txBody>
      </p:sp>
      <p:sp>
        <p:nvSpPr>
          <p:cNvPr id="190" name="Google Shape;190;g31de58a8315_0_9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koncovky/tvarotvorné afixy</a:t>
            </a:r>
            <a:endParaRPr/>
          </a:p>
        </p:txBody>
      </p:sp>
      <p:graphicFrame>
        <p:nvGraphicFramePr>
          <p:cNvPr id="191" name="Google Shape;191;g31de58a8315_0_93"/>
          <p:cNvGraphicFramePr/>
          <p:nvPr/>
        </p:nvGraphicFramePr>
        <p:xfrm>
          <a:off x="952500" y="2667000"/>
          <a:ext cx="10287000" cy="2688569"/>
        </p:xfrm>
        <a:graphic>
          <a:graphicData uri="http://schemas.openxmlformats.org/drawingml/2006/table">
            <a:tbl>
              <a:tblPr>
                <a:noFill/>
                <a:tableStyleId>{B26C989C-3783-4D7F-B7D2-4499266023F5}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týž morf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b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homonymní morf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b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synonymní morf</a:t>
                      </a:r>
                      <a:endParaRPr sz="2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pan-</a:t>
                      </a:r>
                      <a:r>
                        <a:rPr lang="cs-CZ" sz="24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endParaRPr sz="24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pan-</a:t>
                      </a:r>
                      <a:r>
                        <a:rPr lang="cs-CZ" sz="24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endParaRPr sz="2400" i="1" u="none" strike="noStrike" cap="non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pan-</a:t>
                      </a:r>
                      <a:r>
                        <a:rPr lang="cs-CZ" sz="24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</a:t>
                      </a:r>
                      <a:endParaRPr sz="2400" i="1" u="none" strike="noStrike" cap="non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kup-uje-</a:t>
                      </a:r>
                      <a:r>
                        <a:rPr lang="cs-CZ" sz="2400" i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</a:t>
                      </a:r>
                      <a:endParaRPr sz="2400" i="1" u="none" strike="noStrike" cap="none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kup-uje-</a:t>
                      </a:r>
                      <a:r>
                        <a:rPr lang="cs-CZ" sz="2400" i="1" u="none" strike="noStrike" cap="none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</a:t>
                      </a:r>
                      <a:endParaRPr sz="2400" i="1" u="none" strike="noStrike" cap="none">
                        <a:solidFill>
                          <a:srgbClr val="00B05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kup-uje-</a:t>
                      </a:r>
                      <a:r>
                        <a:rPr lang="cs-CZ" sz="2400" i="1" u="none" strike="noStrike" cap="none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</a:t>
                      </a:r>
                      <a:endParaRPr sz="2400" i="1" u="none" strike="noStrike" cap="none">
                        <a:solidFill>
                          <a:srgbClr val="7030A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uhl-í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uhl-í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-CZ" sz="2400" i="1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uhl-í</a:t>
                      </a:r>
                      <a:endParaRPr sz="24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1de58a8315_0_10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Alomorfie (synonymní morfy) versus synkretismus (homonymní morfy)</a:t>
            </a:r>
            <a:endParaRPr/>
          </a:p>
        </p:txBody>
      </p:sp>
      <p:graphicFrame>
        <p:nvGraphicFramePr>
          <p:cNvPr id="197" name="Google Shape;197;g31de58a8315_0_101"/>
          <p:cNvGraphicFramePr/>
          <p:nvPr/>
        </p:nvGraphicFramePr>
        <p:xfrm>
          <a:off x="1155560" y="1825624"/>
          <a:ext cx="10198250" cy="4092310"/>
        </p:xfrm>
        <a:graphic>
          <a:graphicData uri="http://schemas.openxmlformats.org/drawingml/2006/table">
            <a:tbl>
              <a:tblPr firstRow="1" bandRow="1">
                <a:noFill/>
                <a:tableStyleId>{58AB3BCE-EE96-4186-B780-E2FAEA9E07F3}</a:tableStyleId>
              </a:tblPr>
              <a:tblGrid>
                <a:gridCol w="494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strike="noStrike" cap="none">
                          <a:solidFill>
                            <a:srgbClr val="FF0000"/>
                          </a:solidFill>
                        </a:rPr>
                        <a:t>Alomorfy (různé morfy mají stejné funkce)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cs-CZ" sz="1800" u="none" strike="noStrike" cap="none">
                          <a:solidFill>
                            <a:srgbClr val="FFFF00"/>
                          </a:solidFill>
                        </a:rPr>
                        <a:t>Synkretismus (stejné morfy mají odlišné funkce)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cs-CZ" sz="3600" u="none" strike="noStrike" cap="none"/>
                        <a:t>Otč</a:t>
                      </a:r>
                      <a:r>
                        <a:rPr lang="cs-CZ" sz="3600" u="none" strike="noStrike" cap="none">
                          <a:solidFill>
                            <a:srgbClr val="FF0000"/>
                          </a:solidFill>
                        </a:rPr>
                        <a:t>-e</a:t>
                      </a:r>
                      <a:r>
                        <a:rPr lang="cs-CZ" sz="3600" u="none" strike="noStrike" cap="none"/>
                        <a:t>,nezlob se.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cs-CZ" sz="3600" u="none" strike="noStrike" cap="none"/>
                        <a:t>Neviděla jsem otc</a:t>
                      </a:r>
                      <a:r>
                        <a:rPr lang="cs-CZ" sz="3600" u="none" strike="noStrike" cap="none">
                          <a:solidFill>
                            <a:srgbClr val="FFFF00"/>
                          </a:solidFill>
                        </a:rPr>
                        <a:t>-e</a:t>
                      </a:r>
                      <a:r>
                        <a:rPr lang="cs-CZ" sz="3600" u="none" strike="noStrike" cap="none">
                          <a:solidFill>
                            <a:schemeClr val="dk1"/>
                          </a:solidFill>
                        </a:rPr>
                        <a:t>.</a:t>
                      </a:r>
                      <a:endParaRPr sz="3600" u="none" strike="noStrike" cap="none">
                        <a:solidFill>
                          <a:srgbClr val="FFFF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7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cs-CZ" sz="3600" u="none" strike="noStrike" cap="none"/>
                        <a:t>Soudc</a:t>
                      </a:r>
                      <a:r>
                        <a:rPr lang="cs-CZ" sz="3600" u="none" strike="noStrike" cap="none">
                          <a:solidFill>
                            <a:srgbClr val="FF0000"/>
                          </a:solidFill>
                        </a:rPr>
                        <a:t>-e</a:t>
                      </a:r>
                      <a:r>
                        <a:rPr lang="cs-CZ" sz="3600" u="none" strike="noStrike" cap="none"/>
                        <a:t>, vyneste rozsudek.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cs-CZ" sz="3600" u="none" strike="noStrike" cap="none">
                          <a:solidFill>
                            <a:schemeClr val="dk1"/>
                          </a:solidFill>
                        </a:rPr>
                        <a:t>Soudc</a:t>
                      </a:r>
                      <a:r>
                        <a:rPr lang="cs-CZ" sz="3600" u="none" strike="noStrike" cap="none">
                          <a:solidFill>
                            <a:srgbClr val="FFFF00"/>
                          </a:solidFill>
                        </a:rPr>
                        <a:t>-e </a:t>
                      </a:r>
                      <a:r>
                        <a:rPr lang="cs-CZ" sz="3600" u="none" strike="noStrike" cap="none">
                          <a:solidFill>
                            <a:schemeClr val="dk1"/>
                          </a:solidFill>
                        </a:rPr>
                        <a:t>vynesl rozsudek.</a:t>
                      </a:r>
                      <a:endParaRPr sz="3600" u="none" strike="noStrike" cap="none">
                        <a:solidFill>
                          <a:srgbClr val="FFFF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7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alibri"/>
                        <a:buNone/>
                      </a:pPr>
                      <a:r>
                        <a:rPr lang="cs-CZ" sz="3600" u="none" strike="noStrike" cap="none">
                          <a:solidFill>
                            <a:schemeClr val="dk1"/>
                          </a:solidFill>
                        </a:rPr>
                        <a:t>Hrnečk</a:t>
                      </a:r>
                      <a:r>
                        <a:rPr lang="cs-CZ" sz="3600" u="none" strike="noStrike" cap="none">
                          <a:solidFill>
                            <a:srgbClr val="FF0000"/>
                          </a:solidFill>
                        </a:rPr>
                        <a:t>-u</a:t>
                      </a:r>
                      <a:r>
                        <a:rPr lang="cs-CZ" sz="3600" u="none" strike="noStrike" cap="none">
                          <a:solidFill>
                            <a:schemeClr val="dk1"/>
                          </a:solidFill>
                        </a:rPr>
                        <a:t>, vař.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cs-CZ" sz="3600" u="none" strike="noStrike" cap="none"/>
                        <a:t>Nalil vodu do kovového válc</a:t>
                      </a:r>
                      <a:r>
                        <a:rPr lang="cs-CZ" sz="3600" u="none" strike="noStrike" cap="none">
                          <a:solidFill>
                            <a:srgbClr val="FFFF00"/>
                          </a:solidFill>
                        </a:rPr>
                        <a:t>-e</a:t>
                      </a:r>
                      <a:r>
                        <a:rPr lang="cs-CZ" sz="3600" u="none" strike="noStrike" cap="none"/>
                        <a:t>. 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Morfémová analýza – morfém, morf, alomorf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Morf- Nejmenší </a:t>
            </a:r>
            <a:r>
              <a:rPr lang="cs-CZ" b="1"/>
              <a:t>jednotka analyzovaná při segmentaci </a:t>
            </a:r>
            <a:r>
              <a:rPr lang="cs-CZ"/>
              <a:t>slova/slovního tvaru/slovoformy/textového slova, která má </a:t>
            </a:r>
            <a:r>
              <a:rPr lang="cs-CZ" b="1"/>
              <a:t>znakový charakter</a:t>
            </a:r>
            <a:r>
              <a:rPr lang="cs-CZ"/>
              <a:t>, je vydělitelná na základě </a:t>
            </a:r>
            <a:r>
              <a:rPr lang="cs-CZ" b="1"/>
              <a:t>principu opakovatelnosti a kontrastu</a:t>
            </a:r>
            <a:r>
              <a:rPr lang="cs-CZ"/>
              <a:t>.</a:t>
            </a:r>
            <a:endParaRPr sz="280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Morfém: kořeny vs. afixy, typy afixů (slovotvorné, gramatické)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cs-CZ"/>
              <a:t>Morf – izolujeme na základě pozorování opakovatelnosti a kontrastu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cs-CZ" sz="3600"/>
              <a:t>Vyber v následujících větách dvojice slov, které ilustrují synkretické/homonymní morfy a kdy jde o synonymní morfy (alomorfy)</a:t>
            </a:r>
            <a:endParaRPr/>
          </a:p>
        </p:txBody>
      </p:sp>
      <p:sp>
        <p:nvSpPr>
          <p:cNvPr id="203" name="Google Shape;20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Během plavby ji mořila mořská nemoc.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Tenhle břicháč je hrozný spáč.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doupěti vařičů pervitinu chytla od elektrického vařiče pohovka.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 pokosené trávě za vesnicí hopsal kos s kosicí.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Nesnesu tyhle snůšky nesmyslů.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Nános make-upu na nose byl silný a leskl se.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Supí hejno posupně kroužilo nad mršinou.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Lepší je plavání, ale ty se raději sluníš.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b9cb827dc4_0_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Vyberte příklady obsahující </a:t>
            </a:r>
            <a:r>
              <a:rPr lang="cs-CZ" b="1" u="sng">
                <a:solidFill>
                  <a:srgbClr val="0000FF"/>
                </a:solidFill>
              </a:rPr>
              <a:t>homonymní sufixy </a:t>
            </a:r>
            <a:r>
              <a:rPr lang="cs-CZ"/>
              <a:t>(nikoli </a:t>
            </a:r>
            <a:r>
              <a:rPr lang="cs-CZ">
                <a:solidFill>
                  <a:srgbClr val="FF0000"/>
                </a:solidFill>
              </a:rPr>
              <a:t>opakování stejného sufixu</a:t>
            </a:r>
            <a:r>
              <a:rPr lang="cs-CZ"/>
              <a:t>)</a:t>
            </a:r>
            <a:endParaRPr/>
          </a:p>
        </p:txBody>
      </p:sp>
      <p:sp>
        <p:nvSpPr>
          <p:cNvPr id="209" name="Google Shape;209;g2b9cb827dc4_0_7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nebojácný Nebojsa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 Dlouhým, Širokým a Bystrozrakým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Vybereš ty starší.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Martina angličtina byla na vysoké úrovni.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Odešly hezky rychle.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Ušli míli cesty.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b9cb827dc4_0_8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15" name="Google Shape;215;g2b9cb827dc4_0_8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cs-CZ">
                <a:solidFill>
                  <a:srgbClr val="FF0000"/>
                </a:solidFill>
              </a:rPr>
              <a:t>ne-boj</a:t>
            </a:r>
            <a:r>
              <a:rPr lang="cs-CZ"/>
              <a:t>-ác-n-ý </a:t>
            </a:r>
            <a:r>
              <a:rPr lang="cs-CZ">
                <a:solidFill>
                  <a:srgbClr val="FF0000"/>
                </a:solidFill>
              </a:rPr>
              <a:t>Ne-boj</a:t>
            </a:r>
            <a:r>
              <a:rPr lang="cs-CZ"/>
              <a:t>-s-a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S Dlouh-</a:t>
            </a:r>
            <a:r>
              <a:rPr lang="cs-CZ">
                <a:solidFill>
                  <a:srgbClr val="FF0000"/>
                </a:solidFill>
              </a:rPr>
              <a:t>ým</a:t>
            </a:r>
            <a:r>
              <a:rPr lang="cs-CZ"/>
              <a:t>, Širok-</a:t>
            </a:r>
            <a:r>
              <a:rPr lang="cs-CZ">
                <a:solidFill>
                  <a:srgbClr val="FF0000"/>
                </a:solidFill>
              </a:rPr>
              <a:t>ým</a:t>
            </a:r>
            <a:r>
              <a:rPr lang="cs-CZ"/>
              <a:t> a Bystrozrak-</a:t>
            </a:r>
            <a:r>
              <a:rPr lang="cs-CZ">
                <a:solidFill>
                  <a:srgbClr val="FF0000"/>
                </a:solidFill>
              </a:rPr>
              <a:t>ým</a:t>
            </a:r>
            <a:endParaRPr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Vy-ber-e-</a:t>
            </a:r>
            <a:r>
              <a:rPr lang="cs-CZ" b="1" u="sng">
                <a:solidFill>
                  <a:srgbClr val="0000FF"/>
                </a:solidFill>
              </a:rPr>
              <a:t>š</a:t>
            </a:r>
            <a:r>
              <a:rPr lang="cs-CZ"/>
              <a:t> ty star-</a:t>
            </a:r>
            <a:r>
              <a:rPr lang="cs-CZ" b="1" u="sng">
                <a:solidFill>
                  <a:srgbClr val="0000FF"/>
                </a:solidFill>
              </a:rPr>
              <a:t>š</a:t>
            </a:r>
            <a:r>
              <a:rPr lang="cs-CZ"/>
              <a:t>-í.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Mart-</a:t>
            </a:r>
            <a:r>
              <a:rPr lang="cs-CZ" b="1" u="sng">
                <a:solidFill>
                  <a:srgbClr val="0000FF"/>
                </a:solidFill>
              </a:rPr>
              <a:t>in</a:t>
            </a:r>
            <a:r>
              <a:rPr lang="cs-CZ"/>
              <a:t>-</a:t>
            </a:r>
            <a:r>
              <a:rPr lang="cs-CZ" b="1" u="sng">
                <a:solidFill>
                  <a:srgbClr val="0000FF"/>
                </a:solidFill>
              </a:rPr>
              <a:t>a</a:t>
            </a:r>
            <a:r>
              <a:rPr lang="cs-CZ"/>
              <a:t> angličt-</a:t>
            </a:r>
            <a:r>
              <a:rPr lang="cs-CZ" b="1" u="sng">
                <a:solidFill>
                  <a:srgbClr val="0000FF"/>
                </a:solidFill>
              </a:rPr>
              <a:t>in</a:t>
            </a:r>
            <a:r>
              <a:rPr lang="cs-CZ"/>
              <a:t>-</a:t>
            </a:r>
            <a:r>
              <a:rPr lang="cs-CZ" b="1" u="sng">
                <a:solidFill>
                  <a:srgbClr val="0000FF"/>
                </a:solidFill>
              </a:rPr>
              <a:t>a</a:t>
            </a:r>
            <a:r>
              <a:rPr lang="cs-CZ"/>
              <a:t> byl-</a:t>
            </a:r>
            <a:r>
              <a:rPr lang="cs-CZ" b="1" u="sng">
                <a:solidFill>
                  <a:srgbClr val="0000FF"/>
                </a:solidFill>
              </a:rPr>
              <a:t>a</a:t>
            </a:r>
            <a:r>
              <a:rPr lang="cs-CZ"/>
              <a:t> na vys-ok-é ú-rov-n-i.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Ode-šl-</a:t>
            </a:r>
            <a:r>
              <a:rPr lang="cs-CZ" b="1" u="sng">
                <a:solidFill>
                  <a:srgbClr val="0000FF"/>
                </a:solidFill>
              </a:rPr>
              <a:t>y</a:t>
            </a:r>
            <a:r>
              <a:rPr lang="cs-CZ"/>
              <a:t> hezk-</a:t>
            </a:r>
            <a:r>
              <a:rPr lang="cs-CZ" b="1" u="sng">
                <a:solidFill>
                  <a:srgbClr val="0000FF"/>
                </a:solidFill>
              </a:rPr>
              <a:t>y</a:t>
            </a:r>
            <a:r>
              <a:rPr lang="cs-CZ"/>
              <a:t> rychl-e.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U-šl-</a:t>
            </a:r>
            <a:r>
              <a:rPr lang="cs-CZ" b="1" u="sng">
                <a:solidFill>
                  <a:srgbClr val="0000FF"/>
                </a:solidFill>
              </a:rPr>
              <a:t>i </a:t>
            </a:r>
            <a:r>
              <a:rPr lang="cs-CZ"/>
              <a:t>míl-</a:t>
            </a:r>
            <a:r>
              <a:rPr lang="cs-CZ" b="1" u="sng">
                <a:solidFill>
                  <a:srgbClr val="0000FF"/>
                </a:solidFill>
              </a:rPr>
              <a:t>i</a:t>
            </a:r>
            <a:r>
              <a:rPr lang="cs-CZ"/>
              <a:t> cest-y.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b9cb827dc4_0_8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21" name="Google Shape;221;g2b9cb827dc4_0_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ná</a:t>
            </a: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ob</a:t>
            </a: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	ná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ovk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     	ná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iteln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            	</a:t>
            </a:r>
            <a:endParaRPr sz="2259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písk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ovišt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(ě) : </a:t>
            </a: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písk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ov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       	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písk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oviš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(tě) :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písk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(t)  	 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písk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ovišt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(ě) : 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písč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it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</a:t>
            </a:r>
            <a:endParaRPr sz="2259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: nad</a:t>
            </a: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(u)              	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mír(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a) :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</a:t>
            </a:r>
            <a:r>
              <a:rPr lang="cs-CZ" sz="2259" dirty="0" err="1"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tvůrc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(e)           	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mír(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a) : po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měr</a:t>
            </a:r>
            <a:endParaRPr sz="2259" i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: ne</a:t>
            </a: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                  	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: 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	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vír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a :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věr</a:t>
            </a:r>
            <a:r>
              <a:rPr lang="cs-CZ" sz="2259" dirty="0" err="1"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kuk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</a:t>
            </a:r>
            <a:endParaRPr sz="2259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ežn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(ý): </a:t>
            </a: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eživ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       	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ežn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(ý):</a:t>
            </a:r>
            <a:r>
              <a:rPr lang="cs-CZ" sz="2259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(t)             	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ežn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(ý):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lup</a:t>
            </a:r>
            <a:endParaRPr sz="2259" i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íc(í): 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po</a:t>
            </a: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(ý)             	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íc(í):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	               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ě(t):?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sípa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(t)</a:t>
            </a:r>
            <a:endParaRPr sz="2259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8680"/>
              <a:buFont typeface="Arial"/>
              <a:buNone/>
            </a:pP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cs-CZ" sz="2259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ic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(e)                         	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s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ován(í)      	 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lůs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(e)</a:t>
            </a:r>
            <a:endParaRPr sz="2259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2814"/>
              <a:buNone/>
            </a:pP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cs-CZ" sz="2259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ic(e)                       	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 : </a:t>
            </a:r>
            <a:r>
              <a:rPr lang="cs-CZ" sz="2259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(a) 	                </a:t>
            </a:r>
            <a:r>
              <a:rPr lang="cs-CZ" sz="2259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i(t) : *</a:t>
            </a:r>
            <a:r>
              <a:rPr lang="cs-CZ" sz="2259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koš</a:t>
            </a:r>
            <a:r>
              <a:rPr lang="cs-CZ" sz="2259" i="1" dirty="0" err="1">
                <a:latin typeface="Times New Roman"/>
                <a:ea typeface="Times New Roman"/>
                <a:cs typeface="Times New Roman"/>
                <a:sym typeface="Times New Roman"/>
              </a:rPr>
              <a:t>en</a:t>
            </a:r>
            <a:r>
              <a:rPr lang="cs-CZ" sz="2259" i="1" dirty="0"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259" i="1" dirty="0">
                <a:solidFill>
                  <a:schemeClr val="hlink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 </a:t>
            </a:r>
            <a:endParaRPr sz="3859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cs-CZ" sz="1200" u="sng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https://prirucka.ujc.cas.cz/?slovo=kosit</a:t>
            </a:r>
            <a:endParaRPr sz="1200" u="sng" dirty="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cs-CZ" sz="1200" u="sng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https://www.korpus.cz/kontext/view?viewmode=kwic&amp;pagesize=40&amp;attrs=word&amp;attr_vmode=visible-kwic&amp;base_viewattr=word&amp;refs=%3Ddoc.url&amp;q=~7McYM4miO6ua</a:t>
            </a:r>
            <a:endParaRPr sz="1200" u="sng" dirty="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82949"/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9cb827dc4_0_9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řešení</a:t>
            </a:r>
            <a:endParaRPr/>
          </a:p>
        </p:txBody>
      </p:sp>
      <p:sp>
        <p:nvSpPr>
          <p:cNvPr id="227" name="Google Shape;227;g2b9cb827dc4_0_9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park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ovišt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 : 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sport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ovišt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řeč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išt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 : 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kos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išt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  	    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obvaz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išt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obvaz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</a:t>
            </a:r>
            <a:endParaRPr sz="2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obraz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hvězd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            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obraz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cochc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suš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suš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írn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</a:t>
            </a:r>
            <a:endParaRPr sz="2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chvil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 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hodin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	  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větév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vývrt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     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přítel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přítel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kyn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(ě)</a:t>
            </a:r>
            <a:endParaRPr sz="2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tvrdohlav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: závisl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                  	tvrdohlav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: žád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  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       zl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ost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: zl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(a)</a:t>
            </a:r>
            <a:endParaRPr sz="20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pan-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slon-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			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pan-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	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prahn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	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pan-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 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kluk-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endParaRPr sz="2000" i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kup-</a:t>
            </a:r>
            <a:r>
              <a:rPr lang="cs-CZ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uje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dar-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uje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kup-</a:t>
            </a:r>
            <a:r>
              <a:rPr lang="cs-CZ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uje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kup-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uj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 err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kup-</a:t>
            </a:r>
            <a:r>
              <a:rPr lang="cs-CZ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uje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 err="1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: kup-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uje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endParaRPr sz="2000" i="1" dirty="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uhl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list-</a:t>
            </a:r>
            <a:r>
              <a:rPr lang="cs-CZ" sz="2000" i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uhl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: 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duš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cs-CZ" sz="2000" i="1" dirty="0" err="1">
                <a:latin typeface="Times New Roman"/>
                <a:ea typeface="Times New Roman"/>
                <a:cs typeface="Times New Roman"/>
                <a:sym typeface="Times New Roman"/>
              </a:rPr>
              <a:t>uhl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(í)</a:t>
            </a:r>
            <a:r>
              <a:rPr lang="cs-CZ" sz="2000" i="1" dirty="0">
                <a:latin typeface="Times New Roman"/>
                <a:ea typeface="Times New Roman"/>
                <a:cs typeface="Times New Roman"/>
                <a:sym typeface="Times New Roman"/>
              </a:rPr>
              <a:t> : list-</a:t>
            </a:r>
            <a:r>
              <a:rPr lang="cs-CZ" sz="2000" i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ov(í)</a:t>
            </a:r>
            <a:r>
              <a:rPr lang="cs-CZ" sz="2000" dirty="0">
                <a:latin typeface="Arial"/>
                <a:ea typeface="Arial"/>
                <a:cs typeface="Arial"/>
                <a:sym typeface="Arial"/>
              </a:rPr>
              <a:t>		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b9cb827dc4_0_10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Termíny</a:t>
            </a:r>
            <a:endParaRPr/>
          </a:p>
        </p:txBody>
      </p:sp>
      <p:sp>
        <p:nvSpPr>
          <p:cNvPr id="233" name="Google Shape;233;g2b9cb827dc4_0_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morfém - morf - alomorf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kořen - lexikální morf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afix - slovotvorný, derivační, tvarotvorný, koncovka (pádová/rodová/tvarová/osobní)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sufix, prefix, sdružený afix/cirkumfix, postfix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Homonymie / synkretismus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https://www.czechency.org/slovnik/SYNKRETISMUS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proveďte morfémovou analýzu tvarů, morfémy pojmenujte, najděte analogie v segmentaci a pozorujte alomorfy:</a:t>
            </a:r>
            <a:endParaRPr/>
          </a:p>
        </p:txBody>
      </p:sp>
      <p:sp>
        <p:nvSpPr>
          <p:cNvPr id="294" name="Google Shape;294;p4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povědomému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odpovíš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předpokládá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nejplnějšími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kohokoli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vyčistivši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nepomlouvej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těch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učnic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vysokoškolskému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cs-CZ" sz="3100"/>
              <a:t>proveďte morfémovou analýzu tvarů, morfémy pojmenujte: (</a:t>
            </a:r>
            <a:r>
              <a:rPr lang="cs-CZ" sz="3100" b="1"/>
              <a:t>lexikální</a:t>
            </a:r>
            <a:r>
              <a:rPr lang="cs-CZ" sz="3100"/>
              <a:t> </a:t>
            </a:r>
            <a:r>
              <a:rPr lang="cs-CZ" sz="3100" b="1">
                <a:solidFill>
                  <a:srgbClr val="FF0000"/>
                </a:solidFill>
              </a:rPr>
              <a:t>kořeny</a:t>
            </a:r>
            <a:r>
              <a:rPr lang="cs-CZ" sz="3100"/>
              <a:t>, </a:t>
            </a:r>
            <a:r>
              <a:rPr lang="cs-CZ" sz="3100" b="1">
                <a:solidFill>
                  <a:srgbClr val="7030A0"/>
                </a:solidFill>
              </a:rPr>
              <a:t>slovotvorné </a:t>
            </a:r>
            <a:r>
              <a:rPr lang="cs-CZ" sz="3100"/>
              <a:t>a </a:t>
            </a:r>
            <a:r>
              <a:rPr lang="cs-CZ" sz="3100" b="1">
                <a:solidFill>
                  <a:srgbClr val="00B050"/>
                </a:solidFill>
              </a:rPr>
              <a:t>tvarotvorné </a:t>
            </a:r>
            <a:r>
              <a:rPr lang="cs-CZ" sz="3100" b="1"/>
              <a:t>afixy, </a:t>
            </a:r>
            <a:r>
              <a:rPr lang="cs-CZ" sz="3100" b="1">
                <a:solidFill>
                  <a:srgbClr val="0070C0"/>
                </a:solidFill>
              </a:rPr>
              <a:t>konekty</a:t>
            </a:r>
            <a:r>
              <a:rPr lang="cs-CZ" sz="3100"/>
              <a:t>) najděte analogie v segmentaci a pozorujte alomorfy</a:t>
            </a:r>
            <a:endParaRPr/>
          </a:p>
        </p:txBody>
      </p:sp>
      <p:sp>
        <p:nvSpPr>
          <p:cNvPr id="300" name="Google Shape;300;p4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8580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povědomému → </a:t>
            </a:r>
            <a:r>
              <a:rPr lang="cs-CZ" sz="2800">
                <a:solidFill>
                  <a:srgbClr val="7030A0"/>
                </a:solidFill>
              </a:rPr>
              <a:t>po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věd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om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ému</a:t>
            </a:r>
            <a:r>
              <a:rPr lang="cs-CZ" sz="2000">
                <a:solidFill>
                  <a:srgbClr val="00B050"/>
                </a:solidFill>
              </a:rPr>
              <a:t>  </a:t>
            </a:r>
            <a:r>
              <a:rPr lang="cs-CZ" sz="1400"/>
              <a:t>nevidomému → </a:t>
            </a:r>
            <a:r>
              <a:rPr lang="cs-CZ" sz="1400">
                <a:solidFill>
                  <a:srgbClr val="7030A0"/>
                </a:solidFill>
              </a:rPr>
              <a:t>ne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vid</a:t>
            </a:r>
            <a:r>
              <a:rPr lang="cs-CZ" sz="1400"/>
              <a:t>-</a:t>
            </a:r>
            <a:r>
              <a:rPr lang="cs-CZ" sz="1400">
                <a:solidFill>
                  <a:srgbClr val="7030A0"/>
                </a:solidFill>
              </a:rPr>
              <a:t>om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ému</a:t>
            </a:r>
            <a:endParaRPr sz="1400"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odpovíš → </a:t>
            </a:r>
            <a:r>
              <a:rPr lang="cs-CZ" sz="2800">
                <a:solidFill>
                  <a:srgbClr val="7030A0"/>
                </a:solidFill>
              </a:rPr>
              <a:t>od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po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v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í-š </a:t>
            </a:r>
            <a:r>
              <a:rPr lang="cs-CZ" sz="1400"/>
              <a:t>povědět → </a:t>
            </a:r>
            <a:r>
              <a:rPr lang="cs-CZ" sz="1400">
                <a:solidFill>
                  <a:srgbClr val="7030A0"/>
                </a:solidFill>
              </a:rPr>
              <a:t>po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věd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ě-t </a:t>
            </a:r>
            <a:r>
              <a:rPr lang="cs-CZ" sz="1400"/>
              <a:t>pověst → </a:t>
            </a:r>
            <a:r>
              <a:rPr lang="cs-CZ" sz="1400">
                <a:solidFill>
                  <a:srgbClr val="7030A0"/>
                </a:solidFill>
              </a:rPr>
              <a:t>po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věs</a:t>
            </a:r>
            <a:r>
              <a:rPr lang="cs-CZ" sz="1400">
                <a:solidFill>
                  <a:srgbClr val="7030A0"/>
                </a:solidFill>
              </a:rPr>
              <a:t>-t </a:t>
            </a:r>
            <a:r>
              <a:rPr lang="cs-CZ" sz="1400"/>
              <a:t>výpověď → </a:t>
            </a:r>
            <a:r>
              <a:rPr lang="cs-CZ" sz="1400">
                <a:solidFill>
                  <a:srgbClr val="7030A0"/>
                </a:solidFill>
              </a:rPr>
              <a:t>vý-po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věď</a:t>
            </a:r>
            <a:r>
              <a:rPr lang="cs-CZ" sz="1400">
                <a:solidFill>
                  <a:srgbClr val="00B050"/>
                </a:solidFill>
              </a:rPr>
              <a:t>-0</a:t>
            </a:r>
            <a:endParaRPr/>
          </a:p>
          <a:p>
            <a:pPr marL="68580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předpokládá → </a:t>
            </a:r>
            <a:r>
              <a:rPr lang="cs-CZ" sz="2800">
                <a:solidFill>
                  <a:srgbClr val="7030A0"/>
                </a:solidFill>
              </a:rPr>
              <a:t>před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po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klád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á-0</a:t>
            </a:r>
            <a:r>
              <a:rPr lang="cs-CZ" sz="2800">
                <a:solidFill>
                  <a:srgbClr val="7030A0"/>
                </a:solidFill>
              </a:rPr>
              <a:t> </a:t>
            </a:r>
            <a:r>
              <a:rPr lang="cs-CZ" sz="1400"/>
              <a:t>předpovědět → </a:t>
            </a:r>
            <a:r>
              <a:rPr lang="cs-CZ" sz="1400">
                <a:solidFill>
                  <a:srgbClr val="7030A0"/>
                </a:solidFill>
              </a:rPr>
              <a:t>před</a:t>
            </a:r>
            <a:r>
              <a:rPr lang="cs-CZ" sz="1400"/>
              <a:t>-</a:t>
            </a:r>
            <a:r>
              <a:rPr lang="cs-CZ" sz="1400">
                <a:solidFill>
                  <a:srgbClr val="7030A0"/>
                </a:solidFill>
              </a:rPr>
              <a:t>po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í-0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nejplnějšími → </a:t>
            </a:r>
            <a:r>
              <a:rPr lang="cs-CZ" sz="2800">
                <a:solidFill>
                  <a:srgbClr val="7030A0"/>
                </a:solidFill>
              </a:rPr>
              <a:t>nej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pln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ějš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ími </a:t>
            </a:r>
            <a:r>
              <a:rPr lang="cs-CZ" sz="1400"/>
              <a:t>nejvyššími → </a:t>
            </a:r>
            <a:r>
              <a:rPr lang="cs-CZ" sz="1400">
                <a:solidFill>
                  <a:srgbClr val="7030A0"/>
                </a:solidFill>
              </a:rPr>
              <a:t>nej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vyš</a:t>
            </a:r>
            <a:r>
              <a:rPr lang="cs-CZ" sz="1400"/>
              <a:t>-</a:t>
            </a:r>
            <a:r>
              <a:rPr lang="cs-CZ" sz="1400">
                <a:solidFill>
                  <a:srgbClr val="7030A0"/>
                </a:solidFill>
              </a:rPr>
              <a:t> š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ími</a:t>
            </a:r>
            <a:endParaRPr sz="1400">
              <a:solidFill>
                <a:srgbClr val="00B05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kohokoli → </a:t>
            </a:r>
            <a:r>
              <a:rPr lang="cs-CZ" sz="2800">
                <a:solidFill>
                  <a:srgbClr val="FF0000"/>
                </a:solidFill>
              </a:rPr>
              <a:t>k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oho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koli </a:t>
            </a:r>
            <a:r>
              <a:rPr lang="cs-CZ" sz="1400"/>
              <a:t>kdokoli → </a:t>
            </a:r>
            <a:r>
              <a:rPr lang="cs-CZ" sz="1400">
                <a:solidFill>
                  <a:srgbClr val="FF0000"/>
                </a:solidFill>
              </a:rPr>
              <a:t>kd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o</a:t>
            </a:r>
            <a:r>
              <a:rPr lang="cs-CZ" sz="1400"/>
              <a:t>-</a:t>
            </a:r>
            <a:r>
              <a:rPr lang="cs-CZ" sz="1400">
                <a:solidFill>
                  <a:srgbClr val="7030A0"/>
                </a:solidFill>
              </a:rPr>
              <a:t>koli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vyčistivši → </a:t>
            </a:r>
            <a:r>
              <a:rPr lang="cs-CZ" sz="2800">
                <a:solidFill>
                  <a:srgbClr val="7030A0"/>
                </a:solidFill>
              </a:rPr>
              <a:t>vy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čist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i-v-š-i </a:t>
            </a:r>
            <a:r>
              <a:rPr lang="cs-CZ" sz="1400"/>
              <a:t>zanechavši → </a:t>
            </a:r>
            <a:r>
              <a:rPr lang="cs-CZ" sz="1400">
                <a:solidFill>
                  <a:srgbClr val="7030A0"/>
                </a:solidFill>
              </a:rPr>
              <a:t>za</a:t>
            </a:r>
            <a:r>
              <a:rPr lang="cs-CZ" sz="1400"/>
              <a:t>-</a:t>
            </a:r>
            <a:r>
              <a:rPr lang="cs-CZ" sz="1400">
                <a:solidFill>
                  <a:srgbClr val="FF0000"/>
                </a:solidFill>
              </a:rPr>
              <a:t>nech</a:t>
            </a:r>
            <a:r>
              <a:rPr lang="cs-CZ" sz="1400"/>
              <a:t>-</a:t>
            </a:r>
            <a:r>
              <a:rPr lang="cs-CZ" sz="1400">
                <a:solidFill>
                  <a:srgbClr val="00B050"/>
                </a:solidFill>
              </a:rPr>
              <a:t>a-v-š-i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nepomlouvej → ne-</a:t>
            </a:r>
            <a:r>
              <a:rPr lang="cs-CZ" sz="2800">
                <a:solidFill>
                  <a:srgbClr val="7030A0"/>
                </a:solidFill>
              </a:rPr>
              <a:t>po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mlouv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ej-0 </a:t>
            </a:r>
            <a:r>
              <a:rPr lang="cs-CZ" sz="1500"/>
              <a:t>výmluvný → -</a:t>
            </a:r>
            <a:r>
              <a:rPr lang="cs-CZ" sz="1500">
                <a:solidFill>
                  <a:srgbClr val="7030A0"/>
                </a:solidFill>
              </a:rPr>
              <a:t>vý</a:t>
            </a:r>
            <a:r>
              <a:rPr lang="cs-CZ" sz="1500"/>
              <a:t>-</a:t>
            </a:r>
            <a:r>
              <a:rPr lang="cs-CZ" sz="1500">
                <a:solidFill>
                  <a:srgbClr val="FF0000"/>
                </a:solidFill>
              </a:rPr>
              <a:t>mluv</a:t>
            </a:r>
            <a:r>
              <a:rPr lang="cs-CZ" sz="1500">
                <a:solidFill>
                  <a:srgbClr val="7030A0"/>
                </a:solidFill>
              </a:rPr>
              <a:t>-n</a:t>
            </a:r>
            <a:r>
              <a:rPr lang="cs-CZ" sz="1500">
                <a:solidFill>
                  <a:srgbClr val="00B050"/>
                </a:solidFill>
              </a:rPr>
              <a:t>-ý</a:t>
            </a:r>
            <a:endParaRPr sz="2800">
              <a:solidFill>
                <a:srgbClr val="00B05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těch → </a:t>
            </a:r>
            <a:r>
              <a:rPr lang="cs-CZ" sz="2800">
                <a:solidFill>
                  <a:srgbClr val="FF0000"/>
                </a:solidFill>
              </a:rPr>
              <a:t>t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ěch</a:t>
            </a:r>
            <a:endParaRPr sz="2800">
              <a:solidFill>
                <a:srgbClr val="00B05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učnic → </a:t>
            </a:r>
            <a:r>
              <a:rPr lang="cs-CZ" sz="2800">
                <a:solidFill>
                  <a:srgbClr val="FF0000"/>
                </a:solidFill>
              </a:rPr>
              <a:t>uč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n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ic</a:t>
            </a:r>
            <a:r>
              <a:rPr lang="cs-CZ" sz="2800">
                <a:solidFill>
                  <a:srgbClr val="00B050"/>
                </a:solidFill>
              </a:rPr>
              <a:t>-0</a:t>
            </a:r>
            <a:endParaRPr sz="2800">
              <a:solidFill>
                <a:srgbClr val="7030A0"/>
              </a:solidFill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/>
              <a:t>vysokoškolskému → </a:t>
            </a:r>
            <a:r>
              <a:rPr lang="cs-CZ" sz="2800">
                <a:solidFill>
                  <a:srgbClr val="FF0000"/>
                </a:solidFill>
              </a:rPr>
              <a:t>vys</a:t>
            </a:r>
            <a:r>
              <a:rPr lang="cs-CZ" sz="2800">
                <a:solidFill>
                  <a:srgbClr val="7030A0"/>
                </a:solidFill>
              </a:rPr>
              <a:t>-o-k</a:t>
            </a:r>
            <a:r>
              <a:rPr lang="cs-CZ" sz="2800"/>
              <a:t>-</a:t>
            </a:r>
            <a:r>
              <a:rPr lang="cs-CZ" sz="2800">
                <a:solidFill>
                  <a:srgbClr val="0070C0"/>
                </a:solidFill>
              </a:rPr>
              <a:t>o</a:t>
            </a:r>
            <a:r>
              <a:rPr lang="cs-CZ" sz="2800"/>
              <a:t>-</a:t>
            </a:r>
            <a:r>
              <a:rPr lang="cs-CZ" sz="2800">
                <a:solidFill>
                  <a:srgbClr val="FF0000"/>
                </a:solidFill>
              </a:rPr>
              <a:t>škol</a:t>
            </a:r>
            <a:r>
              <a:rPr lang="cs-CZ" sz="2800"/>
              <a:t>-</a:t>
            </a:r>
            <a:r>
              <a:rPr lang="cs-CZ" sz="2800">
                <a:solidFill>
                  <a:srgbClr val="7030A0"/>
                </a:solidFill>
              </a:rPr>
              <a:t>sk</a:t>
            </a:r>
            <a:r>
              <a:rPr lang="cs-CZ" sz="2800"/>
              <a:t>-</a:t>
            </a:r>
            <a:r>
              <a:rPr lang="cs-CZ" sz="2800">
                <a:solidFill>
                  <a:srgbClr val="00B050"/>
                </a:solidFill>
              </a:rPr>
              <a:t>ému</a:t>
            </a:r>
            <a:endParaRPr sz="280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1de58a8315_0_10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200"/>
              <a:t>izolovatelnost</a:t>
            </a:r>
            <a:r>
              <a:rPr lang="cs-CZ" sz="320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3200"/>
              <a:t>kontrast</a:t>
            </a:r>
            <a:r>
              <a:rPr lang="cs-CZ" sz="320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3200"/>
              <a:t>opakovatelnost</a:t>
            </a:r>
            <a:endParaRPr/>
          </a:p>
        </p:txBody>
      </p:sp>
      <p:sp>
        <p:nvSpPr>
          <p:cNvPr id="97" name="Google Shape;97;g31de58a8315_0_106"/>
          <p:cNvSpPr txBox="1">
            <a:spLocks noGrp="1"/>
          </p:cNvSpPr>
          <p:nvPr>
            <p:ph type="body" idx="1"/>
          </p:nvPr>
        </p:nvSpPr>
        <p:spPr>
          <a:xfrm>
            <a:off x="838200" y="1879200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Na kolik morfů segmentujeme substantivum </a:t>
            </a:r>
            <a:r>
              <a:rPr lang="cs-CZ" i="1"/>
              <a:t>soudce</a:t>
            </a:r>
            <a:r>
              <a:rPr lang="cs-CZ"/>
              <a:t>?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u="sng"/>
              <a:t>Izolovatelnost</a:t>
            </a:r>
            <a:r>
              <a:rPr lang="cs-CZ"/>
              <a:t> morfů </a:t>
            </a:r>
            <a:r>
              <a:rPr lang="cs-CZ" u="sng"/>
              <a:t>soud-c-e</a:t>
            </a:r>
            <a:r>
              <a:rPr lang="cs-CZ"/>
              <a:t> lze opřít o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FF0000"/>
                </a:solidFill>
              </a:rPr>
              <a:t>opakování</a:t>
            </a:r>
            <a:r>
              <a:rPr lang="cs-CZ"/>
              <a:t> morfu </a:t>
            </a:r>
            <a:r>
              <a:rPr lang="cs-CZ" b="1" i="1">
                <a:solidFill>
                  <a:srgbClr val="FF0000"/>
                </a:solidFill>
              </a:rPr>
              <a:t>soud</a:t>
            </a:r>
            <a:r>
              <a:rPr lang="cs-CZ"/>
              <a:t> ve slovech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 b="1" i="1">
                <a:solidFill>
                  <a:srgbClr val="FF0000"/>
                </a:solidFill>
              </a:rPr>
              <a:t>soud</a:t>
            </a:r>
            <a:r>
              <a:rPr lang="cs-CZ" i="1"/>
              <a:t>, </a:t>
            </a:r>
            <a:r>
              <a:rPr lang="cs-CZ" b="1" i="1">
                <a:solidFill>
                  <a:srgbClr val="FF0000"/>
                </a:solidFill>
              </a:rPr>
              <a:t>soud</a:t>
            </a:r>
            <a:r>
              <a:rPr lang="cs-CZ" i="1"/>
              <a:t>it</a:t>
            </a:r>
            <a:r>
              <a:rPr lang="cs-CZ"/>
              <a:t>, </a:t>
            </a:r>
            <a:r>
              <a:rPr lang="cs-CZ" b="1" i="1">
                <a:solidFill>
                  <a:srgbClr val="FF0000"/>
                </a:solidFill>
              </a:rPr>
              <a:t>soud</a:t>
            </a:r>
            <a:r>
              <a:rPr lang="cs-CZ" i="1"/>
              <a:t>ný</a:t>
            </a:r>
            <a:r>
              <a:rPr lang="cs-CZ"/>
              <a:t> a o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>
                <a:solidFill>
                  <a:srgbClr val="0000FF"/>
                </a:solidFill>
              </a:rPr>
              <a:t>kontrast</a:t>
            </a:r>
            <a:r>
              <a:rPr lang="cs-CZ"/>
              <a:t> kořenových morfů ve slovech jako </a:t>
            </a:r>
            <a:r>
              <a:rPr lang="cs-CZ" b="1" i="1">
                <a:solidFill>
                  <a:srgbClr val="0000FF"/>
                </a:solidFill>
              </a:rPr>
              <a:t>soud</a:t>
            </a:r>
            <a:r>
              <a:rPr lang="cs-CZ" i="1">
                <a:solidFill>
                  <a:srgbClr val="FF0000"/>
                </a:solidFill>
              </a:rPr>
              <a:t>c</a:t>
            </a:r>
            <a:r>
              <a:rPr lang="cs-CZ" i="1">
                <a:solidFill>
                  <a:srgbClr val="000000"/>
                </a:solidFill>
              </a:rPr>
              <a:t>e</a:t>
            </a:r>
            <a:r>
              <a:rPr lang="cs-CZ" i="1"/>
              <a:t>/</a:t>
            </a:r>
            <a:r>
              <a:rPr lang="cs-CZ" b="1" i="1">
                <a:solidFill>
                  <a:srgbClr val="0000FF"/>
                </a:solidFill>
              </a:rPr>
              <a:t>soud</a:t>
            </a:r>
            <a:r>
              <a:rPr lang="cs-CZ" i="1"/>
              <a:t>i</a:t>
            </a:r>
            <a:r>
              <a:rPr lang="cs-CZ" i="1">
                <a:solidFill>
                  <a:srgbClr val="FF0000"/>
                </a:solidFill>
              </a:rPr>
              <a:t>t</a:t>
            </a:r>
            <a:r>
              <a:rPr lang="cs-CZ"/>
              <a:t>,</a:t>
            </a:r>
            <a:r>
              <a:rPr lang="cs-CZ" i="1"/>
              <a:t> </a:t>
            </a:r>
            <a:r>
              <a:rPr lang="cs-CZ" b="1" i="1">
                <a:solidFill>
                  <a:srgbClr val="0000FF"/>
                </a:solidFill>
              </a:rPr>
              <a:t> plát</a:t>
            </a:r>
            <a:r>
              <a:rPr lang="cs-CZ" i="1">
                <a:solidFill>
                  <a:srgbClr val="FF0000"/>
                </a:solidFill>
              </a:rPr>
              <a:t>ce</a:t>
            </a:r>
            <a:r>
              <a:rPr lang="cs-CZ" i="1"/>
              <a:t>/</a:t>
            </a:r>
            <a:r>
              <a:rPr lang="cs-CZ" b="1" i="1">
                <a:solidFill>
                  <a:srgbClr val="0000FF"/>
                </a:solidFill>
              </a:rPr>
              <a:t>pla</a:t>
            </a:r>
            <a:r>
              <a:rPr lang="cs-CZ" i="1"/>
              <a:t>i</a:t>
            </a:r>
            <a:r>
              <a:rPr lang="cs-CZ" i="1">
                <a:solidFill>
                  <a:srgbClr val="FF0000"/>
                </a:solidFill>
              </a:rPr>
              <a:t>t</a:t>
            </a:r>
            <a:r>
              <a:rPr lang="cs-CZ"/>
              <a:t>,</a:t>
            </a:r>
            <a:r>
              <a:rPr lang="cs-CZ" i="1"/>
              <a:t>  </a:t>
            </a:r>
            <a:r>
              <a:rPr lang="cs-CZ" b="1" i="1">
                <a:solidFill>
                  <a:srgbClr val="0000FF"/>
                </a:solidFill>
              </a:rPr>
              <a:t>příkaz</a:t>
            </a:r>
            <a:r>
              <a:rPr lang="cs-CZ" i="1">
                <a:solidFill>
                  <a:srgbClr val="FF0000"/>
                </a:solidFill>
              </a:rPr>
              <a:t>c</a:t>
            </a:r>
            <a:r>
              <a:rPr lang="cs-CZ" i="1">
                <a:solidFill>
                  <a:srgbClr val="000000"/>
                </a:solidFill>
              </a:rPr>
              <a:t>e</a:t>
            </a:r>
            <a:r>
              <a:rPr lang="cs-CZ" i="1"/>
              <a:t>/</a:t>
            </a:r>
            <a:r>
              <a:rPr lang="cs-CZ" b="1" i="1">
                <a:solidFill>
                  <a:srgbClr val="0000FF"/>
                </a:solidFill>
              </a:rPr>
              <a:t>přikáz</a:t>
            </a:r>
            <a:r>
              <a:rPr lang="cs-CZ" i="1"/>
              <a:t>a</a:t>
            </a:r>
            <a:r>
              <a:rPr lang="cs-CZ" i="1">
                <a:solidFill>
                  <a:srgbClr val="FF0000"/>
                </a:solidFill>
              </a:rPr>
              <a:t>t</a:t>
            </a:r>
            <a:r>
              <a:rPr lang="cs-CZ"/>
              <a:t>,</a:t>
            </a:r>
            <a:r>
              <a:rPr lang="cs-CZ" i="1"/>
              <a:t> </a:t>
            </a:r>
            <a:r>
              <a:rPr lang="cs-CZ"/>
              <a:t> a </a:t>
            </a:r>
            <a:r>
              <a:rPr lang="cs-CZ">
                <a:solidFill>
                  <a:srgbClr val="FF0000"/>
                </a:solidFill>
              </a:rPr>
              <a:t>opakování</a:t>
            </a:r>
            <a:r>
              <a:rPr lang="cs-CZ"/>
              <a:t> </a:t>
            </a:r>
            <a:r>
              <a:rPr lang="cs-CZ" i="1">
                <a:solidFill>
                  <a:srgbClr val="FF0000"/>
                </a:solidFill>
              </a:rPr>
              <a:t>c</a:t>
            </a:r>
            <a:r>
              <a:rPr lang="cs-CZ" i="1">
                <a:solidFill>
                  <a:srgbClr val="000000"/>
                </a:solidFill>
              </a:rPr>
              <a:t>(e)</a:t>
            </a:r>
            <a:r>
              <a:rPr lang="cs-CZ"/>
              <a:t> a </a:t>
            </a:r>
            <a:r>
              <a:rPr lang="cs-CZ" i="1"/>
              <a:t>(i)</a:t>
            </a:r>
            <a:r>
              <a:rPr lang="cs-CZ" i="1">
                <a:solidFill>
                  <a:srgbClr val="FF0000"/>
                </a:solidFill>
              </a:rPr>
              <a:t>t</a:t>
            </a:r>
            <a:r>
              <a:rPr lang="cs-CZ"/>
              <a:t>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 u="sng"/>
              <a:t>Izolovatelnost</a:t>
            </a:r>
            <a:r>
              <a:rPr lang="cs-CZ"/>
              <a:t> morfů </a:t>
            </a:r>
            <a:r>
              <a:rPr lang="cs-CZ" i="1"/>
              <a:t>-c-, -n-, -i-, -e, -ý </a:t>
            </a:r>
            <a:r>
              <a:rPr lang="cs-CZ"/>
              <a:t>lze opřít o </a:t>
            </a:r>
            <a:r>
              <a:rPr lang="cs-CZ">
                <a:solidFill>
                  <a:srgbClr val="0000FF"/>
                </a:solidFill>
              </a:rPr>
              <a:t>kontrast</a:t>
            </a:r>
            <a:r>
              <a:rPr lang="cs-CZ"/>
              <a:t> dvojic </a:t>
            </a:r>
            <a:r>
              <a:rPr lang="cs-CZ" i="1">
                <a:solidFill>
                  <a:srgbClr val="FF0000"/>
                </a:solidFill>
              </a:rPr>
              <a:t>soud-c</a:t>
            </a:r>
            <a:r>
              <a:rPr lang="cs-CZ">
                <a:solidFill>
                  <a:srgbClr val="FF0000"/>
                </a:solidFill>
              </a:rPr>
              <a:t>-</a:t>
            </a:r>
            <a:r>
              <a:rPr lang="cs-CZ" b="1" i="1">
                <a:solidFill>
                  <a:srgbClr val="0000FF"/>
                </a:solidFill>
              </a:rPr>
              <a:t>e</a:t>
            </a:r>
            <a:r>
              <a:rPr lang="cs-CZ" i="1"/>
              <a:t>/</a:t>
            </a:r>
            <a:r>
              <a:rPr lang="cs-CZ" i="1">
                <a:solidFill>
                  <a:srgbClr val="FF0000"/>
                </a:solidFill>
              </a:rPr>
              <a:t>soud-c</a:t>
            </a:r>
            <a:r>
              <a:rPr lang="cs-CZ"/>
              <a:t>-</a:t>
            </a:r>
            <a:r>
              <a:rPr lang="cs-CZ" b="1" i="1">
                <a:solidFill>
                  <a:srgbClr val="0000FF"/>
                </a:solidFill>
              </a:rPr>
              <a:t>em</a:t>
            </a:r>
            <a:r>
              <a:rPr lang="cs-CZ" b="1" i="1"/>
              <a:t>, </a:t>
            </a:r>
            <a:r>
              <a:rPr lang="cs-CZ" i="1">
                <a:solidFill>
                  <a:srgbClr val="FF0000"/>
                </a:solidFill>
              </a:rPr>
              <a:t>soud-n</a:t>
            </a:r>
            <a:r>
              <a:rPr lang="cs-CZ">
                <a:solidFill>
                  <a:srgbClr val="FF0000"/>
                </a:solidFill>
              </a:rPr>
              <a:t>-</a:t>
            </a:r>
            <a:r>
              <a:rPr lang="cs-CZ" b="1" i="1">
                <a:solidFill>
                  <a:srgbClr val="0000FF"/>
                </a:solidFill>
              </a:rPr>
              <a:t>ý</a:t>
            </a:r>
            <a:r>
              <a:rPr lang="cs-CZ" i="1"/>
              <a:t>/</a:t>
            </a:r>
            <a:r>
              <a:rPr lang="cs-CZ" i="1">
                <a:solidFill>
                  <a:srgbClr val="FF0000"/>
                </a:solidFill>
              </a:rPr>
              <a:t>soud-n</a:t>
            </a:r>
            <a:r>
              <a:rPr lang="cs-CZ"/>
              <a:t>-</a:t>
            </a:r>
            <a:r>
              <a:rPr lang="cs-CZ" b="1" i="1">
                <a:solidFill>
                  <a:srgbClr val="0000FF"/>
                </a:solidFill>
              </a:rPr>
              <a:t>ým</a:t>
            </a:r>
            <a:r>
              <a:rPr lang="cs-CZ" b="1" i="1"/>
              <a:t> </a:t>
            </a:r>
            <a:r>
              <a:rPr lang="cs-CZ"/>
              <a:t>a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 i="1">
                <a:solidFill>
                  <a:srgbClr val="0000FF"/>
                </a:solidFill>
              </a:rPr>
              <a:t>soud</a:t>
            </a:r>
            <a:r>
              <a:rPr lang="cs-CZ"/>
              <a:t>-</a:t>
            </a:r>
            <a:r>
              <a:rPr lang="cs-CZ" b="1" i="1">
                <a:solidFill>
                  <a:srgbClr val="0000FF"/>
                </a:solidFill>
              </a:rPr>
              <a:t>i</a:t>
            </a:r>
            <a:r>
              <a:rPr lang="cs-CZ" i="1">
                <a:solidFill>
                  <a:srgbClr val="FF0000"/>
                </a:solidFill>
              </a:rPr>
              <a:t>-t</a:t>
            </a:r>
            <a:r>
              <a:rPr lang="cs-CZ" i="1"/>
              <a:t>/</a:t>
            </a:r>
            <a:r>
              <a:rPr lang="cs-CZ" i="1">
                <a:solidFill>
                  <a:srgbClr val="0000FF"/>
                </a:solidFill>
              </a:rPr>
              <a:t>přikáz</a:t>
            </a:r>
            <a:r>
              <a:rPr lang="cs-CZ"/>
              <a:t>-</a:t>
            </a:r>
            <a:r>
              <a:rPr lang="cs-CZ" b="1" i="1">
                <a:solidFill>
                  <a:srgbClr val="0000FF"/>
                </a:solidFill>
              </a:rPr>
              <a:t>a</a:t>
            </a:r>
            <a:r>
              <a:rPr lang="cs-CZ" i="1">
                <a:solidFill>
                  <a:srgbClr val="FF0000"/>
                </a:solidFill>
              </a:rPr>
              <a:t>-t</a:t>
            </a:r>
            <a:r>
              <a:rPr lang="cs-CZ"/>
              <a:t>  a o </a:t>
            </a:r>
            <a:r>
              <a:rPr lang="cs-CZ">
                <a:solidFill>
                  <a:srgbClr val="FF0000"/>
                </a:solidFill>
              </a:rPr>
              <a:t>opakování</a:t>
            </a:r>
            <a:r>
              <a:rPr lang="cs-CZ"/>
              <a:t> morfů ve slovech jako </a:t>
            </a:r>
            <a:r>
              <a:rPr lang="cs-CZ" i="1"/>
              <a:t>soud-</a:t>
            </a:r>
            <a:r>
              <a:rPr lang="cs-CZ" b="1" i="1">
                <a:solidFill>
                  <a:srgbClr val="FF0000"/>
                </a:solidFill>
              </a:rPr>
              <a:t>n</a:t>
            </a:r>
            <a:r>
              <a:rPr lang="cs-CZ" i="1"/>
              <a:t>-</a:t>
            </a:r>
            <a:r>
              <a:rPr lang="cs-CZ" b="1" i="1">
                <a:solidFill>
                  <a:srgbClr val="FF0000"/>
                </a:solidFill>
              </a:rPr>
              <a:t>ý</a:t>
            </a:r>
            <a:r>
              <a:rPr lang="cs-CZ" i="1"/>
              <a:t>/plat-</a:t>
            </a:r>
            <a:r>
              <a:rPr lang="cs-CZ" b="1" i="1">
                <a:solidFill>
                  <a:srgbClr val="FF0000"/>
                </a:solidFill>
              </a:rPr>
              <a:t>n</a:t>
            </a:r>
            <a:r>
              <a:rPr lang="cs-CZ" i="1"/>
              <a:t>-</a:t>
            </a:r>
            <a:r>
              <a:rPr lang="cs-CZ" b="1" i="1">
                <a:solidFill>
                  <a:srgbClr val="FF0000"/>
                </a:solidFill>
              </a:rPr>
              <a:t>ý</a:t>
            </a:r>
            <a:r>
              <a:rPr lang="cs-CZ" i="1"/>
              <a:t>, soud</a:t>
            </a:r>
            <a:r>
              <a:rPr lang="cs-CZ" i="1">
                <a:solidFill>
                  <a:srgbClr val="FF0000"/>
                </a:solidFill>
              </a:rPr>
              <a:t>-</a:t>
            </a:r>
            <a:r>
              <a:rPr lang="cs-CZ" b="1" i="1">
                <a:solidFill>
                  <a:srgbClr val="FF0000"/>
                </a:solidFill>
              </a:rPr>
              <a:t>c-em</a:t>
            </a:r>
            <a:r>
              <a:rPr lang="cs-CZ" i="1">
                <a:solidFill>
                  <a:srgbClr val="FF0000"/>
                </a:solidFill>
              </a:rPr>
              <a:t>/</a:t>
            </a:r>
            <a:r>
              <a:rPr lang="cs-CZ" i="1"/>
              <a:t>plát</a:t>
            </a:r>
            <a:r>
              <a:rPr lang="cs-CZ" i="1">
                <a:solidFill>
                  <a:srgbClr val="FF0000"/>
                </a:solidFill>
              </a:rPr>
              <a:t>-</a:t>
            </a:r>
            <a:r>
              <a:rPr lang="cs-CZ" b="1" i="1">
                <a:solidFill>
                  <a:srgbClr val="FF0000"/>
                </a:solidFill>
              </a:rPr>
              <a:t>c</a:t>
            </a:r>
            <a:r>
              <a:rPr lang="cs-CZ" i="1"/>
              <a:t>-</a:t>
            </a:r>
            <a:r>
              <a:rPr lang="cs-CZ" b="1" i="1">
                <a:solidFill>
                  <a:srgbClr val="FF0000"/>
                </a:solidFill>
              </a:rPr>
              <a:t>em, </a:t>
            </a:r>
            <a:r>
              <a:rPr lang="cs-CZ" i="1">
                <a:solidFill>
                  <a:srgbClr val="FF0000"/>
                </a:solidFill>
              </a:rPr>
              <a:t>soud-</a:t>
            </a:r>
            <a:r>
              <a:rPr lang="cs-CZ" b="1" i="1">
                <a:solidFill>
                  <a:srgbClr val="FF0000"/>
                </a:solidFill>
              </a:rPr>
              <a:t>i</a:t>
            </a:r>
            <a:r>
              <a:rPr lang="cs-CZ" i="1"/>
              <a:t>-t</a:t>
            </a:r>
            <a:r>
              <a:rPr lang="cs-CZ" i="1">
                <a:solidFill>
                  <a:srgbClr val="FF0000"/>
                </a:solidFill>
              </a:rPr>
              <a:t>/soud-</a:t>
            </a:r>
            <a:r>
              <a:rPr lang="cs-CZ" b="1" i="1">
                <a:solidFill>
                  <a:srgbClr val="FF0000"/>
                </a:solidFill>
              </a:rPr>
              <a:t>i</a:t>
            </a:r>
            <a:r>
              <a:rPr lang="cs-CZ" i="1"/>
              <a:t>-l</a:t>
            </a:r>
            <a:r>
              <a:rPr lang="cs-CZ" b="1">
                <a:solidFill>
                  <a:srgbClr val="0000FF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de58a8315_0_1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Jak dokážete, že </a:t>
            </a:r>
            <a:endParaRPr/>
          </a:p>
        </p:txBody>
      </p:sp>
      <p:sp>
        <p:nvSpPr>
          <p:cNvPr id="103" name="Google Shape;103;g31de58a8315_0_1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 substantiv </a:t>
            </a:r>
            <a:r>
              <a:rPr lang="cs-CZ" i="1"/>
              <a:t>srdce, slunce, vejce</a:t>
            </a:r>
            <a:r>
              <a:rPr lang="cs-CZ"/>
              <a:t> můžeme vydělit afix </a:t>
            </a:r>
            <a:r>
              <a:rPr lang="cs-CZ" i="1"/>
              <a:t>-c(e)</a:t>
            </a:r>
            <a:r>
              <a:rPr lang="cs-CZ"/>
              <a:t>, ale u substantiva </a:t>
            </a:r>
            <a:r>
              <a:rPr lang="cs-CZ" i="1"/>
              <a:t>ovce</a:t>
            </a:r>
            <a:r>
              <a:rPr lang="cs-CZ"/>
              <a:t> jej vydělit nemůžeme.</a:t>
            </a:r>
            <a:endParaRPr i="1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 substantiva </a:t>
            </a:r>
            <a:r>
              <a:rPr lang="cs-CZ" i="1"/>
              <a:t>svítilna </a:t>
            </a:r>
            <a:r>
              <a:rPr lang="cs-CZ"/>
              <a:t>můžeme vydělit rozšířený afix </a:t>
            </a:r>
            <a:r>
              <a:rPr lang="cs-CZ" i="1"/>
              <a:t>–iln(a)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kořenový morf adjektiva </a:t>
            </a:r>
            <a:r>
              <a:rPr lang="cs-CZ" i="1"/>
              <a:t>sladký</a:t>
            </a:r>
            <a:r>
              <a:rPr lang="cs-CZ"/>
              <a:t> je </a:t>
            </a:r>
            <a:r>
              <a:rPr lang="cs-CZ" i="1"/>
              <a:t>slad-</a:t>
            </a:r>
            <a:r>
              <a:rPr lang="cs-CZ"/>
              <a:t>, ale kořenový morf adjektiva </a:t>
            </a:r>
            <a:r>
              <a:rPr lang="cs-CZ" i="1"/>
              <a:t>tenký</a:t>
            </a:r>
            <a:r>
              <a:rPr lang="cs-CZ"/>
              <a:t> je </a:t>
            </a:r>
            <a:r>
              <a:rPr lang="cs-CZ" i="1"/>
              <a:t>tenk-.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substantiva </a:t>
            </a:r>
            <a:r>
              <a:rPr lang="cs-CZ" i="1"/>
              <a:t>čtečka</a:t>
            </a:r>
            <a:r>
              <a:rPr lang="cs-CZ"/>
              <a:t> a </a:t>
            </a:r>
            <a:r>
              <a:rPr lang="cs-CZ" i="1"/>
              <a:t>sečka</a:t>
            </a:r>
            <a:r>
              <a:rPr lang="cs-CZ"/>
              <a:t> nemají stejnou morfémovou strukturu.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předpona </a:t>
            </a:r>
            <a:r>
              <a:rPr lang="cs-CZ" i="1"/>
              <a:t>od- </a:t>
            </a:r>
            <a:r>
              <a:rPr lang="cs-CZ"/>
              <a:t>má 4 varianty (alomorfy).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de58a8315_0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3200"/>
              <a:t>izolovatelnost</a:t>
            </a:r>
            <a:r>
              <a:rPr lang="cs-CZ" sz="320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3200"/>
              <a:t>kontrast</a:t>
            </a:r>
            <a:r>
              <a:rPr lang="cs-CZ" sz="320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3200"/>
              <a:t>opakovatelnost</a:t>
            </a:r>
            <a:endParaRPr/>
          </a:p>
        </p:txBody>
      </p:sp>
      <p:sp>
        <p:nvSpPr>
          <p:cNvPr id="109" name="Google Shape;109;g31de58a8315_0_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>
                <a:solidFill>
                  <a:srgbClr val="000000"/>
                </a:solidFill>
              </a:rPr>
              <a:t>Slova </a:t>
            </a:r>
            <a:r>
              <a:rPr lang="cs-CZ" sz="3200" b="1" u="sng">
                <a:solidFill>
                  <a:srgbClr val="000000"/>
                </a:solidFill>
              </a:rPr>
              <a:t>příbuzná </a:t>
            </a:r>
            <a:r>
              <a:rPr lang="cs-CZ" sz="3200">
                <a:solidFill>
                  <a:srgbClr val="000000"/>
                </a:solidFill>
              </a:rPr>
              <a:t>se slovem </a:t>
            </a:r>
            <a:r>
              <a:rPr lang="cs-CZ" sz="3200" i="1">
                <a:solidFill>
                  <a:srgbClr val="000000"/>
                </a:solidFill>
              </a:rPr>
              <a:t>slunce</a:t>
            </a:r>
            <a:r>
              <a:rPr lang="cs-CZ" sz="3200">
                <a:solidFill>
                  <a:srgbClr val="000000"/>
                </a:solidFill>
              </a:rPr>
              <a:t> jsou např. </a:t>
            </a:r>
            <a:r>
              <a:rPr lang="cs-CZ" sz="3200" b="1" i="1" u="sng">
                <a:solidFill>
                  <a:srgbClr val="000000"/>
                </a:solidFill>
              </a:rPr>
              <a:t>slun</a:t>
            </a:r>
            <a:r>
              <a:rPr lang="cs-CZ" sz="3200" b="1" i="1">
                <a:solidFill>
                  <a:srgbClr val="000000"/>
                </a:solidFill>
              </a:rPr>
              <a:t>ko</a:t>
            </a:r>
            <a:r>
              <a:rPr lang="cs-CZ" sz="3200" i="1">
                <a:solidFill>
                  <a:srgbClr val="000000"/>
                </a:solidFill>
              </a:rPr>
              <a:t>, </a:t>
            </a:r>
            <a:r>
              <a:rPr lang="cs-CZ" sz="3200" b="1" i="1" u="sng">
                <a:solidFill>
                  <a:srgbClr val="000000"/>
                </a:solidFill>
              </a:rPr>
              <a:t>slun</a:t>
            </a:r>
            <a:r>
              <a:rPr lang="cs-CZ" sz="3200" b="1" i="1">
                <a:solidFill>
                  <a:srgbClr val="000000"/>
                </a:solidFill>
              </a:rPr>
              <a:t>it</a:t>
            </a:r>
            <a:r>
              <a:rPr lang="cs-CZ" sz="3200" i="1">
                <a:solidFill>
                  <a:srgbClr val="000000"/>
                </a:solidFill>
              </a:rPr>
              <a:t> </a:t>
            </a:r>
            <a:r>
              <a:rPr lang="cs-CZ" sz="3200">
                <a:solidFill>
                  <a:srgbClr val="000000"/>
                </a:solidFill>
              </a:rPr>
              <a:t>a </a:t>
            </a:r>
            <a:r>
              <a:rPr lang="cs-CZ" sz="3200" b="1" i="1" u="sng">
                <a:solidFill>
                  <a:srgbClr val="000000"/>
                </a:solidFill>
              </a:rPr>
              <a:t>slun</a:t>
            </a:r>
            <a:r>
              <a:rPr lang="cs-CZ" sz="3200" b="1" i="1">
                <a:solidFill>
                  <a:srgbClr val="000000"/>
                </a:solidFill>
              </a:rPr>
              <a:t>ovrat, vý</a:t>
            </a:r>
            <a:r>
              <a:rPr lang="cs-CZ" sz="3200" b="1" i="1" u="sng">
                <a:solidFill>
                  <a:srgbClr val="000000"/>
                </a:solidFill>
              </a:rPr>
              <a:t>slun</a:t>
            </a:r>
            <a:r>
              <a:rPr lang="cs-CZ" sz="3200" b="1" i="1">
                <a:solidFill>
                  <a:srgbClr val="000000"/>
                </a:solidFill>
              </a:rPr>
              <a:t>í</a:t>
            </a:r>
            <a:r>
              <a:rPr lang="cs-CZ" sz="3200">
                <a:solidFill>
                  <a:srgbClr val="000000"/>
                </a:solidFill>
              </a:rPr>
              <a:t>. V nich se </a:t>
            </a:r>
            <a:r>
              <a:rPr lang="cs-CZ" sz="3200" u="sng">
                <a:solidFill>
                  <a:srgbClr val="000000"/>
                </a:solidFill>
              </a:rPr>
              <a:t>opakuje</a:t>
            </a:r>
            <a:r>
              <a:rPr lang="cs-CZ" sz="3200" b="1">
                <a:solidFill>
                  <a:srgbClr val="000000"/>
                </a:solidFill>
              </a:rPr>
              <a:t> </a:t>
            </a:r>
            <a:r>
              <a:rPr lang="cs-CZ" sz="3200">
                <a:solidFill>
                  <a:srgbClr val="000000"/>
                </a:solidFill>
              </a:rPr>
              <a:t>pouze </a:t>
            </a:r>
            <a:r>
              <a:rPr lang="cs-CZ" sz="3200" b="1" i="1" u="sng">
                <a:solidFill>
                  <a:srgbClr val="000000"/>
                </a:solidFill>
              </a:rPr>
              <a:t>slun</a:t>
            </a:r>
            <a:r>
              <a:rPr lang="cs-CZ" sz="3200" b="1" u="sng">
                <a:solidFill>
                  <a:srgbClr val="000000"/>
                </a:solidFill>
              </a:rPr>
              <a:t>-</a:t>
            </a:r>
            <a:r>
              <a:rPr lang="cs-CZ" sz="3200">
                <a:solidFill>
                  <a:srgbClr val="000000"/>
                </a:solidFill>
              </a:rPr>
              <a:t>.</a:t>
            </a:r>
            <a:r>
              <a:rPr lang="cs-CZ" sz="3200" i="1">
                <a:solidFill>
                  <a:srgbClr val="000000"/>
                </a:solidFill>
              </a:rPr>
              <a:t> </a:t>
            </a:r>
            <a:r>
              <a:rPr lang="cs-CZ" sz="3200">
                <a:solidFill>
                  <a:srgbClr val="000000"/>
                </a:solidFill>
              </a:rPr>
              <a:t>Na základě opakování vydělíme </a:t>
            </a:r>
            <a:r>
              <a:rPr lang="cs-CZ" sz="3200" i="1">
                <a:solidFill>
                  <a:srgbClr val="000000"/>
                </a:solidFill>
              </a:rPr>
              <a:t>ce</a:t>
            </a:r>
            <a:r>
              <a:rPr lang="cs-CZ" sz="3200">
                <a:solidFill>
                  <a:srgbClr val="000000"/>
                </a:solidFill>
              </a:rPr>
              <a:t>. Podobně slova </a:t>
            </a:r>
            <a:r>
              <a:rPr lang="cs-CZ" sz="3200" b="1" u="sng">
                <a:solidFill>
                  <a:srgbClr val="000000"/>
                </a:solidFill>
              </a:rPr>
              <a:t>příbuzná</a:t>
            </a:r>
            <a:r>
              <a:rPr lang="cs-CZ" sz="3200">
                <a:solidFill>
                  <a:srgbClr val="000000"/>
                </a:solidFill>
              </a:rPr>
              <a:t> se slovem </a:t>
            </a:r>
            <a:r>
              <a:rPr lang="cs-CZ" sz="3200" i="1">
                <a:solidFill>
                  <a:srgbClr val="000000"/>
                </a:solidFill>
              </a:rPr>
              <a:t>srdce</a:t>
            </a: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/>
              <a:t>jsou např.</a:t>
            </a:r>
            <a:r>
              <a:rPr lang="cs-CZ" sz="3200" u="sng"/>
              <a:t> </a:t>
            </a:r>
            <a:r>
              <a:rPr lang="cs-CZ" sz="3200" b="1" i="1" u="sng"/>
              <a:t>srd</a:t>
            </a:r>
            <a:r>
              <a:rPr lang="cs-CZ" sz="3200" b="1" i="1"/>
              <a:t>natý</a:t>
            </a:r>
            <a:r>
              <a:rPr lang="cs-CZ" sz="3200" b="1"/>
              <a:t> </a:t>
            </a:r>
            <a:r>
              <a:rPr lang="cs-CZ" sz="3200"/>
              <a:t>nebo </a:t>
            </a:r>
            <a:r>
              <a:rPr lang="cs-CZ" sz="3200" b="1" i="1"/>
              <a:t>o</a:t>
            </a:r>
            <a:r>
              <a:rPr lang="cs-CZ" sz="3200" b="1" i="1" u="sng"/>
              <a:t>srd</a:t>
            </a:r>
            <a:r>
              <a:rPr lang="cs-CZ" sz="3200" b="1" i="1"/>
              <a:t>í</a:t>
            </a:r>
            <a:r>
              <a:rPr lang="cs-CZ" sz="3200"/>
              <a:t>. V nich se </a:t>
            </a:r>
            <a:r>
              <a:rPr lang="cs-CZ" sz="3200" b="1" u="sng"/>
              <a:t>opakuje</a:t>
            </a:r>
            <a:r>
              <a:rPr lang="cs-CZ" sz="3200"/>
              <a:t> pouze </a:t>
            </a:r>
            <a:r>
              <a:rPr lang="cs-CZ" sz="3200" b="1" i="1" u="sng"/>
              <a:t>srd</a:t>
            </a:r>
            <a:r>
              <a:rPr lang="cs-CZ" sz="3200" b="1" u="sng"/>
              <a:t>-</a:t>
            </a:r>
            <a:r>
              <a:rPr lang="cs-CZ" sz="3200"/>
              <a:t>.</a:t>
            </a:r>
            <a:r>
              <a:rPr lang="cs-CZ" sz="3200" i="1"/>
              <a:t> </a:t>
            </a:r>
            <a:r>
              <a:rPr lang="cs-CZ" sz="3200"/>
              <a:t>Na základě opakování vydělíme </a:t>
            </a:r>
            <a:r>
              <a:rPr lang="cs-CZ" sz="3200" i="1"/>
              <a:t>ce</a:t>
            </a:r>
            <a:r>
              <a:rPr lang="cs-CZ" sz="3200"/>
              <a:t>. </a:t>
            </a:r>
            <a:endParaRPr sz="32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/>
              <a:t>V příbuzných slovech se opakují lexikální morfy (kořeny).</a:t>
            </a:r>
            <a:endParaRPr sz="32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/>
              <a:t>Slova </a:t>
            </a:r>
            <a:r>
              <a:rPr lang="cs-CZ" sz="3200" b="1" i="1"/>
              <a:t>slun</a:t>
            </a:r>
            <a:r>
              <a:rPr lang="cs-CZ" sz="3200" b="1" i="1" u="sng"/>
              <a:t>ce</a:t>
            </a:r>
            <a:r>
              <a:rPr lang="cs-CZ" sz="3200" i="1"/>
              <a:t> </a:t>
            </a:r>
            <a:r>
              <a:rPr lang="cs-CZ" sz="3200"/>
              <a:t>a </a:t>
            </a:r>
            <a:r>
              <a:rPr lang="cs-CZ" sz="3200" b="1" i="1"/>
              <a:t>srd</a:t>
            </a:r>
            <a:r>
              <a:rPr lang="cs-CZ" sz="3200" b="1" i="1" u="sng"/>
              <a:t>ce</a:t>
            </a:r>
            <a:r>
              <a:rPr lang="cs-CZ" sz="3200" i="1"/>
              <a:t> </a:t>
            </a:r>
            <a:r>
              <a:rPr lang="cs-CZ" sz="3200"/>
              <a:t>se skloňují stejně (podle vzoru </a:t>
            </a:r>
            <a:r>
              <a:rPr lang="cs-CZ" sz="3200" i="1"/>
              <a:t>moř</a:t>
            </a:r>
            <a:r>
              <a:rPr lang="cs-CZ" sz="3200" i="1" u="sng"/>
              <a:t>e</a:t>
            </a:r>
            <a:r>
              <a:rPr lang="cs-CZ" sz="3200"/>
              <a:t>), </a:t>
            </a:r>
            <a:r>
              <a:rPr lang="cs-CZ" sz="3200" b="1"/>
              <a:t>kořeny</a:t>
            </a:r>
            <a:r>
              <a:rPr lang="cs-CZ" sz="3200"/>
              <a:t> jsou v </a:t>
            </a:r>
            <a:r>
              <a:rPr lang="cs-CZ" sz="3200" b="1"/>
              <a:t>kontrastu</a:t>
            </a:r>
            <a:r>
              <a:rPr lang="cs-CZ" sz="3200"/>
              <a:t> s opakujícími se flektivními (gramatickými) morfy (</a:t>
            </a:r>
            <a:r>
              <a:rPr lang="cs-CZ" sz="3200" u="sng"/>
              <a:t>-e,-i,-em,-ích</a:t>
            </a:r>
            <a:r>
              <a:rPr lang="cs-CZ" sz="3200"/>
              <a:t>) a derivačním morfem (</a:t>
            </a:r>
            <a:r>
              <a:rPr lang="cs-CZ" sz="3200" b="1" u="sng"/>
              <a:t>-c-</a:t>
            </a:r>
            <a:r>
              <a:rPr lang="cs-CZ" sz="3200"/>
              <a:t>). </a:t>
            </a:r>
            <a:endParaRPr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d6fb86d5ca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Všimněte si opakování a kontrastu</a:t>
            </a:r>
            <a:endParaRPr/>
          </a:p>
        </p:txBody>
      </p:sp>
      <p:sp>
        <p:nvSpPr>
          <p:cNvPr id="115" name="Google Shape;115;g2d6fb86d5ca_0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slun-c(e) : srd-c(e), vej-c(e)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slun-k(o) :  vaj-íč-k(o) - vaj-k(o)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vý-slun-í : vý-roč-í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slun-o-vrat : lun-o-vrat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slun-i-t : zář-i-t, pot-i-t, hnis-a-t, chat-ova-t, prd-ě-t, večeř-e-t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o-srd-í : o-květ-í, o-vzduš-í, o-stěn-í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srd-nat-ý : šťav-nat-ý, sval-nat-ý, list-nat-ý, lid-nat-ý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mil-o-srd-n(ý) : mil-o-děj-n(ý)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Slova, v nichž se </a:t>
            </a:r>
            <a:r>
              <a:rPr lang="cs-CZ" b="1"/>
              <a:t>opakují</a:t>
            </a:r>
            <a:r>
              <a:rPr lang="cs-CZ"/>
              <a:t> stejné </a:t>
            </a:r>
            <a:r>
              <a:rPr lang="cs-CZ" b="1"/>
              <a:t>afixy</a:t>
            </a:r>
            <a:r>
              <a:rPr lang="cs-CZ"/>
              <a:t> a </a:t>
            </a:r>
            <a:r>
              <a:rPr lang="cs-CZ" b="1"/>
              <a:t>liší se lexikálními kořeny</a:t>
            </a:r>
            <a:r>
              <a:rPr lang="cs-CZ"/>
              <a:t> mají </a:t>
            </a:r>
            <a:r>
              <a:rPr lang="cs-CZ" b="1"/>
              <a:t>stejnou morfologickou strukturu</a:t>
            </a:r>
            <a:r>
              <a:rPr lang="cs-CZ"/>
              <a:t>, to znamená, že se </a:t>
            </a:r>
            <a:r>
              <a:rPr lang="cs-CZ" b="1"/>
              <a:t>ohýbají </a:t>
            </a:r>
            <a:r>
              <a:rPr lang="cs-CZ"/>
              <a:t>stejně (sdílejí </a:t>
            </a:r>
            <a:r>
              <a:rPr lang="cs-CZ" b="1"/>
              <a:t>slovní druh</a:t>
            </a:r>
            <a:r>
              <a:rPr lang="cs-CZ"/>
              <a:t> a </a:t>
            </a:r>
            <a:r>
              <a:rPr lang="cs-CZ" b="1"/>
              <a:t>flektivní vzor</a:t>
            </a:r>
            <a:r>
              <a:rPr lang="cs-CZ"/>
              <a:t>) a patří do stejné </a:t>
            </a:r>
            <a:r>
              <a:rPr lang="cs-CZ" b="1"/>
              <a:t>slovotvorné kategorie</a:t>
            </a:r>
            <a:r>
              <a:rPr lang="cs-CZ"/>
              <a:t>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75c64ab5f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ovce?</a:t>
            </a:r>
            <a:endParaRPr/>
          </a:p>
        </p:txBody>
      </p:sp>
      <p:sp>
        <p:nvSpPr>
          <p:cNvPr id="121" name="Google Shape;121;g3275c64ab5f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Přestože etymologicky o sufix patrně jde, ze synchronní perspektivy lze vydělit pouze gramatický afix </a:t>
            </a:r>
            <a:r>
              <a:rPr lang="cs-CZ" i="1"/>
              <a:t>-e</a:t>
            </a:r>
            <a:r>
              <a:rPr lang="cs-CZ"/>
              <a:t> a celý </a:t>
            </a:r>
            <a:r>
              <a:rPr lang="cs-CZ" b="1" i="1"/>
              <a:t>ovc</a:t>
            </a:r>
            <a:r>
              <a:rPr lang="cs-CZ"/>
              <a:t> je lexikální morf/kořen. Opakuje se jako alomorf ve slovech jako </a:t>
            </a:r>
            <a:r>
              <a:rPr lang="cs-CZ" b="1" i="1"/>
              <a:t>ovč</a:t>
            </a:r>
            <a:r>
              <a:rPr lang="cs-CZ" i="1"/>
              <a:t>-ín, </a:t>
            </a:r>
            <a:r>
              <a:rPr lang="cs-CZ" b="1" i="1"/>
              <a:t>oveč</a:t>
            </a:r>
            <a:r>
              <a:rPr lang="cs-CZ" i="1"/>
              <a:t>-k-a, </a:t>
            </a:r>
            <a:r>
              <a:rPr lang="cs-CZ" b="1" i="1"/>
              <a:t>ovč</a:t>
            </a:r>
            <a:r>
              <a:rPr lang="cs-CZ" i="1"/>
              <a:t>-í, </a:t>
            </a:r>
            <a:r>
              <a:rPr lang="cs-CZ" b="1" i="1"/>
              <a:t>ovč</a:t>
            </a:r>
            <a:r>
              <a:rPr lang="cs-CZ" i="1"/>
              <a:t>-ák, </a:t>
            </a:r>
            <a:r>
              <a:rPr lang="cs-CZ" b="1" i="1"/>
              <a:t>ovč</a:t>
            </a:r>
            <a:r>
              <a:rPr lang="cs-CZ" i="1"/>
              <a:t>-ác-k-ý.</a:t>
            </a:r>
            <a:endParaRPr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75c64ab5f_0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i="1"/>
              <a:t>svítilna</a:t>
            </a:r>
            <a:endParaRPr i="1"/>
          </a:p>
        </p:txBody>
      </p:sp>
      <p:sp>
        <p:nvSpPr>
          <p:cNvPr id="127" name="Google Shape;127;g3275c64ab5f_0_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Kromě gramatického afixu </a:t>
            </a:r>
            <a:r>
              <a:rPr lang="cs-CZ" i="1"/>
              <a:t>-a</a:t>
            </a:r>
            <a:r>
              <a:rPr lang="cs-CZ"/>
              <a:t> a lexikálního kořene/morfu </a:t>
            </a:r>
            <a:r>
              <a:rPr lang="cs-CZ" i="1"/>
              <a:t>svít </a:t>
            </a:r>
            <a:r>
              <a:rPr lang="cs-CZ"/>
              <a:t>(opakuje se morf </a:t>
            </a:r>
            <a:r>
              <a:rPr lang="cs-CZ" b="1" i="1"/>
              <a:t>svít</a:t>
            </a:r>
            <a:r>
              <a:rPr lang="cs-CZ" i="1"/>
              <a:t>-i-t, </a:t>
            </a:r>
            <a:r>
              <a:rPr lang="cs-CZ" b="1" i="1"/>
              <a:t>svít</a:t>
            </a:r>
            <a:r>
              <a:rPr lang="cs-CZ" i="1"/>
              <a:t>-i-dlo</a:t>
            </a:r>
            <a:r>
              <a:rPr lang="cs-CZ"/>
              <a:t> alomorf </a:t>
            </a:r>
            <a:r>
              <a:rPr lang="cs-CZ" b="1" i="1"/>
              <a:t>svíc</a:t>
            </a:r>
            <a:r>
              <a:rPr lang="cs-CZ" i="1"/>
              <a:t>-e, </a:t>
            </a:r>
            <a:r>
              <a:rPr lang="cs-CZ" b="1" i="1"/>
              <a:t>svíč</a:t>
            </a:r>
            <a:r>
              <a:rPr lang="cs-CZ" i="1"/>
              <a:t>-k-a, </a:t>
            </a:r>
            <a:r>
              <a:rPr lang="cs-CZ" b="1" i="1"/>
              <a:t>svět</a:t>
            </a:r>
            <a:r>
              <a:rPr lang="cs-CZ" i="1"/>
              <a:t>-l-o</a:t>
            </a:r>
            <a:r>
              <a:rPr lang="cs-CZ"/>
              <a:t>).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Sufix </a:t>
            </a:r>
            <a:r>
              <a:rPr lang="cs-CZ" i="1"/>
              <a:t>-l-</a:t>
            </a:r>
            <a:r>
              <a:rPr lang="cs-CZ"/>
              <a:t> (</a:t>
            </a:r>
            <a:r>
              <a:rPr lang="cs-CZ" i="1"/>
              <a:t>svět-l-o, svět-l-ý, svět-l-ík</a:t>
            </a:r>
            <a:r>
              <a:rPr lang="cs-CZ"/>
              <a:t>) má alomorfy </a:t>
            </a:r>
            <a:r>
              <a:rPr lang="cs-CZ" i="1"/>
              <a:t>-el- </a:t>
            </a:r>
            <a:r>
              <a:rPr lang="cs-CZ"/>
              <a:t>(</a:t>
            </a:r>
            <a:r>
              <a:rPr lang="cs-CZ" i="1"/>
              <a:t>svět-el-n-ý</a:t>
            </a:r>
            <a:r>
              <a:rPr lang="cs-CZ"/>
              <a:t>)</a:t>
            </a:r>
            <a:r>
              <a:rPr lang="cs-CZ" i="1"/>
              <a:t>,-ýl- </a:t>
            </a:r>
            <a:r>
              <a:rPr lang="cs-CZ"/>
              <a:t>(</a:t>
            </a:r>
            <a:r>
              <a:rPr lang="cs-CZ" i="1"/>
              <a:t>svět-ýl-k-o</a:t>
            </a:r>
            <a:r>
              <a:rPr lang="cs-CZ"/>
              <a:t>)</a:t>
            </a:r>
            <a:r>
              <a:rPr lang="cs-CZ" i="1"/>
              <a:t>,-él- </a:t>
            </a:r>
            <a:r>
              <a:rPr lang="cs-CZ"/>
              <a:t>(</a:t>
            </a:r>
            <a:r>
              <a:rPr lang="cs-CZ" i="1"/>
              <a:t>svět-él-k-o</a:t>
            </a:r>
            <a:r>
              <a:rPr lang="cs-CZ"/>
              <a:t>) a patrně i </a:t>
            </a:r>
            <a:r>
              <a:rPr lang="cs-CZ" i="1"/>
              <a:t>-il- </a:t>
            </a:r>
            <a:r>
              <a:rPr lang="cs-CZ"/>
              <a:t>(</a:t>
            </a:r>
            <a:r>
              <a:rPr lang="cs-CZ" i="1"/>
              <a:t>svít-il-n-a</a:t>
            </a:r>
            <a:r>
              <a:rPr lang="cs-CZ"/>
              <a:t>).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Opakování spojení kořene + </a:t>
            </a:r>
            <a:r>
              <a:rPr lang="cs-CZ" i="1"/>
              <a:t>l-o </a:t>
            </a:r>
            <a:r>
              <a:rPr lang="cs-CZ"/>
              <a:t>lze u substantiv jako </a:t>
            </a:r>
            <a:r>
              <a:rPr lang="cs-CZ" i="1"/>
              <a:t>teplo, heslo, kouzlo, máslo, veslo</a:t>
            </a:r>
            <a:r>
              <a:rPr lang="cs-CZ"/>
              <a:t>, </a:t>
            </a:r>
            <a:r>
              <a:rPr lang="cs-CZ" i="1"/>
              <a:t>sedlo, peklo, … </a:t>
            </a:r>
            <a:r>
              <a:rPr lang="cs-CZ"/>
              <a:t>doložit jen u některých prostřednictvím etymologie. Synchronně jedině </a:t>
            </a:r>
            <a:r>
              <a:rPr lang="cs-CZ" i="1"/>
              <a:t>sed-ě-t → sed-l-o</a:t>
            </a:r>
            <a:r>
              <a:rPr lang="cs-CZ"/>
              <a:t> a </a:t>
            </a:r>
            <a:r>
              <a:rPr lang="cs-CZ" i="1"/>
              <a:t>jís-t → jíd-l-o</a:t>
            </a:r>
            <a:r>
              <a:rPr lang="cs-CZ"/>
              <a:t> </a:t>
            </a:r>
            <a:r>
              <a:rPr lang="cs-CZ" i="1"/>
              <a:t>→ jíd-el-n-a</a:t>
            </a:r>
            <a:r>
              <a:rPr lang="cs-CZ"/>
              <a:t> analogicky   </a:t>
            </a:r>
            <a:r>
              <a:rPr lang="cs-CZ" i="1"/>
              <a:t>koup-a-t → koup-el</a:t>
            </a:r>
            <a:r>
              <a:rPr lang="cs-CZ"/>
              <a:t> </a:t>
            </a:r>
            <a:r>
              <a:rPr lang="cs-CZ" i="1"/>
              <a:t>→ koup-el-n-a</a:t>
            </a:r>
            <a:r>
              <a:rPr lang="cs-CZ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de58a8315_0_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i="1"/>
              <a:t>slad-k-ý/ten-k-ý</a:t>
            </a:r>
            <a:endParaRPr i="1"/>
          </a:p>
        </p:txBody>
      </p:sp>
      <p:sp>
        <p:nvSpPr>
          <p:cNvPr id="133" name="Google Shape;133;g31de58a8315_0_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sz="2800" b="0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izolovatelnost</a:t>
            </a:r>
            <a:r>
              <a:rPr lang="cs-CZ" sz="2800" dirty="0"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kontrast</a:t>
            </a:r>
            <a:r>
              <a:rPr lang="cs-CZ" sz="28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	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opakovatelnost</a:t>
            </a:r>
            <a:endParaRPr sz="2800" b="0" i="0" u="none" strike="noStrik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slad</a:t>
            </a:r>
            <a:r>
              <a:rPr lang="cs-CZ" sz="2800" b="0" i="0" u="none" strike="noStrike" dirty="0">
                <a:latin typeface="Calibri"/>
                <a:ea typeface="Calibri"/>
                <a:cs typeface="Calibri"/>
                <a:sym typeface="Calibri"/>
              </a:rPr>
              <a:t>-k</a:t>
            </a:r>
            <a:r>
              <a:rPr lang="cs-CZ" sz="2800" b="0" i="0" u="none" strike="noStrik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-ý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slad</a:t>
            </a:r>
            <a:r>
              <a:rPr lang="cs-CZ" sz="2800" b="0" i="0" u="none" strike="noStrik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sz="2800" b="0" i="0" u="none" strike="noStrike" dirty="0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cs-CZ" sz="2800" b="0" i="0" u="none" strike="noStrike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-á		</a:t>
            </a:r>
            <a:r>
              <a:rPr lang="cs-CZ" sz="2800" b="0" i="0" u="none" strike="noStrik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níz</a:t>
            </a:r>
            <a:r>
              <a:rPr lang="cs-CZ" sz="2800" b="0" i="0" u="none" strike="noStrike" dirty="0">
                <a:latin typeface="Calibri"/>
                <a:ea typeface="Calibri"/>
                <a:cs typeface="Calibri"/>
                <a:sym typeface="Calibri"/>
              </a:rPr>
              <a:t>-k</a:t>
            </a:r>
            <a:r>
              <a:rPr lang="cs-CZ" sz="2800" b="0" i="0" u="none" strike="noStrik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-ý</a:t>
            </a:r>
            <a:r>
              <a:rPr lang="cs-CZ" dirty="0"/>
              <a:t>/</a:t>
            </a:r>
            <a:r>
              <a:rPr lang="cs-CZ" dirty="0" err="1"/>
              <a:t>tenk</a:t>
            </a:r>
            <a:r>
              <a:rPr lang="cs-CZ" dirty="0">
                <a:solidFill>
                  <a:srgbClr val="FF0000"/>
                </a:solidFill>
              </a:rPr>
              <a:t>-ý</a:t>
            </a:r>
            <a:endParaRPr dirty="0"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slad-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k-</a:t>
            </a:r>
            <a:r>
              <a:rPr lang="cs-CZ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ost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slad-</a:t>
            </a:r>
            <a:r>
              <a:rPr lang="cs-CZ" dirty="0">
                <a:solidFill>
                  <a:srgbClr val="7030A0"/>
                </a:solidFill>
              </a:rPr>
              <a:t>i-dl</a:t>
            </a:r>
            <a:r>
              <a:rPr lang="cs-CZ" dirty="0">
                <a:solidFill>
                  <a:srgbClr val="000000"/>
                </a:solidFill>
              </a:rPr>
              <a:t>-o	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cs-CZ" dirty="0" err="1">
                <a:solidFill>
                  <a:srgbClr val="000000"/>
                </a:solidFill>
              </a:rPr>
              <a:t>ní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k-</a:t>
            </a:r>
            <a:r>
              <a:rPr lang="cs-CZ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ost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slad-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š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-í			nov-</a:t>
            </a:r>
            <a:r>
              <a:rPr lang="cs-CZ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ěj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-š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-í</a:t>
            </a:r>
            <a:r>
              <a:rPr lang="cs-CZ" dirty="0"/>
              <a:t>/</a:t>
            </a:r>
            <a:r>
              <a:rPr lang="cs-CZ" dirty="0" err="1"/>
              <a:t>tenč</a:t>
            </a:r>
            <a:r>
              <a:rPr lang="cs-CZ" dirty="0">
                <a:solidFill>
                  <a:srgbClr val="7030A0"/>
                </a:solidFill>
              </a:rPr>
              <a:t>-í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niž-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š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-í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tenk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ý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tenk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á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mělk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ý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tenč</a:t>
            </a:r>
            <a:r>
              <a:rPr lang="cs-CZ" dirty="0">
                <a:solidFill>
                  <a:srgbClr val="FF0000"/>
                </a:solidFill>
              </a:rPr>
              <a:t>-i-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cs-CZ" dirty="0">
                <a:solidFill>
                  <a:srgbClr val="000000"/>
                </a:solidFill>
              </a:rPr>
              <a:t>slad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-i-</a:t>
            </a:r>
            <a:r>
              <a:rPr lang="cs-CZ" dirty="0">
                <a:solidFill>
                  <a:srgbClr val="FF0000"/>
                </a:solidFill>
              </a:rPr>
              <a:t>t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tenč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-i-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cs-CZ" dirty="0"/>
              <a:t>/slad-i-</a:t>
            </a:r>
            <a:r>
              <a:rPr lang="cs-CZ" dirty="0">
                <a:solidFill>
                  <a:srgbClr val="7030A0"/>
                </a:solidFill>
              </a:rPr>
              <a:t>l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křepč-i</a:t>
            </a:r>
            <a:r>
              <a:rPr lang="cs-CZ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cs-CZ" dirty="0"/>
              <a:t>/</a:t>
            </a:r>
            <a:r>
              <a:rPr lang="cs-CZ" dirty="0">
                <a:solidFill>
                  <a:srgbClr val="FF0000"/>
                </a:solidFill>
              </a:rPr>
              <a:t>slad-i-t</a:t>
            </a:r>
            <a:endParaRPr dirty="0"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tenc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cs-CZ" dirty="0"/>
              <a:t>/</a:t>
            </a:r>
            <a:r>
              <a:rPr lang="cs-CZ" dirty="0" err="1"/>
              <a:t>sladc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e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hezk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mělc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tenč</a:t>
            </a:r>
            <a:r>
              <a:rPr lang="cs-CZ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 err="1">
                <a:latin typeface="Calibri"/>
                <a:ea typeface="Calibri"/>
                <a:cs typeface="Calibri"/>
                <a:sym typeface="Calibri"/>
              </a:rPr>
              <a:t>ího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cs-CZ" dirty="0">
                <a:solidFill>
                  <a:srgbClr val="000000"/>
                </a:solidFill>
              </a:rPr>
              <a:t>	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nov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 err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ěj</a:t>
            </a:r>
            <a:r>
              <a:rPr lang="cs-CZ" dirty="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-š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ího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/slad</a:t>
            </a:r>
            <a:r>
              <a:rPr lang="cs-CZ" dirty="0">
                <a:solidFill>
                  <a:srgbClr val="7030A0"/>
                </a:solidFill>
              </a:rPr>
              <a:t>-š</a:t>
            </a:r>
            <a:r>
              <a:rPr lang="cs-CZ" dirty="0"/>
              <a:t>-</a:t>
            </a:r>
            <a:r>
              <a:rPr lang="cs-CZ" dirty="0" err="1"/>
              <a:t>ího</a:t>
            </a:r>
            <a:r>
              <a:rPr lang="cs-CZ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cs-CZ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mělč</a:t>
            </a:r>
            <a:r>
              <a:rPr lang="cs-CZ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dirty="0" err="1">
                <a:latin typeface="Calibri"/>
                <a:ea typeface="Calibri"/>
                <a:cs typeface="Calibri"/>
                <a:sym typeface="Calibri"/>
              </a:rPr>
              <a:t>ího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2249</Words>
  <Application>Microsoft Office PowerPoint</Application>
  <PresentationFormat>Širokoúhlá obrazovka</PresentationFormat>
  <Paragraphs>250</Paragraphs>
  <Slides>27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Motiv Office</vt:lpstr>
      <vt:lpstr>CJJ04_1</vt:lpstr>
      <vt:lpstr>Morfémová analýza – morfém, morf, alomorf</vt:lpstr>
      <vt:lpstr>izolovatelnost   kontrast   opakovatelnost</vt:lpstr>
      <vt:lpstr>Jak dokážete, že </vt:lpstr>
      <vt:lpstr>izolovatelnost   kontrast   opakovatelnost</vt:lpstr>
      <vt:lpstr>Všimněte si opakování a kontrastu</vt:lpstr>
      <vt:lpstr>ovce?</vt:lpstr>
      <vt:lpstr>svítilna</vt:lpstr>
      <vt:lpstr>slad-k-ý/ten-k-ý</vt:lpstr>
      <vt:lpstr>čt-eč-k-a /seč-k-a</vt:lpstr>
      <vt:lpstr>od-/ode-/ot-/ote-</vt:lpstr>
      <vt:lpstr>Z následujících příkladů vyber slova,  která sdílejí morfologickou strukturu (forma, význam, morf. vl.)</vt:lpstr>
      <vt:lpstr>Vzor</vt:lpstr>
      <vt:lpstr>Z následujících příkladů vyber slova,  která sdílejí morfologickou strukturu (forma, význam, morf. vl.)</vt:lpstr>
      <vt:lpstr>Stejný/týž morf  homonymní morf synonymní (alomorfní) morf</vt:lpstr>
      <vt:lpstr>Doplňte slovo, ve kterém se opakuje týž morf, které obsahuje homonymní morf, které obsahuje synonymní (alomorfní) morf</vt:lpstr>
      <vt:lpstr>Doplňte slovo, ve kterém se opakuje týž morf, které obsahuje homonymní morf, které obsahuje synonymní (alomorfní) morf</vt:lpstr>
      <vt:lpstr>Doplňte slovo, ve kterém se opakuje týž morf, které obsahuje homonymní morf (synkretismus), které obsahuje synonymní (alomorfní) morf</vt:lpstr>
      <vt:lpstr>Alomorfie (synonymní morfy) versus synkretismus (homonymní morfy)</vt:lpstr>
      <vt:lpstr>Vyber v následujících větách dvojice slov, které ilustrují synkretické/homonymní morfy a kdy jde o synonymní morfy (alomorfy)</vt:lpstr>
      <vt:lpstr>Vyberte příklady obsahující homonymní sufixy (nikoli opakování stejného sufixu)</vt:lpstr>
      <vt:lpstr>Řešení</vt:lpstr>
      <vt:lpstr>řešení</vt:lpstr>
      <vt:lpstr>řešení</vt:lpstr>
      <vt:lpstr>Termíny</vt:lpstr>
      <vt:lpstr>proveďte morfémovou analýzu tvarů, morfémy pojmenujte, najděte analogie v segmentaci a pozorujte alomorfy:</vt:lpstr>
      <vt:lpstr>proveďte morfémovou analýzu tvarů, morfémy pojmenujte: (lexikální kořeny, slovotvorné a tvarotvorné afixy, konekty) najděte analogie v segmentaci a pozorujte alomorfy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</dc:title>
  <dc:creator>petr</dc:creator>
  <cp:lastModifiedBy>Klára Osolsobě</cp:lastModifiedBy>
  <cp:revision>1</cp:revision>
  <dcterms:created xsi:type="dcterms:W3CDTF">2021-01-15T11:41:46Z</dcterms:created>
  <dcterms:modified xsi:type="dcterms:W3CDTF">2025-02-18T09:14:19Z</dcterms:modified>
</cp:coreProperties>
</file>