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48" roundtripDataSignature="AMtx7miVT0fdJH9IGaXwWPWTVi9CyY1B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4102BFC-22D7-4077-B6F8-270F51D8E388}">
  <a:tblStyle styleId="{74102BFC-22D7-4077-B6F8-270F51D8E38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7AE2E9C3-86E1-4C73-9C44-90EFC2E216FF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EFF7"/>
          </a:solidFill>
        </a:fill>
      </a:tcStyle>
    </a:wholeTbl>
    <a:band1H>
      <a:tcTxStyle b="off" i="off"/>
      <a:tcStyle>
        <a:fill>
          <a:solidFill>
            <a:srgbClr val="D0DEEF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D0DEEF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  <a:tblStyle styleId="{334FB0C5-BDDE-4119-B4BC-8AA1BFDB2BDA}" styleName="Table_2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22" Type="http://schemas.openxmlformats.org/officeDocument/2006/relationships/slide" Target="slides/slide17.xml"/><Relationship Id="rId44" Type="http://schemas.openxmlformats.org/officeDocument/2006/relationships/slide" Target="slides/slide39.xml"/><Relationship Id="rId21" Type="http://schemas.openxmlformats.org/officeDocument/2006/relationships/slide" Target="slides/slide16.xml"/><Relationship Id="rId43" Type="http://schemas.openxmlformats.org/officeDocument/2006/relationships/slide" Target="slides/slide38.xml"/><Relationship Id="rId24" Type="http://schemas.openxmlformats.org/officeDocument/2006/relationships/slide" Target="slides/slide19.xml"/><Relationship Id="rId46" Type="http://schemas.openxmlformats.org/officeDocument/2006/relationships/slide" Target="slides/slide41.xml"/><Relationship Id="rId23" Type="http://schemas.openxmlformats.org/officeDocument/2006/relationships/slide" Target="slides/slide18.xml"/><Relationship Id="rId45" Type="http://schemas.openxmlformats.org/officeDocument/2006/relationships/slide" Target="slides/slide40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48" Type="http://customschemas.google.com/relationships/presentationmetadata" Target="metadata"/><Relationship Id="rId25" Type="http://schemas.openxmlformats.org/officeDocument/2006/relationships/slide" Target="slides/slide20.xml"/><Relationship Id="rId47" Type="http://schemas.openxmlformats.org/officeDocument/2006/relationships/slide" Target="slides/slide42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371a501293_0_7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3371a501293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339c4ba2df3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339c4ba2df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3371a501293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2" name="Google Shape;152;g3371a501293_0_2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8" name="Google Shape;158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b8ab6a34a2_1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4" name="Google Shape;164;g2b8ab6a34a2_1_4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bd1b841c55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2bd1b841c5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bd1b841c55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2bd1b841c5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2" name="Google Shape;182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8" name="Google Shape;188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b9eafe77fa_0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4" name="Google Shape;194;g2b9eafe77fa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b9cb827dc4_0_13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g2b9cb827dc4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2bcb706983b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1" name="Google Shape;201;g2bcb706983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2b9eafe77fa_0_2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8" name="Google Shape;208;g2b9eafe77fa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2b9eafe77fa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5" name="Google Shape;215;g2b9eafe77f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2b9eafe77fa_0_3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1" name="Google Shape;221;g2b9eafe77fa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2b8ab6a34a2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8" name="Google Shape;228;g2b8ab6a34a2_1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2b98a7bec86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34" name="Google Shape;234;g2b98a7bec86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2b98a7bec86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40" name="Google Shape;240;g2b98a7bec86_0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2b9eafe77fa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6" name="Google Shape;246;g2b9eafe77f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31e08397f13_0_1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3" name="Google Shape;253;g31e08397f13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2b9eafe77fa_0_4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0" name="Google Shape;260;g2b9eafe77fa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4" name="Google Shape;94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2b9eafe77fa_0_5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6" name="Google Shape;266;g2b9eafe77fa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2bcb706983b_0_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2bcb706983b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3233ca04c76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3233ca04c7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2b9eafe77fa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4" name="Google Shape;284;g2b9eafe77f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90" name="Google Shape;290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96" name="Google Shape;296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2" name="Google Shape;302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8" name="Google Shape;308;p4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14" name="Google Shape;314;p5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20" name="Google Shape;320;p5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371a501293_0_4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3371a501293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26" name="Google Shape;326;p5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32" name="Google Shape;332;p5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31e08397f13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31e08397f1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371a501293_0_4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371a501293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371a501293_0_6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371a501293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3371a501293_0_5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3371a501293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371a501293_0_5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3371a501293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3371a501293_0_6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3371a501293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5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5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5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6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6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6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6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6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6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6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6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6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6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5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části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uze nadpis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6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6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6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6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6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6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6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6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6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6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6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6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6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5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5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5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5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cs-CZ"/>
              <a:t>CJJ04_2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/>
              <a:t>Klára Osolsobě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/>
              <a:t>osolsobe@phil.muni.cz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371a501293_0_7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Problémy</a:t>
            </a:r>
            <a:endParaRPr/>
          </a:p>
        </p:txBody>
      </p:sp>
      <p:sp>
        <p:nvSpPr>
          <p:cNvPr id="142" name="Google Shape;142;g3371a501293_0_7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0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cs-CZ" sz="2000"/>
              <a:t>Problematická je interpretace kmenotvorné přípony u sloves typu </a:t>
            </a:r>
            <a:r>
              <a:rPr b="1" i="1" lang="cs-CZ" sz="2000"/>
              <a:t>začít</a:t>
            </a:r>
            <a:r>
              <a:rPr lang="cs-CZ" sz="2000"/>
              <a:t>, kde synchronně příslušnost </a:t>
            </a:r>
            <a:r>
              <a:rPr b="1" lang="cs-CZ" sz="2000"/>
              <a:t>ke II. třídě slovesné </a:t>
            </a:r>
            <a:r>
              <a:rPr lang="cs-CZ" sz="2000"/>
              <a:t>interpretuje </a:t>
            </a:r>
            <a:r>
              <a:rPr i="1" lang="cs-CZ" sz="2000"/>
              <a:t>í/a</a:t>
            </a:r>
            <a:r>
              <a:rPr lang="cs-CZ" sz="2000"/>
              <a:t>, které se střídá s </a:t>
            </a:r>
            <a:r>
              <a:rPr i="1" lang="cs-CZ" sz="2000"/>
              <a:t>n/ne/nu/nou, </a:t>
            </a:r>
            <a:r>
              <a:rPr lang="cs-CZ" sz="2000"/>
              <a:t>popř.</a:t>
            </a:r>
            <a:r>
              <a:rPr i="1" lang="cs-CZ" sz="2000"/>
              <a:t> m/me/mu/mou </a:t>
            </a:r>
            <a:r>
              <a:rPr lang="cs-CZ" sz="2000"/>
              <a:t>ve tvarosloví jako kmenotvornou příponu. Chování při derivaci je ovšem s touto interpretací v rozporu:</a:t>
            </a:r>
            <a:endParaRPr sz="20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4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i="1" lang="cs-CZ" sz="2400"/>
              <a:t>za-</a:t>
            </a:r>
            <a:r>
              <a:rPr i="1" lang="cs-CZ" sz="2400">
                <a:solidFill>
                  <a:srgbClr val="FFC000"/>
                </a:solidFill>
              </a:rPr>
              <a:t>č-í</a:t>
            </a:r>
            <a:r>
              <a:rPr i="1" lang="cs-CZ" sz="2400"/>
              <a:t>-t / za-</a:t>
            </a:r>
            <a:r>
              <a:rPr i="1" lang="cs-CZ" sz="2400">
                <a:solidFill>
                  <a:srgbClr val="FF0000"/>
                </a:solidFill>
              </a:rPr>
              <a:t>čá</a:t>
            </a:r>
            <a:r>
              <a:rPr i="1" lang="cs-CZ" sz="2400"/>
              <a:t>-t-ek(0)   vy-</a:t>
            </a:r>
            <a:r>
              <a:rPr i="1" lang="cs-CZ" sz="2400">
                <a:solidFill>
                  <a:srgbClr val="00B050"/>
                </a:solidFill>
              </a:rPr>
              <a:t>j</a:t>
            </a:r>
            <a:r>
              <a:rPr i="1" lang="cs-CZ" sz="2400"/>
              <a:t>-mou-t/ vy-</a:t>
            </a:r>
            <a:r>
              <a:rPr i="1" lang="cs-CZ" sz="2400">
                <a:solidFill>
                  <a:srgbClr val="FFC000"/>
                </a:solidFill>
              </a:rPr>
              <a:t>ň-a</a:t>
            </a:r>
            <a:r>
              <a:rPr i="1" lang="cs-CZ" sz="2400"/>
              <a:t>-l /  vý-</a:t>
            </a:r>
            <a:r>
              <a:rPr i="1" lang="cs-CZ" sz="2400">
                <a:solidFill>
                  <a:srgbClr val="FF0000"/>
                </a:solidFill>
              </a:rPr>
              <a:t>ňa</a:t>
            </a:r>
            <a:r>
              <a:rPr i="1" lang="cs-CZ" sz="2400"/>
              <a:t>-t-ek(0)</a:t>
            </a:r>
            <a:endParaRPr i="1"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4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i="1" lang="cs-CZ" sz="2400"/>
              <a:t>za-</a:t>
            </a:r>
            <a:r>
              <a:rPr i="1" lang="cs-CZ" sz="2400">
                <a:solidFill>
                  <a:srgbClr val="00B050"/>
                </a:solidFill>
              </a:rPr>
              <a:t>č</a:t>
            </a:r>
            <a:r>
              <a:rPr i="1" lang="cs-CZ" sz="2400"/>
              <a:t>-ne-š  vy-</a:t>
            </a:r>
            <a:r>
              <a:rPr i="1" lang="cs-CZ" sz="2400">
                <a:solidFill>
                  <a:srgbClr val="00B050"/>
                </a:solidFill>
              </a:rPr>
              <a:t>j</a:t>
            </a:r>
            <a:r>
              <a:rPr i="1" lang="cs-CZ" sz="2400"/>
              <a:t>-me-š</a:t>
            </a:r>
            <a:endParaRPr i="1"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6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cs-CZ" sz="1600"/>
              <a:t>Problematická může být i interpretace kmenotvorné přípony u sloves typu </a:t>
            </a:r>
            <a:r>
              <a:rPr b="1" i="1" lang="cs-CZ" sz="1600"/>
              <a:t>mi-nou-t</a:t>
            </a:r>
            <a:r>
              <a:rPr lang="cs-CZ" sz="1600"/>
              <a:t>, kde při derivaci od kořene otevřený kořen bývá uzavřen </a:t>
            </a:r>
            <a:r>
              <a:rPr i="1" lang="cs-CZ" sz="1600"/>
              <a:t>–n-, </a:t>
            </a:r>
            <a:r>
              <a:rPr lang="cs-CZ" sz="1600"/>
              <a:t>které může být interpretováno jako souhláskový komponent kmenotvorné přípony. Proti této interpretaci ovšem hovoří ojedinělé případy uzavření otevřeného kořene jiným konsonantem</a:t>
            </a:r>
            <a:r>
              <a:rPr i="1" lang="cs-CZ" sz="1600"/>
              <a:t> </a:t>
            </a:r>
            <a:r>
              <a:rPr lang="cs-CZ" sz="1600"/>
              <a:t>(srv. </a:t>
            </a:r>
            <a:r>
              <a:rPr i="1" lang="cs-CZ" sz="1600"/>
              <a:t>od-su-nou-t</a:t>
            </a:r>
            <a:r>
              <a:rPr lang="cs-CZ" sz="1600"/>
              <a:t>/</a:t>
            </a:r>
            <a:r>
              <a:rPr i="1" lang="cs-CZ" sz="1600"/>
              <a:t>od-su-n-(0), hr-nou-t</a:t>
            </a:r>
            <a:r>
              <a:rPr lang="cs-CZ" sz="1600"/>
              <a:t>/</a:t>
            </a:r>
            <a:r>
              <a:rPr i="1" lang="cs-CZ" sz="1600"/>
              <a:t>ú-hr-n-(0), … × v-su-nou-t</a:t>
            </a:r>
            <a:r>
              <a:rPr lang="cs-CZ" sz="1600"/>
              <a:t>/</a:t>
            </a:r>
            <a:r>
              <a:rPr i="1" lang="cs-CZ" sz="1600"/>
              <a:t>v-su-v-k(a</a:t>
            </a:r>
            <a:r>
              <a:rPr lang="cs-CZ" sz="1600"/>
              <a:t>)).</a:t>
            </a:r>
            <a:endParaRPr sz="16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0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cs-CZ" sz="2000"/>
              <a:t>Také sloveso </a:t>
            </a:r>
            <a:r>
              <a:rPr b="1" i="1" lang="cs-CZ" sz="2000"/>
              <a:t>hrát</a:t>
            </a:r>
            <a:r>
              <a:rPr i="1" lang="cs-CZ" sz="2000"/>
              <a:t> </a:t>
            </a:r>
            <a:r>
              <a:rPr lang="cs-CZ" sz="2000"/>
              <a:t>se tvaroslovně řadí ke </a:t>
            </a:r>
            <a:r>
              <a:rPr b="1" lang="cs-CZ" sz="2000"/>
              <a:t>III. slovesné třídě</a:t>
            </a:r>
            <a:r>
              <a:rPr lang="cs-CZ" sz="2000"/>
              <a:t>, </a:t>
            </a:r>
            <a:r>
              <a:rPr i="1" lang="cs-CZ" sz="2000"/>
              <a:t>á</a:t>
            </a:r>
            <a:r>
              <a:rPr lang="cs-CZ" sz="2000"/>
              <a:t> je z hlediska tvarosloví kořenový vokál otevřeného kořene. Chování při derivaci je ovšem s touto interpretací v některých derivátech v rozporu:</a:t>
            </a:r>
            <a:endParaRPr sz="20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i="1" lang="cs-CZ" sz="2400">
                <a:solidFill>
                  <a:srgbClr val="FF0000"/>
                </a:solidFill>
              </a:rPr>
              <a:t>hrá</a:t>
            </a:r>
            <a:r>
              <a:rPr i="1" lang="cs-CZ" sz="2400"/>
              <a:t>-0-t/</a:t>
            </a:r>
            <a:r>
              <a:rPr i="1" lang="cs-CZ" sz="2400">
                <a:solidFill>
                  <a:srgbClr val="FF0000"/>
                </a:solidFill>
              </a:rPr>
              <a:t>hra</a:t>
            </a:r>
            <a:r>
              <a:rPr i="1" lang="cs-CZ" sz="2400"/>
              <a:t>-je-š  </a:t>
            </a:r>
            <a:r>
              <a:rPr i="1" lang="cs-CZ" sz="2400">
                <a:solidFill>
                  <a:srgbClr val="FFC000"/>
                </a:solidFill>
              </a:rPr>
              <a:t>her</a:t>
            </a:r>
            <a:r>
              <a:rPr i="1" lang="cs-CZ" sz="2400"/>
              <a:t>-ec(0)  /</a:t>
            </a:r>
            <a:r>
              <a:rPr i="1" lang="cs-CZ" sz="2400">
                <a:solidFill>
                  <a:srgbClr val="FFC000"/>
                </a:solidFill>
              </a:rPr>
              <a:t>hr</a:t>
            </a:r>
            <a:r>
              <a:rPr i="1" lang="cs-CZ" sz="2400"/>
              <a:t>-(a)  / </a:t>
            </a:r>
            <a:r>
              <a:rPr i="1" lang="cs-CZ" sz="2400">
                <a:solidFill>
                  <a:srgbClr val="FF0000"/>
                </a:solidFill>
              </a:rPr>
              <a:t>hrá</a:t>
            </a:r>
            <a:r>
              <a:rPr i="1" lang="cs-CZ" sz="2400"/>
              <a:t>-t-k(y) / </a:t>
            </a:r>
            <a:r>
              <a:rPr i="1" lang="cs-CZ" sz="2400">
                <a:solidFill>
                  <a:srgbClr val="FF0000"/>
                </a:solidFill>
              </a:rPr>
              <a:t>hra</a:t>
            </a:r>
            <a:r>
              <a:rPr i="1" lang="cs-CZ" sz="2400"/>
              <a:t>-v-(ý)</a:t>
            </a:r>
            <a:endParaRPr i="1"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4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i="1" lang="cs-CZ" sz="2400"/>
              <a:t>× u-</a:t>
            </a:r>
            <a:r>
              <a:rPr i="1" lang="cs-CZ" sz="2400">
                <a:solidFill>
                  <a:srgbClr val="FF0000"/>
                </a:solidFill>
              </a:rPr>
              <a:t>smá</a:t>
            </a:r>
            <a:r>
              <a:rPr i="1" lang="cs-CZ" sz="2400"/>
              <a:t>-0-t/u-</a:t>
            </a:r>
            <a:r>
              <a:rPr i="1" lang="cs-CZ" sz="2400">
                <a:solidFill>
                  <a:srgbClr val="FF0000"/>
                </a:solidFill>
              </a:rPr>
              <a:t>smě</a:t>
            </a:r>
            <a:r>
              <a:rPr i="1" lang="cs-CZ" sz="2400"/>
              <a:t>-je-š  ú-</a:t>
            </a:r>
            <a:r>
              <a:rPr i="1" lang="cs-CZ" sz="2400">
                <a:solidFill>
                  <a:srgbClr val="FF0000"/>
                </a:solidFill>
              </a:rPr>
              <a:t>smě</a:t>
            </a:r>
            <a:r>
              <a:rPr i="1" lang="cs-CZ" sz="2400"/>
              <a:t>-v(0)  / </a:t>
            </a:r>
            <a:r>
              <a:rPr i="1" lang="cs-CZ" sz="2400">
                <a:solidFill>
                  <a:srgbClr val="FF0000"/>
                </a:solidFill>
              </a:rPr>
              <a:t>sma</a:t>
            </a:r>
            <a:r>
              <a:rPr i="1" lang="cs-CZ" sz="2400"/>
              <a:t>-v-(ý)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339c4ba2df3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/>
              <a:t>Uváděj příklady podle vzoru</a:t>
            </a:r>
            <a:endParaRPr/>
          </a:p>
        </p:txBody>
      </p:sp>
      <p:sp>
        <p:nvSpPr>
          <p:cNvPr id="148" name="Google Shape;148;g339c4ba2df3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/>
              <a:t>alomorfie kořenů</a:t>
            </a:r>
            <a:endParaRPr/>
          </a:p>
        </p:txBody>
      </p:sp>
      <p:graphicFrame>
        <p:nvGraphicFramePr>
          <p:cNvPr id="149" name="Google Shape;149;g339c4ba2df3_0_0"/>
          <p:cNvGraphicFramePr/>
          <p:nvPr/>
        </p:nvGraphicFramePr>
        <p:xfrm>
          <a:off x="1220200" y="2484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{74102BFC-22D7-4077-B6F8-270F51D8E388}</a:tableStyleId>
              </a:tblPr>
              <a:tblGrid>
                <a:gridCol w="2504825"/>
                <a:gridCol w="2504825"/>
                <a:gridCol w="2504825"/>
                <a:gridCol w="2504825"/>
              </a:tblGrid>
              <a:tr h="411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/>
                        <a:t>neslabičný uzavřený kořen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/>
                        <a:t>slabičný uzavřený kořen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/>
                        <a:t>otevřený kořen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/>
                        <a:t>otevřený kořen+konekt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411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/>
                        <a:t>žr-á-dl(o)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/>
                        <a:t>ob-žer-n(ý)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/>
                        <a:t>ší-dl(o)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/>
                        <a:t>vý-ši-v-k(a)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411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/>
                        <a:t>pr-á-dl(o)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/>
                        <a:t>ry-dl(o)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411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/>
                        <a:t>dr-a-č-k(a)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/>
                        <a:t>my-č-k(a)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411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/>
                        <a:t>ps-a-c-í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/>
                        <a:t>bi-dl(o)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411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/>
                        <a:t>u-stl-a-n(ý)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/>
                        <a:t>čaj-pí-č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411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/>
                        <a:t>křt-in(y)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/>
                        <a:t>s-hni-l-ý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411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/>
                        <a:t>vr-ou-c-í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/>
                        <a:t>za-vá-t-ý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3371a501293_0_2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Pozorujte distribuci alomorfů </a:t>
            </a:r>
            <a:r>
              <a:rPr i="1" lang="cs-CZ">
                <a:solidFill>
                  <a:srgbClr val="C00000"/>
                </a:solidFill>
              </a:rPr>
              <a:t>na</a:t>
            </a:r>
            <a:r>
              <a:rPr i="1" lang="cs-CZ"/>
              <a:t>-/</a:t>
            </a:r>
            <a:r>
              <a:rPr i="1" lang="cs-CZ" u="sng">
                <a:solidFill>
                  <a:srgbClr val="C00000"/>
                </a:solidFill>
              </a:rPr>
              <a:t>ná</a:t>
            </a:r>
            <a:r>
              <a:rPr i="1" lang="cs-CZ"/>
              <a:t>-</a:t>
            </a:r>
            <a:endParaRPr/>
          </a:p>
        </p:txBody>
      </p:sp>
      <p:sp>
        <p:nvSpPr>
          <p:cNvPr id="155" name="Google Shape;155;g3371a501293_0_2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Char char="•"/>
            </a:pPr>
            <a:r>
              <a:rPr lang="cs-CZ" sz="3200">
                <a:solidFill>
                  <a:srgbClr val="C00000"/>
                </a:solidFill>
              </a:rPr>
              <a:t>na</a:t>
            </a:r>
            <a:r>
              <a:rPr lang="cs-CZ" sz="3200"/>
              <a:t>-bíd-k-a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ts val="3200"/>
              <a:buChar char="•"/>
            </a:pPr>
            <a:r>
              <a:rPr lang="cs-CZ" sz="3200">
                <a:solidFill>
                  <a:srgbClr val="C00000"/>
                </a:solidFill>
              </a:rPr>
              <a:t>na</a:t>
            </a:r>
            <a:r>
              <a:rPr lang="cs-CZ" sz="3200"/>
              <a:t>-hráv-k-a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ts val="3200"/>
              <a:buChar char="•"/>
            </a:pPr>
            <a:r>
              <a:rPr lang="cs-CZ" sz="3200" u="sng">
                <a:solidFill>
                  <a:srgbClr val="C00000"/>
                </a:solidFill>
              </a:rPr>
              <a:t>ná</a:t>
            </a:r>
            <a:r>
              <a:rPr lang="cs-CZ" sz="3200"/>
              <a:t>-mit-k-a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ts val="3200"/>
              <a:buChar char="•"/>
            </a:pPr>
            <a:r>
              <a:rPr lang="cs-CZ" sz="3200">
                <a:solidFill>
                  <a:srgbClr val="C00000"/>
                </a:solidFill>
              </a:rPr>
              <a:t>na</a:t>
            </a:r>
            <a:r>
              <a:rPr lang="cs-CZ" sz="3200"/>
              <a:t>-ráž-k-a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ts val="3200"/>
              <a:buChar char="•"/>
            </a:pPr>
            <a:r>
              <a:rPr lang="cs-CZ" sz="3200">
                <a:solidFill>
                  <a:srgbClr val="C00000"/>
                </a:solidFill>
              </a:rPr>
              <a:t>na</a:t>
            </a:r>
            <a:r>
              <a:rPr lang="cs-CZ" sz="3200"/>
              <a:t>-dáv-k-a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ts val="3200"/>
              <a:buChar char="•"/>
            </a:pPr>
            <a:r>
              <a:rPr lang="cs-CZ" sz="3200" u="sng">
                <a:solidFill>
                  <a:srgbClr val="C00000"/>
                </a:solidFill>
              </a:rPr>
              <a:t>ná</a:t>
            </a:r>
            <a:r>
              <a:rPr lang="cs-CZ" sz="3200"/>
              <a:t>-lep-k-a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ts val="3200"/>
              <a:buChar char="•"/>
            </a:pPr>
            <a:r>
              <a:rPr lang="cs-CZ" sz="3200" u="sng">
                <a:solidFill>
                  <a:srgbClr val="C00000"/>
                </a:solidFill>
              </a:rPr>
              <a:t>ná</a:t>
            </a:r>
            <a:r>
              <a:rPr lang="cs-CZ" sz="3200"/>
              <a:t>-hraž-k-a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ts val="3200"/>
              <a:buChar char="•"/>
            </a:pPr>
            <a:r>
              <a:rPr lang="cs-CZ" sz="3200">
                <a:solidFill>
                  <a:srgbClr val="C00000"/>
                </a:solidFill>
              </a:rPr>
              <a:t>na</a:t>
            </a:r>
            <a:r>
              <a:rPr lang="cs-CZ" sz="3200"/>
              <a:t>-díl-k-a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Pozorujte distribuci alomorfů </a:t>
            </a:r>
            <a:r>
              <a:rPr i="1" lang="cs-CZ">
                <a:solidFill>
                  <a:srgbClr val="C00000"/>
                </a:solidFill>
              </a:rPr>
              <a:t>vy</a:t>
            </a:r>
            <a:r>
              <a:rPr i="1" lang="cs-CZ"/>
              <a:t>-/</a:t>
            </a:r>
            <a:r>
              <a:rPr i="1" lang="cs-CZ" u="sng">
                <a:solidFill>
                  <a:srgbClr val="C00000"/>
                </a:solidFill>
              </a:rPr>
              <a:t>vý</a:t>
            </a:r>
            <a:r>
              <a:rPr i="1" lang="cs-CZ"/>
              <a:t>-</a:t>
            </a:r>
            <a:endParaRPr/>
          </a:p>
        </p:txBody>
      </p:sp>
      <p:sp>
        <p:nvSpPr>
          <p:cNvPr id="161" name="Google Shape;161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Char char="•"/>
            </a:pPr>
            <a:r>
              <a:rPr lang="cs-CZ" sz="3200" u="sng">
                <a:solidFill>
                  <a:srgbClr val="C00000"/>
                </a:solidFill>
              </a:rPr>
              <a:t>vý</a:t>
            </a:r>
            <a:r>
              <a:rPr lang="cs-CZ" sz="3200"/>
              <a:t>-jim-k-a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ts val="3200"/>
              <a:buChar char="•"/>
            </a:pPr>
            <a:r>
              <a:rPr lang="cs-CZ" sz="3200">
                <a:solidFill>
                  <a:srgbClr val="C00000"/>
                </a:solidFill>
              </a:rPr>
              <a:t>vy</a:t>
            </a:r>
            <a:r>
              <a:rPr lang="cs-CZ" sz="3200"/>
              <a:t>-hláš-k-a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ts val="3200"/>
              <a:buChar char="•"/>
            </a:pPr>
            <a:r>
              <a:rPr lang="cs-CZ" sz="3200">
                <a:solidFill>
                  <a:srgbClr val="C00000"/>
                </a:solidFill>
              </a:rPr>
              <a:t>vy</a:t>
            </a:r>
            <a:r>
              <a:rPr lang="cs-CZ" sz="3200"/>
              <a:t>-hlíd-k-a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ts val="3200"/>
              <a:buChar char="•"/>
            </a:pPr>
            <a:r>
              <a:rPr lang="cs-CZ" sz="3200" u="sng">
                <a:solidFill>
                  <a:srgbClr val="C00000"/>
                </a:solidFill>
              </a:rPr>
              <a:t>vý</a:t>
            </a:r>
            <a:r>
              <a:rPr lang="cs-CZ" sz="3200"/>
              <a:t>-čit-k-a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ts val="3200"/>
              <a:buChar char="•"/>
            </a:pPr>
            <a:r>
              <a:rPr lang="cs-CZ" sz="3200">
                <a:solidFill>
                  <a:srgbClr val="C00000"/>
                </a:solidFill>
              </a:rPr>
              <a:t>vy</a:t>
            </a:r>
            <a:r>
              <a:rPr lang="cs-CZ" sz="3200"/>
              <a:t>-cház-k-a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ts val="3200"/>
              <a:buChar char="•"/>
            </a:pPr>
            <a:r>
              <a:rPr lang="cs-CZ" sz="3200" u="sng">
                <a:solidFill>
                  <a:srgbClr val="C00000"/>
                </a:solidFill>
              </a:rPr>
              <a:t>vý</a:t>
            </a:r>
            <a:r>
              <a:rPr lang="cs-CZ" sz="3200"/>
              <a:t>-hrůž-k-a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ts val="3200"/>
              <a:buChar char="•"/>
            </a:pPr>
            <a:r>
              <a:rPr lang="cs-CZ" sz="3200">
                <a:solidFill>
                  <a:srgbClr val="C00000"/>
                </a:solidFill>
              </a:rPr>
              <a:t>vy</a:t>
            </a:r>
            <a:r>
              <a:rPr lang="cs-CZ" sz="3200"/>
              <a:t>-jížď-k-a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ts val="3200"/>
              <a:buChar char="•"/>
            </a:pPr>
            <a:r>
              <a:rPr lang="cs-CZ" sz="3200" u="sng">
                <a:solidFill>
                  <a:srgbClr val="C00000"/>
                </a:solidFill>
              </a:rPr>
              <a:t>vý</a:t>
            </a:r>
            <a:r>
              <a:rPr lang="cs-CZ" sz="3200"/>
              <a:t>-chyl-k-a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b8ab6a34a2_1_4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Podstatná jména – Tvoření předponami</a:t>
            </a:r>
            <a:endParaRPr/>
          </a:p>
        </p:txBody>
      </p:sp>
      <p:sp>
        <p:nvSpPr>
          <p:cNvPr id="167" name="Google Shape;167;g2b8ab6a34a2_1_4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Při tvoření předponami se pravidelně dlouží samohláska v předponách </a:t>
            </a:r>
            <a:r>
              <a:rPr i="1" lang="cs-CZ"/>
              <a:t>na-, při-, u-, vy-, za-</a:t>
            </a:r>
            <a:r>
              <a:rPr lang="cs-CZ"/>
              <a:t>, např. </a:t>
            </a:r>
            <a:r>
              <a:rPr i="1" lang="cs-CZ"/>
              <a:t>ná-břež-í, ná-lez, pří-jmen-í, pří-kaz, ú-sil-í, ú-stav-a, vý-slun-í, vý-voz, zá-kulis-í, zá-ruk-a</a:t>
            </a:r>
            <a:r>
              <a:rPr lang="cs-CZ"/>
              <a:t>. U dějových podstatných jmen na </a:t>
            </a:r>
            <a:r>
              <a:rPr i="1" lang="cs-CZ"/>
              <a:t>-k(a)</a:t>
            </a:r>
            <a:r>
              <a:rPr lang="cs-CZ"/>
              <a:t> se samohláska v předponě nedlouží, následuje-li slabika dlouhá, např. </a:t>
            </a:r>
            <a:r>
              <a:rPr i="1" lang="cs-CZ"/>
              <a:t>na-bíd-k(a), při-hláš-k(a), u-káz-k(a), vy-hlíd-k(a), za-táč-k(a)</a:t>
            </a:r>
            <a:r>
              <a:rPr lang="cs-CZ"/>
              <a:t>. Odchylkou jsou slova </a:t>
            </a:r>
            <a:r>
              <a:rPr i="1" lang="cs-CZ"/>
              <a:t>vý-půjč-k(a), zá-půjč-k(a)</a:t>
            </a:r>
            <a:r>
              <a:rPr lang="cs-CZ"/>
              <a:t>, u nichž se samohláska v předponě dlouží, a </a:t>
            </a:r>
            <a:r>
              <a:rPr i="1" lang="cs-CZ"/>
              <a:t>ná-lev-k(a), ná-mit-k(a), zá-vlač-k(a)</a:t>
            </a:r>
            <a:r>
              <a:rPr lang="cs-CZ"/>
              <a:t> aj., kde se samohláska v předponě dlouží a kořenová samohláska krátí. Dvojí způsob psaní má slovo </a:t>
            </a:r>
            <a:r>
              <a:rPr i="1" lang="cs-CZ"/>
              <a:t>vý-hrůž-k(a)</a:t>
            </a:r>
            <a:r>
              <a:rPr lang="cs-CZ"/>
              <a:t> – </a:t>
            </a:r>
            <a:r>
              <a:rPr i="1" lang="cs-CZ"/>
              <a:t>vy-hrůž-k(a).</a:t>
            </a:r>
            <a:r>
              <a:rPr lang="cs-CZ"/>
              <a:t> Odvozování příponou </a:t>
            </a:r>
            <a:r>
              <a:rPr i="1" lang="cs-CZ"/>
              <a:t>vy-</a:t>
            </a:r>
            <a:r>
              <a:rPr lang="cs-CZ"/>
              <a:t> někdy provází také změny samohlásek v základu slova: </a:t>
            </a:r>
            <a:r>
              <a:rPr i="1" lang="cs-CZ"/>
              <a:t>vy-hrá(t)</a:t>
            </a:r>
            <a:r>
              <a:rPr lang="cs-CZ"/>
              <a:t> – </a:t>
            </a:r>
            <a:r>
              <a:rPr i="1" lang="cs-CZ"/>
              <a:t>vý-hr-a, vy-fouk-a(t)</a:t>
            </a:r>
            <a:r>
              <a:rPr lang="cs-CZ"/>
              <a:t> – </a:t>
            </a:r>
            <a:r>
              <a:rPr i="1" lang="cs-CZ"/>
              <a:t>vý-fuk, vy-bír-a(t)</a:t>
            </a:r>
            <a:r>
              <a:rPr lang="cs-CZ"/>
              <a:t> – </a:t>
            </a:r>
            <a:r>
              <a:rPr i="1" lang="cs-CZ"/>
              <a:t>vý-běr</a:t>
            </a:r>
            <a:r>
              <a:rPr lang="cs-CZ"/>
              <a:t> apod</a:t>
            </a:r>
            <a:r>
              <a:rPr i="1" lang="cs-CZ"/>
              <a:t>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bd1b841c55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-CZ" sz="3160"/>
              <a:t>Alomorfie (variantnost) ve flexi - stejný gramatický význam (</a:t>
            </a:r>
            <a:r>
              <a:rPr b="1" lang="cs-CZ" sz="3160">
                <a:solidFill>
                  <a:srgbClr val="FF0000"/>
                </a:solidFill>
              </a:rPr>
              <a:t>číslo+pád</a:t>
            </a:r>
            <a:r>
              <a:rPr lang="cs-CZ" sz="3160"/>
              <a:t>) se vyjadřuje </a:t>
            </a:r>
            <a:r>
              <a:rPr b="1" lang="cs-CZ" sz="3160">
                <a:solidFill>
                  <a:srgbClr val="FF0000"/>
                </a:solidFill>
              </a:rPr>
              <a:t>různými morfy </a:t>
            </a:r>
            <a:endParaRPr sz="3160"/>
          </a:p>
        </p:txBody>
      </p:sp>
      <p:sp>
        <p:nvSpPr>
          <p:cNvPr id="173" name="Google Shape;173;g2bd1b841c55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3700"/>
              <a:t>Přečetla jsem román Milenc</a:t>
            </a:r>
            <a:r>
              <a:rPr b="1" lang="cs-CZ" sz="3700">
                <a:solidFill>
                  <a:srgbClr val="FF0000"/>
                </a:solidFill>
                <a:highlight>
                  <a:schemeClr val="lt1"/>
                </a:highlight>
              </a:rPr>
              <a:t>i</a:t>
            </a:r>
            <a:r>
              <a:rPr b="1" lang="cs-CZ" sz="3700">
                <a:solidFill>
                  <a:srgbClr val="FF0000"/>
                </a:solidFill>
              </a:rPr>
              <a:t>/Npl</a:t>
            </a:r>
            <a:r>
              <a:rPr lang="cs-CZ" sz="3700"/>
              <a:t> a manžel</a:t>
            </a:r>
            <a:r>
              <a:rPr b="1" lang="cs-CZ" sz="3700">
                <a:solidFill>
                  <a:srgbClr val="FF0000"/>
                </a:solidFill>
              </a:rPr>
              <a:t>é</a:t>
            </a:r>
            <a:r>
              <a:rPr b="1" lang="cs-CZ" sz="3700">
                <a:solidFill>
                  <a:srgbClr val="FF0000"/>
                </a:solidFill>
              </a:rPr>
              <a:t>/Npl</a:t>
            </a:r>
            <a:r>
              <a:rPr b="1" lang="cs-CZ" sz="3700">
                <a:solidFill>
                  <a:srgbClr val="FF0000"/>
                </a:solidFill>
              </a:rPr>
              <a:t>.</a:t>
            </a:r>
            <a:endParaRPr b="1" sz="37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3700"/>
              <a:t>V civilizovaném světě se v obýváku nebruslí.</a:t>
            </a:r>
            <a:endParaRPr sz="37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3700"/>
              <a:t>V baru v našem domě je stále hrozně rušno.</a:t>
            </a:r>
            <a:endParaRPr sz="37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3700"/>
              <a:t>Zbavte se emocí a napijte se z plastových sklenic.</a:t>
            </a:r>
            <a:endParaRPr sz="37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3700"/>
              <a:t>Řada sídlišť se nacházela na březích moří.</a:t>
            </a:r>
            <a:endParaRPr sz="37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3700"/>
              <a:t>Mnoho mých přátel neví, kdo z mých bratrů emigroval.</a:t>
            </a:r>
            <a:endParaRPr sz="37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3700"/>
              <a:t>Bez peněz a bez nových spojů se nehneme z místa.</a:t>
            </a:r>
            <a:endParaRPr sz="37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3700"/>
              <a:t>Pane maršálku, rozkazujte.</a:t>
            </a:r>
            <a:endParaRPr sz="37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37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bd1b841c55_0_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900"/>
              <a:t>Řešení</a:t>
            </a:r>
            <a:endParaRPr sz="3900"/>
          </a:p>
        </p:txBody>
      </p:sp>
      <p:sp>
        <p:nvSpPr>
          <p:cNvPr id="179" name="Google Shape;179;g2bd1b841c55_0_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9729"/>
              <a:buFont typeface="Arial"/>
              <a:buNone/>
            </a:pPr>
            <a:r>
              <a:rPr lang="cs-CZ" sz="3700"/>
              <a:t>V civilizovaném svět</a:t>
            </a:r>
            <a:r>
              <a:rPr b="1" lang="cs-CZ" sz="3700">
                <a:solidFill>
                  <a:srgbClr val="FF0000"/>
                </a:solidFill>
              </a:rPr>
              <a:t>ě/Lsg</a:t>
            </a:r>
            <a:r>
              <a:rPr lang="cs-CZ" sz="3700"/>
              <a:t> se v obývák</a:t>
            </a:r>
            <a:r>
              <a:rPr b="1" lang="cs-CZ" sz="3700">
                <a:solidFill>
                  <a:srgbClr val="FF0000"/>
                </a:solidFill>
              </a:rPr>
              <a:t>u/Lsg</a:t>
            </a:r>
            <a:r>
              <a:rPr lang="cs-CZ" sz="3700"/>
              <a:t> nebruslí.</a:t>
            </a:r>
            <a:endParaRPr sz="37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9729"/>
              <a:buFont typeface="Arial"/>
              <a:buNone/>
            </a:pPr>
            <a:r>
              <a:rPr lang="cs-CZ" sz="3700"/>
              <a:t>V bar</a:t>
            </a:r>
            <a:r>
              <a:rPr b="1" lang="cs-CZ" sz="3700">
                <a:solidFill>
                  <a:srgbClr val="FF0000"/>
                </a:solidFill>
              </a:rPr>
              <a:t>u/Lsg</a:t>
            </a:r>
            <a:r>
              <a:rPr lang="cs-CZ" sz="3700"/>
              <a:t> v našem dom</a:t>
            </a:r>
            <a:r>
              <a:rPr b="1" lang="cs-CZ" sz="3700">
                <a:solidFill>
                  <a:srgbClr val="FF0000"/>
                </a:solidFill>
              </a:rPr>
              <a:t>ě/Lsg</a:t>
            </a:r>
            <a:r>
              <a:rPr lang="cs-CZ" sz="3700"/>
              <a:t> je stále hrozně rušno.</a:t>
            </a:r>
            <a:endParaRPr sz="37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9729"/>
              <a:buFont typeface="Arial"/>
              <a:buNone/>
            </a:pPr>
            <a:r>
              <a:rPr lang="cs-CZ" sz="3700"/>
              <a:t>Zbavte se emoc</a:t>
            </a:r>
            <a:r>
              <a:rPr b="1" lang="cs-CZ" sz="3700">
                <a:solidFill>
                  <a:srgbClr val="FF0000"/>
                </a:solidFill>
              </a:rPr>
              <a:t>í/Gpl</a:t>
            </a:r>
            <a:r>
              <a:rPr lang="cs-CZ" sz="3700"/>
              <a:t> a napijte se z plastových sklenic</a:t>
            </a:r>
            <a:r>
              <a:rPr b="1" lang="cs-CZ" sz="3700">
                <a:solidFill>
                  <a:srgbClr val="FF0000"/>
                </a:solidFill>
              </a:rPr>
              <a:t>0/Gpl</a:t>
            </a:r>
            <a:r>
              <a:rPr lang="cs-CZ" sz="3700"/>
              <a:t>.</a:t>
            </a:r>
            <a:endParaRPr sz="37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9729"/>
              <a:buFont typeface="Arial"/>
              <a:buNone/>
            </a:pPr>
            <a:r>
              <a:rPr lang="cs-CZ" sz="3700"/>
              <a:t>Řada sídlišť</a:t>
            </a:r>
            <a:r>
              <a:rPr b="1" lang="cs-CZ" sz="3700">
                <a:solidFill>
                  <a:srgbClr val="FF0000"/>
                </a:solidFill>
              </a:rPr>
              <a:t>0/Gpl</a:t>
            </a:r>
            <a:r>
              <a:rPr lang="cs-CZ" sz="3700"/>
              <a:t> se nacházela na březích moř</a:t>
            </a:r>
            <a:r>
              <a:rPr b="1" lang="cs-CZ" sz="3700">
                <a:solidFill>
                  <a:srgbClr val="FF0000"/>
                </a:solidFill>
              </a:rPr>
              <a:t>í/Gpl</a:t>
            </a:r>
            <a:r>
              <a:rPr lang="cs-CZ" sz="3700"/>
              <a:t>.</a:t>
            </a:r>
            <a:endParaRPr sz="37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9729"/>
              <a:buFont typeface="Arial"/>
              <a:buNone/>
            </a:pPr>
            <a:r>
              <a:rPr lang="cs-CZ" sz="3700"/>
              <a:t>Mnoho mých přátel</a:t>
            </a:r>
            <a:r>
              <a:rPr b="1" lang="cs-CZ" sz="3700">
                <a:solidFill>
                  <a:srgbClr val="FF0000"/>
                </a:solidFill>
              </a:rPr>
              <a:t>0/Gpl</a:t>
            </a:r>
            <a:r>
              <a:rPr lang="cs-CZ" sz="3700"/>
              <a:t> neví, kdo z mých bratr</a:t>
            </a:r>
            <a:r>
              <a:rPr b="1" lang="cs-CZ" sz="3700">
                <a:solidFill>
                  <a:srgbClr val="FF0000"/>
                </a:solidFill>
              </a:rPr>
              <a:t>ů/Gpl</a:t>
            </a:r>
            <a:r>
              <a:rPr lang="cs-CZ" sz="3700"/>
              <a:t> emigroval.</a:t>
            </a:r>
            <a:endParaRPr sz="37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3700"/>
              <a:t>Bez peněz</a:t>
            </a:r>
            <a:r>
              <a:rPr b="1" lang="cs-CZ" sz="3700">
                <a:solidFill>
                  <a:srgbClr val="FF0000"/>
                </a:solidFill>
              </a:rPr>
              <a:t>0/Gpl</a:t>
            </a:r>
            <a:r>
              <a:rPr lang="cs-CZ" sz="3700"/>
              <a:t> a bez nových spoj</a:t>
            </a:r>
            <a:r>
              <a:rPr b="1" lang="cs-CZ" sz="3700">
                <a:solidFill>
                  <a:srgbClr val="FF0000"/>
                </a:solidFill>
              </a:rPr>
              <a:t>ů/Gpl</a:t>
            </a:r>
            <a:r>
              <a:rPr lang="cs-CZ" sz="3700"/>
              <a:t> se nehneme z místa.</a:t>
            </a:r>
            <a:endParaRPr sz="37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9729"/>
              <a:buFont typeface="Arial"/>
              <a:buNone/>
            </a:pPr>
            <a:r>
              <a:rPr lang="cs-CZ" sz="3700"/>
              <a:t>Pan</a:t>
            </a:r>
            <a:r>
              <a:rPr b="1" lang="cs-CZ" sz="3700">
                <a:solidFill>
                  <a:srgbClr val="FF0000"/>
                </a:solidFill>
              </a:rPr>
              <a:t>e/Vsg</a:t>
            </a:r>
            <a:r>
              <a:rPr lang="cs-CZ" sz="3700"/>
              <a:t> maršálk</a:t>
            </a:r>
            <a:r>
              <a:rPr b="1" lang="cs-CZ" sz="3700">
                <a:solidFill>
                  <a:srgbClr val="FF0000"/>
                </a:solidFill>
              </a:rPr>
              <a:t>u/Vsg</a:t>
            </a:r>
            <a:r>
              <a:rPr lang="cs-CZ" sz="3700"/>
              <a:t>, rozkazujte.</a:t>
            </a:r>
            <a:endParaRPr sz="37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Supletivní kořeny</a:t>
            </a:r>
            <a:endParaRPr/>
          </a:p>
        </p:txBody>
      </p:sp>
      <p:sp>
        <p:nvSpPr>
          <p:cNvPr id="185" name="Google Shape;185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nejsou variantami korespondujícími prostřednictvím hláskových alternací tam, kde se zpravidla tvary tvoří od stejného lexikálního (alo)morfu.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Příklady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 sz="2000"/>
              <a:t>sg.: člověk		pl.: </a:t>
            </a:r>
            <a:r>
              <a:rPr b="1" lang="cs-CZ" sz="2000"/>
              <a:t>lidé		</a:t>
            </a:r>
            <a:r>
              <a:rPr lang="cs-CZ" sz="2000"/>
              <a:t>sg.: rok		pl.: </a:t>
            </a:r>
            <a:r>
              <a:rPr b="1" lang="cs-CZ" sz="2000"/>
              <a:t>léta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 sz="2000"/>
              <a:t>pozitiv: dobrý	komparativ: </a:t>
            </a:r>
            <a:r>
              <a:rPr b="1" lang="cs-CZ" sz="2000"/>
              <a:t>lepší		</a:t>
            </a:r>
            <a:r>
              <a:rPr lang="cs-CZ" sz="2000"/>
              <a:t>pozitiv: zlý/špatný	komparativ: </a:t>
            </a:r>
            <a:r>
              <a:rPr b="1" lang="cs-CZ" sz="2000"/>
              <a:t>horší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 sz="2000"/>
              <a:t>nom. sg.: já	gen. sg.: </a:t>
            </a:r>
            <a:r>
              <a:rPr b="1" lang="cs-CZ" sz="2000"/>
              <a:t>mě 		</a:t>
            </a:r>
            <a:r>
              <a:rPr lang="cs-CZ" sz="2000"/>
              <a:t>nom. sg.: my		gen. sg.: </a:t>
            </a:r>
            <a:r>
              <a:rPr b="1" lang="cs-CZ" sz="2000"/>
              <a:t>nás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 sz="2000"/>
              <a:t>nedokonavé sloveso: brát		dokonavé sloveso: </a:t>
            </a:r>
            <a:r>
              <a:rPr b="1" lang="cs-CZ" sz="2000"/>
              <a:t>vzít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 sz="2000"/>
              <a:t>tvary prézentu a futura: jdu, půjdu	tvary minulého času: </a:t>
            </a:r>
            <a:r>
              <a:rPr b="1" lang="cs-CZ" sz="2000"/>
              <a:t>šel</a:t>
            </a:r>
            <a:endParaRPr/>
          </a:p>
          <a:p>
            <a:pPr indent="-101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="1"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Typologie hláskových alternací</a:t>
            </a:r>
            <a:endParaRPr/>
          </a:p>
        </p:txBody>
      </p:sp>
      <p:graphicFrame>
        <p:nvGraphicFramePr>
          <p:cNvPr id="191" name="Google Shape;191;p20"/>
          <p:cNvGraphicFramePr/>
          <p:nvPr/>
        </p:nvGraphicFramePr>
        <p:xfrm>
          <a:off x="838200" y="205739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{7AE2E9C3-86E1-4C73-9C44-90EFC2E216FF}</a:tableStyleId>
              </a:tblPr>
              <a:tblGrid>
                <a:gridCol w="5676900"/>
                <a:gridCol w="5676900"/>
              </a:tblGrid>
              <a:tr h="667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none" cap="none" strike="noStrike"/>
                        <a:t>samohláskové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none" cap="none" strike="noStrike"/>
                        <a:t>souhláskové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667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none" cap="none" strike="noStrike"/>
                        <a:t>kvantitativní: </a:t>
                      </a:r>
                      <a:r>
                        <a:rPr i="1" lang="cs-CZ" sz="1800" u="none" cap="none" strike="noStrike"/>
                        <a:t>mr</a:t>
                      </a:r>
                      <a:r>
                        <a:rPr b="1" i="1" lang="cs-CZ" sz="1800" u="sng" cap="none" strike="noStrike"/>
                        <a:t>á</a:t>
                      </a:r>
                      <a:r>
                        <a:rPr i="1" lang="cs-CZ" sz="1800" u="none" cap="none" strike="noStrike"/>
                        <a:t>z/mr</a:t>
                      </a:r>
                      <a:r>
                        <a:rPr b="1" i="1" lang="cs-CZ" sz="1800" u="sng" cap="none" strike="noStrike"/>
                        <a:t>a</a:t>
                      </a:r>
                      <a:r>
                        <a:rPr i="1" lang="cs-CZ" sz="1800" u="none" cap="none" strike="noStrike"/>
                        <a:t>zu, n</a:t>
                      </a:r>
                      <a:r>
                        <a:rPr b="1" i="1" lang="cs-CZ" sz="1800" u="sng" cap="none" strike="noStrike"/>
                        <a:t>a</a:t>
                      </a:r>
                      <a:r>
                        <a:rPr b="0" i="1" lang="cs-CZ" sz="1800" u="none" cap="none" strike="noStrike"/>
                        <a:t>bídka/</a:t>
                      </a:r>
                      <a:r>
                        <a:rPr i="1" lang="cs-CZ" sz="1800" u="none" cap="none" strike="noStrike"/>
                        <a:t>n</a:t>
                      </a:r>
                      <a:r>
                        <a:rPr b="1" i="1" lang="cs-CZ" sz="1800" u="sng" cap="none" strike="noStrike"/>
                        <a:t>á</a:t>
                      </a:r>
                      <a:r>
                        <a:rPr b="0" i="1" lang="cs-CZ" sz="1800" u="none" cap="none" strike="noStrike"/>
                        <a:t>mitka</a:t>
                      </a:r>
                      <a:endParaRPr b="1" sz="1800" u="sng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none" cap="none" strike="noStrike"/>
                        <a:t>párové: </a:t>
                      </a:r>
                      <a:r>
                        <a:rPr i="1" lang="cs-CZ" sz="1800" u="none" cap="none" strike="noStrike"/>
                        <a:t>hl</a:t>
                      </a:r>
                      <a:r>
                        <a:rPr b="0" i="1" lang="cs-CZ" sz="1800" u="none" cap="none" strike="noStrike"/>
                        <a:t>á</a:t>
                      </a:r>
                      <a:r>
                        <a:rPr b="1" i="1" lang="cs-CZ" sz="1800" u="sng" cap="none" strike="noStrike"/>
                        <a:t>s</a:t>
                      </a:r>
                      <a:r>
                        <a:rPr b="0" i="1" lang="cs-CZ" sz="1800" u="none" cap="none" strike="noStrike"/>
                        <a:t>it/</a:t>
                      </a:r>
                      <a:r>
                        <a:rPr lang="cs-CZ" sz="1800" u="none" cap="none" strike="noStrike"/>
                        <a:t> </a:t>
                      </a:r>
                      <a:r>
                        <a:rPr i="1" lang="cs-CZ" sz="1800" u="none" cap="none" strike="noStrike"/>
                        <a:t>hl</a:t>
                      </a:r>
                      <a:r>
                        <a:rPr b="0" i="1" lang="cs-CZ" sz="1800" u="none" cap="none" strike="noStrike"/>
                        <a:t>á</a:t>
                      </a:r>
                      <a:r>
                        <a:rPr b="1" i="1" lang="cs-CZ" sz="1800" u="sng" cap="none" strike="noStrike"/>
                        <a:t>š</a:t>
                      </a:r>
                      <a:r>
                        <a:rPr b="0" i="1" lang="cs-CZ" sz="1800" u="none" cap="none" strike="noStrike"/>
                        <a:t>ení, slad</a:t>
                      </a:r>
                      <a:r>
                        <a:rPr b="1" i="1" lang="cs-CZ" sz="1800" u="sng" cap="none" strike="noStrike"/>
                        <a:t>c</a:t>
                      </a:r>
                      <a:r>
                        <a:rPr b="0" i="1" lang="cs-CZ" sz="1800" u="none" cap="none" strike="noStrike"/>
                        <a:t>e/slad</a:t>
                      </a:r>
                      <a:r>
                        <a:rPr b="1" i="1" lang="cs-CZ" sz="1800" u="sng" cap="none" strike="noStrike"/>
                        <a:t>č</a:t>
                      </a:r>
                      <a:r>
                        <a:rPr b="0" i="1" lang="cs-CZ" sz="1800" u="none" cap="none" strike="noStrike"/>
                        <a:t>eji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667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none" cap="none" strike="noStrike"/>
                        <a:t>kvalitativní: </a:t>
                      </a:r>
                      <a:r>
                        <a:rPr i="1" lang="cs-CZ" sz="1800" u="none" cap="none" strike="noStrike"/>
                        <a:t>sn</a:t>
                      </a:r>
                      <a:r>
                        <a:rPr b="1" i="1" lang="cs-CZ" sz="1800" u="sng" cap="none" strike="noStrike"/>
                        <a:t>í</a:t>
                      </a:r>
                      <a:r>
                        <a:rPr i="1" lang="cs-CZ" sz="1800" u="none" cap="none" strike="noStrike"/>
                        <a:t>h/sn</a:t>
                      </a:r>
                      <a:r>
                        <a:rPr b="1" i="1" lang="cs-CZ" sz="1800" u="sng" cap="none" strike="noStrike"/>
                        <a:t>ě</a:t>
                      </a:r>
                      <a:r>
                        <a:rPr i="1" lang="cs-CZ" sz="1800" u="none" cap="none" strike="noStrike"/>
                        <a:t>hu, otc</a:t>
                      </a:r>
                      <a:r>
                        <a:rPr b="1" i="1" lang="cs-CZ" sz="1800" u="sng" cap="none" strike="noStrike"/>
                        <a:t>ů</a:t>
                      </a:r>
                      <a:r>
                        <a:rPr i="1" lang="cs-CZ" sz="1800" u="none" cap="none" strike="noStrike"/>
                        <a:t>v/otc</a:t>
                      </a:r>
                      <a:r>
                        <a:rPr b="1" i="1" lang="cs-CZ" sz="1800" u="sng" cap="none" strike="noStrike"/>
                        <a:t>o</a:t>
                      </a:r>
                      <a:r>
                        <a:rPr i="1" lang="cs-CZ" sz="1800" u="none" cap="none" strike="noStrike"/>
                        <a:t>va, pr</a:t>
                      </a:r>
                      <a:r>
                        <a:rPr b="1" i="1" lang="cs-CZ" sz="1800" u="sng" cap="none" strike="noStrike"/>
                        <a:t>o</a:t>
                      </a:r>
                      <a:r>
                        <a:rPr i="1" lang="cs-CZ" sz="1800" u="none" cap="none" strike="noStrike"/>
                        <a:t>kázat/pr</a:t>
                      </a:r>
                      <a:r>
                        <a:rPr b="1" i="1" lang="cs-CZ" sz="1800" u="sng" cap="none" strike="noStrike"/>
                        <a:t>ů</a:t>
                      </a:r>
                      <a:r>
                        <a:rPr i="1" lang="cs-CZ" sz="1800" u="none" cap="none" strike="noStrike"/>
                        <a:t>kaz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none" cap="none" strike="noStrike"/>
                        <a:t>nepárové:  </a:t>
                      </a:r>
                      <a:r>
                        <a:rPr i="1" lang="cs-CZ" sz="1800" u="none" cap="none" strike="noStrike"/>
                        <a:t>pl</a:t>
                      </a:r>
                      <a:r>
                        <a:rPr b="0" i="1" lang="cs-CZ" sz="1800" u="none" cap="none" strike="noStrike"/>
                        <a:t>a</a:t>
                      </a:r>
                      <a:r>
                        <a:rPr b="1" i="1" lang="cs-CZ" sz="1800" u="sng" cap="none" strike="noStrike"/>
                        <a:t>t</a:t>
                      </a:r>
                      <a:r>
                        <a:rPr b="0" i="1" lang="cs-CZ" sz="1800" u="none" cap="none" strike="noStrike"/>
                        <a:t>it/p</a:t>
                      </a:r>
                      <a:r>
                        <a:rPr i="1" lang="cs-CZ" sz="1800" u="none" cap="none" strike="noStrike"/>
                        <a:t>l</a:t>
                      </a:r>
                      <a:r>
                        <a:rPr b="0" i="1" lang="cs-CZ" sz="1800" u="none" cap="none" strike="noStrike"/>
                        <a:t>a</a:t>
                      </a:r>
                      <a:r>
                        <a:rPr b="1" i="1" lang="cs-CZ" sz="1800" u="sng" cap="none" strike="noStrike"/>
                        <a:t>c</a:t>
                      </a:r>
                      <a:r>
                        <a:rPr b="0" i="1" lang="cs-CZ" sz="1800" u="none" cap="none" strike="noStrike"/>
                        <a:t>ení, slad</a:t>
                      </a:r>
                      <a:r>
                        <a:rPr b="1" i="1" lang="cs-CZ" sz="1800" u="sng" cap="none" strike="noStrike"/>
                        <a:t>k</a:t>
                      </a:r>
                      <a:r>
                        <a:rPr b="0" i="1" lang="cs-CZ" sz="1800" u="none" cap="none" strike="noStrike"/>
                        <a:t>ý/slad</a:t>
                      </a:r>
                      <a:r>
                        <a:rPr b="1" i="1" lang="cs-CZ" sz="1800" u="sng" cap="none" strike="noStrike"/>
                        <a:t>c</a:t>
                      </a:r>
                      <a:r>
                        <a:rPr b="0" i="1" lang="cs-CZ" sz="1800" u="none" cap="none" strike="noStrike"/>
                        <a:t>í, vy</a:t>
                      </a:r>
                      <a:r>
                        <a:rPr b="1" i="1" lang="cs-CZ" sz="1800" u="sng" cap="none" strike="noStrike"/>
                        <a:t>j</a:t>
                      </a:r>
                      <a:r>
                        <a:rPr b="0" i="1" lang="cs-CZ" sz="1800" u="none" cap="none" strike="noStrike"/>
                        <a:t>mul/vy</a:t>
                      </a:r>
                      <a:r>
                        <a:rPr b="1" i="1" lang="cs-CZ" sz="1800" u="sng" cap="none" strike="noStrike"/>
                        <a:t>ň</a:t>
                      </a:r>
                      <a:r>
                        <a:rPr b="0" i="1" lang="cs-CZ" sz="1800" u="none" cap="none" strike="noStrike"/>
                        <a:t>al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667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none" cap="none" strike="noStrike"/>
                        <a:t>skupinové: </a:t>
                      </a:r>
                      <a:r>
                        <a:rPr i="1" lang="cs-CZ" sz="1800" u="none" cap="none" strike="noStrike"/>
                        <a:t>st</a:t>
                      </a:r>
                      <a:r>
                        <a:rPr b="1" i="1" lang="cs-CZ" sz="1800" u="sng" cap="none" strike="noStrike"/>
                        <a:t>á</a:t>
                      </a:r>
                      <a:r>
                        <a:rPr i="1" lang="cs-CZ" sz="1800" u="none" cap="none" strike="noStrike"/>
                        <a:t>t/st</a:t>
                      </a:r>
                      <a:r>
                        <a:rPr b="1" i="1" lang="cs-CZ" sz="1800" u="sng" cap="none" strike="noStrike"/>
                        <a:t>oj</a:t>
                      </a:r>
                      <a:r>
                        <a:rPr i="1" lang="cs-CZ" sz="1800" u="none" cap="none" strike="noStrike"/>
                        <a:t>ací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none" cap="none" strike="noStrike"/>
                        <a:t>skupinové:  </a:t>
                      </a:r>
                      <a:r>
                        <a:rPr i="1" lang="cs-CZ" sz="1800" u="none" cap="none" strike="noStrike"/>
                        <a:t>ti</a:t>
                      </a:r>
                      <a:r>
                        <a:rPr b="1" i="1" lang="cs-CZ" sz="1800" u="sng" cap="none" strike="noStrike"/>
                        <a:t>sk</a:t>
                      </a:r>
                      <a:r>
                        <a:rPr b="0" i="1" lang="cs-CZ" sz="1800" u="none" cap="none" strike="noStrike"/>
                        <a:t>nout/ti</a:t>
                      </a:r>
                      <a:r>
                        <a:rPr b="1" i="1" lang="cs-CZ" sz="1800" u="sng" cap="none" strike="noStrike"/>
                        <a:t>št</a:t>
                      </a:r>
                      <a:r>
                        <a:rPr b="0" i="1" lang="cs-CZ" sz="1800" u="none" cap="none" strike="noStrike"/>
                        <a:t>ění, praž</a:t>
                      </a:r>
                      <a:r>
                        <a:rPr b="1" i="1" lang="cs-CZ" sz="1800" u="sng" cap="none" strike="noStrike"/>
                        <a:t>sk</a:t>
                      </a:r>
                      <a:r>
                        <a:rPr b="0" i="1" lang="cs-CZ" sz="1800" u="none" cap="none" strike="noStrike"/>
                        <a:t>ý/praž</a:t>
                      </a:r>
                      <a:r>
                        <a:rPr b="1" i="1" lang="cs-CZ" sz="1800" u="sng" cap="none" strike="noStrike"/>
                        <a:t>št</a:t>
                      </a:r>
                      <a:r>
                        <a:rPr b="0" i="1" lang="cs-CZ" sz="1800" u="none" cap="none" strike="noStrike"/>
                        <a:t>í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667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none" cap="none" strike="noStrike"/>
                        <a:t>s nulou: </a:t>
                      </a:r>
                      <a:r>
                        <a:rPr i="1" lang="cs-CZ" sz="1800" u="none" cap="none" strike="noStrike"/>
                        <a:t>p</a:t>
                      </a:r>
                      <a:r>
                        <a:rPr b="1" i="1" lang="cs-CZ" sz="1800" u="sng" cap="none" strike="noStrike"/>
                        <a:t>e</a:t>
                      </a:r>
                      <a:r>
                        <a:rPr i="1" lang="cs-CZ" sz="1800" u="none" cap="none" strike="noStrike"/>
                        <a:t>s/psa, sprát/s</a:t>
                      </a:r>
                      <a:r>
                        <a:rPr b="1" i="1" lang="cs-CZ" sz="1800" u="sng" cap="none" strike="noStrike"/>
                        <a:t>e</a:t>
                      </a:r>
                      <a:r>
                        <a:rPr i="1" lang="cs-CZ" sz="1800" u="none" cap="none" strike="noStrike"/>
                        <a:t>prat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none" cap="none" strike="noStrike"/>
                        <a:t>s nulou: </a:t>
                      </a:r>
                      <a:r>
                        <a:rPr i="1" lang="cs-CZ" sz="1800" u="none" cap="none" strike="noStrike"/>
                        <a:t>le</a:t>
                      </a:r>
                      <a:r>
                        <a:rPr b="1" i="1" lang="cs-CZ" sz="1800" u="sng" cap="none" strike="noStrike"/>
                        <a:t>p</a:t>
                      </a:r>
                      <a:r>
                        <a:rPr i="1" lang="cs-CZ" sz="1800" u="none" cap="none" strike="noStrike"/>
                        <a:t>it/lnout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b9eafe77fa_0_1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3000">
                <a:latin typeface="Times New Roman"/>
                <a:ea typeface="Times New Roman"/>
                <a:cs typeface="Times New Roman"/>
                <a:sym typeface="Times New Roman"/>
              </a:rPr>
              <a:t>U s</a:t>
            </a:r>
            <a:r>
              <a:rPr b="1" lang="cs-CZ" sz="3000">
                <a:latin typeface="Times New Roman"/>
                <a:ea typeface="Times New Roman"/>
                <a:cs typeface="Times New Roman"/>
                <a:sym typeface="Times New Roman"/>
              </a:rPr>
              <a:t>ynonymních/alomorfních kořenů</a:t>
            </a:r>
            <a:r>
              <a:rPr lang="cs-CZ" sz="3000">
                <a:latin typeface="Times New Roman"/>
                <a:ea typeface="Times New Roman"/>
                <a:cs typeface="Times New Roman"/>
                <a:sym typeface="Times New Roman"/>
              </a:rPr>
              <a:t> pozorujeme změny hlásek (hláskové alternace)</a:t>
            </a:r>
            <a:endParaRPr/>
          </a:p>
        </p:txBody>
      </p:sp>
      <p:sp>
        <p:nvSpPr>
          <p:cNvPr id="197" name="Google Shape;197;g2b9eafe77fa_0_1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cs-CZ" sz="3000">
                <a:latin typeface="Times New Roman"/>
                <a:ea typeface="Times New Roman"/>
                <a:cs typeface="Times New Roman"/>
                <a:sym typeface="Times New Roman"/>
              </a:rPr>
              <a:t>J</a:t>
            </a:r>
            <a:r>
              <a:rPr b="1" lang="cs-CZ" sz="2000">
                <a:latin typeface="Times New Roman"/>
                <a:ea typeface="Times New Roman"/>
                <a:cs typeface="Times New Roman"/>
                <a:sym typeface="Times New Roman"/>
              </a:rPr>
              <a:t>ak se chová finála kořene v kontextu následného morfu, který začíná na </a:t>
            </a:r>
            <a:r>
              <a:rPr b="1" i="1" lang="cs-CZ" sz="2000">
                <a:latin typeface="Times New Roman"/>
                <a:ea typeface="Times New Roman"/>
                <a:cs typeface="Times New Roman"/>
                <a:sym typeface="Times New Roman"/>
              </a:rPr>
              <a:t>e </a:t>
            </a:r>
            <a:r>
              <a:rPr b="1" lang="cs-CZ" sz="2000">
                <a:latin typeface="Times New Roman"/>
                <a:ea typeface="Times New Roman"/>
                <a:cs typeface="Times New Roman"/>
                <a:sym typeface="Times New Roman"/>
              </a:rPr>
              <a:t>nebo </a:t>
            </a:r>
            <a:r>
              <a:rPr b="1" i="1" lang="cs-CZ" sz="2000">
                <a:latin typeface="Times New Roman"/>
                <a:ea typeface="Times New Roman"/>
                <a:cs typeface="Times New Roman"/>
                <a:sym typeface="Times New Roman"/>
              </a:rPr>
              <a:t>i, í</a:t>
            </a:r>
            <a:r>
              <a:rPr b="1" lang="cs-CZ" sz="2000"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r>
              <a:rPr b="1" lang="cs-CZ" sz="30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graphicFrame>
        <p:nvGraphicFramePr>
          <p:cNvPr id="198" name="Google Shape;198;g2b9eafe77fa_0_15"/>
          <p:cNvGraphicFramePr/>
          <p:nvPr/>
        </p:nvGraphicFramePr>
        <p:xfrm>
          <a:off x="952500" y="2353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{334FB0C5-BDDE-4119-B4BC-8AA1BFDB2BDA}</a:tableStyleId>
              </a:tblPr>
              <a:tblGrid>
                <a:gridCol w="2057400"/>
                <a:gridCol w="2057400"/>
                <a:gridCol w="2057400"/>
                <a:gridCol w="2057400"/>
                <a:gridCol w="2057400"/>
              </a:tblGrid>
              <a:tr h="1323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3800" u="none" cap="none" strike="noStrike"/>
                        <a:t>-e…</a:t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3800" u="none" cap="none" strike="noStrike"/>
                        <a:t>-i…</a:t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3800" u="none" cap="none" strike="noStrike"/>
                        <a:t>-í…</a:t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3800" u="none" cap="none" strike="noStrike"/>
                        <a:t>C</a:t>
                      </a:r>
                      <a:r>
                        <a:rPr lang="cs-CZ" sz="2100" u="none" cap="none" strike="noStrike"/>
                        <a:t>(konsonant)</a:t>
                      </a:r>
                      <a:endParaRPr sz="2100" u="none" cap="none" strike="noStrike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3800" u="none" cap="none" strike="noStrike">
                          <a:solidFill>
                            <a:srgbClr val="FF0000"/>
                          </a:solidFill>
                        </a:rPr>
                        <a:t>vlk</a:t>
                      </a:r>
                      <a:endParaRPr sz="3800" u="none" cap="none" strike="noStrike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3800" u="none" cap="none" strike="noStrike">
                          <a:solidFill>
                            <a:srgbClr val="FF0000"/>
                          </a:solidFill>
                        </a:rPr>
                        <a:t>prach</a:t>
                      </a:r>
                      <a:endParaRPr sz="3800" u="none" cap="none" strike="noStrike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3800" u="none" cap="none" strike="noStrike">
                          <a:solidFill>
                            <a:srgbClr val="FF0000"/>
                          </a:solidFill>
                        </a:rPr>
                        <a:t>bůh</a:t>
                      </a:r>
                      <a:endParaRPr sz="3800" u="none" cap="none" strike="noStrike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3800" u="none" cap="none" strike="noStrike">
                          <a:solidFill>
                            <a:srgbClr val="FF0000"/>
                          </a:solidFill>
                        </a:rPr>
                        <a:t>vrah</a:t>
                      </a:r>
                      <a:endParaRPr sz="3800" u="none" cap="none" strike="noStrike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b9cb827dc4_0_131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cs-CZ"/>
              <a:t>Termíny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cs-CZ"/>
              <a:t>Alomorfie</a:t>
            </a:r>
            <a:endParaRPr/>
          </a:p>
        </p:txBody>
      </p:sp>
      <p:sp>
        <p:nvSpPr>
          <p:cNvPr id="91" name="Google Shape;91;g2b9cb827dc4_0_131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cs-CZ" sz="3500"/>
              <a:t>pravidla distribuce alomorfů</a:t>
            </a:r>
            <a:endParaRPr sz="35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2bcb706983b_0_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3000">
                <a:latin typeface="Times New Roman"/>
                <a:ea typeface="Times New Roman"/>
                <a:cs typeface="Times New Roman"/>
                <a:sym typeface="Times New Roman"/>
              </a:rPr>
              <a:t>U s</a:t>
            </a:r>
            <a:r>
              <a:rPr b="1" lang="cs-CZ" sz="3000">
                <a:latin typeface="Times New Roman"/>
                <a:ea typeface="Times New Roman"/>
                <a:cs typeface="Times New Roman"/>
                <a:sym typeface="Times New Roman"/>
              </a:rPr>
              <a:t>ynonymních/alomorfních kořenů</a:t>
            </a:r>
            <a:r>
              <a:rPr lang="cs-CZ" sz="3000">
                <a:latin typeface="Times New Roman"/>
                <a:ea typeface="Times New Roman"/>
                <a:cs typeface="Times New Roman"/>
                <a:sym typeface="Times New Roman"/>
              </a:rPr>
              <a:t> pozorujeme změny hlásek (hláskové alternace)</a:t>
            </a:r>
            <a:endParaRPr/>
          </a:p>
        </p:txBody>
      </p:sp>
      <p:sp>
        <p:nvSpPr>
          <p:cNvPr id="204" name="Google Shape;204;g2bcb706983b_0_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cs-CZ" sz="3000">
                <a:latin typeface="Times New Roman"/>
                <a:ea typeface="Times New Roman"/>
                <a:cs typeface="Times New Roman"/>
                <a:sym typeface="Times New Roman"/>
              </a:rPr>
              <a:t>J</a:t>
            </a:r>
            <a:r>
              <a:rPr b="1" lang="cs-CZ" sz="2000">
                <a:latin typeface="Times New Roman"/>
                <a:ea typeface="Times New Roman"/>
                <a:cs typeface="Times New Roman"/>
                <a:sym typeface="Times New Roman"/>
              </a:rPr>
              <a:t>ak se chová finála kořene v kontextu následného morfu, který začíná na </a:t>
            </a:r>
            <a:r>
              <a:rPr b="1" i="1" lang="cs-CZ" sz="2000">
                <a:latin typeface="Times New Roman"/>
                <a:ea typeface="Times New Roman"/>
                <a:cs typeface="Times New Roman"/>
                <a:sym typeface="Times New Roman"/>
              </a:rPr>
              <a:t>e </a:t>
            </a:r>
            <a:r>
              <a:rPr b="1" lang="cs-CZ" sz="2000">
                <a:latin typeface="Times New Roman"/>
                <a:ea typeface="Times New Roman"/>
                <a:cs typeface="Times New Roman"/>
                <a:sym typeface="Times New Roman"/>
              </a:rPr>
              <a:t>nebo </a:t>
            </a:r>
            <a:r>
              <a:rPr b="1" i="1" lang="cs-CZ" sz="2000">
                <a:latin typeface="Times New Roman"/>
                <a:ea typeface="Times New Roman"/>
                <a:cs typeface="Times New Roman"/>
                <a:sym typeface="Times New Roman"/>
              </a:rPr>
              <a:t>i, í</a:t>
            </a:r>
            <a:r>
              <a:rPr b="1" lang="cs-CZ" sz="2000"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r>
              <a:rPr b="1" lang="cs-CZ" sz="30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graphicFrame>
        <p:nvGraphicFramePr>
          <p:cNvPr id="205" name="Google Shape;205;g2bcb706983b_0_5"/>
          <p:cNvGraphicFramePr/>
          <p:nvPr/>
        </p:nvGraphicFramePr>
        <p:xfrm>
          <a:off x="952500" y="2353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{334FB0C5-BDDE-4119-B4BC-8AA1BFDB2BDA}</a:tableStyleId>
              </a:tblPr>
              <a:tblGrid>
                <a:gridCol w="2057400"/>
                <a:gridCol w="2057400"/>
                <a:gridCol w="2057400"/>
                <a:gridCol w="2057400"/>
                <a:gridCol w="2057400"/>
              </a:tblGrid>
              <a:tr h="1323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 u="none" cap="none" strike="noStrike"/>
                        <a:t>-e…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 u="none" cap="none" strike="noStrike"/>
                        <a:t>-i…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 u="none" cap="none" strike="noStrike"/>
                        <a:t>-í…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 u="none" cap="none" strike="noStrike"/>
                        <a:t>C(konsonant)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 u="none" cap="none" strike="noStrike">
                          <a:solidFill>
                            <a:srgbClr val="FF0000"/>
                          </a:solidFill>
                        </a:rPr>
                        <a:t>vlk</a:t>
                      </a:r>
                      <a:endParaRPr sz="1800" u="none" cap="none" strike="noStrike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/>
                        <a:t>vl</a:t>
                      </a:r>
                      <a:r>
                        <a:rPr b="1" lang="cs-CZ" sz="1800"/>
                        <a:t>č</a:t>
                      </a:r>
                      <a:r>
                        <a:rPr lang="cs-CZ" sz="1800"/>
                        <a:t>ek/vl</a:t>
                      </a:r>
                      <a:r>
                        <a:rPr b="1" lang="cs-CZ" sz="1800"/>
                        <a:t>k</a:t>
                      </a:r>
                      <a:r>
                        <a:rPr lang="cs-CZ" sz="1800"/>
                        <a:t>em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/>
                        <a:t>vlci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/>
                        <a:t>vl</a:t>
                      </a:r>
                      <a:r>
                        <a:rPr b="1" lang="cs-CZ" sz="1800"/>
                        <a:t>c</a:t>
                      </a:r>
                      <a:r>
                        <a:rPr lang="cs-CZ" sz="1800"/>
                        <a:t>ích/vl</a:t>
                      </a:r>
                      <a:r>
                        <a:rPr b="1" lang="cs-CZ" sz="1800"/>
                        <a:t>č</a:t>
                      </a:r>
                      <a:r>
                        <a:rPr lang="cs-CZ" sz="1800"/>
                        <a:t>í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/>
                        <a:t>Vlčnov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 u="none" cap="none" strike="noStrike">
                          <a:solidFill>
                            <a:srgbClr val="FF0000"/>
                          </a:solidFill>
                        </a:rPr>
                        <a:t>prach</a:t>
                      </a:r>
                      <a:endParaRPr sz="1800" u="none" cap="none" strike="noStrike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/>
                        <a:t>prá</a:t>
                      </a:r>
                      <a:r>
                        <a:rPr b="1" lang="cs-CZ" sz="1800"/>
                        <a:t>š</a:t>
                      </a:r>
                      <a:r>
                        <a:rPr lang="cs-CZ" sz="1800"/>
                        <a:t>ek/pra</a:t>
                      </a:r>
                      <a:r>
                        <a:rPr b="1" lang="cs-CZ" sz="1800"/>
                        <a:t>ch</a:t>
                      </a:r>
                      <a:r>
                        <a:rPr lang="cs-CZ" sz="1800"/>
                        <a:t>em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/>
                        <a:t>prášit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/>
                        <a:t>?praších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/>
                        <a:t>prašný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 u="none" cap="none" strike="noStrike">
                          <a:solidFill>
                            <a:srgbClr val="FF0000"/>
                          </a:solidFill>
                        </a:rPr>
                        <a:t>bůh</a:t>
                      </a:r>
                      <a:endParaRPr sz="1800" u="none" cap="none" strike="noStrike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/>
                        <a:t>bů</a:t>
                      </a:r>
                      <a:r>
                        <a:rPr b="1" lang="cs-CZ" sz="1800"/>
                        <a:t>ž</a:t>
                      </a:r>
                      <a:r>
                        <a:rPr lang="cs-CZ" sz="1800"/>
                        <a:t>ek/bo</a:t>
                      </a:r>
                      <a:r>
                        <a:rPr b="1" lang="cs-CZ" sz="1800"/>
                        <a:t>h</a:t>
                      </a:r>
                      <a:r>
                        <a:rPr lang="cs-CZ" sz="1800"/>
                        <a:t>em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/>
                        <a:t>bozi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/>
                        <a:t>bo</a:t>
                      </a:r>
                      <a:r>
                        <a:rPr b="1" lang="cs-CZ" sz="1800"/>
                        <a:t>z</a:t>
                      </a:r>
                      <a:r>
                        <a:rPr lang="cs-CZ" sz="1800"/>
                        <a:t>ích/bo</a:t>
                      </a:r>
                      <a:r>
                        <a:rPr b="1" lang="cs-CZ" sz="1800"/>
                        <a:t>ž</a:t>
                      </a:r>
                      <a:r>
                        <a:rPr lang="cs-CZ" sz="1800"/>
                        <a:t>í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/>
                        <a:t>božský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 u="none" cap="none" strike="noStrike">
                          <a:solidFill>
                            <a:srgbClr val="FF0000"/>
                          </a:solidFill>
                        </a:rPr>
                        <a:t>vrah</a:t>
                      </a:r>
                      <a:endParaRPr sz="1800" u="none" cap="none" strike="noStrike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/>
                        <a:t>vra</a:t>
                      </a:r>
                      <a:r>
                        <a:rPr b="1" lang="cs-CZ" sz="1800"/>
                        <a:t>ž</a:t>
                      </a:r>
                      <a:r>
                        <a:rPr lang="cs-CZ" sz="1800"/>
                        <a:t>edník/vra</a:t>
                      </a:r>
                      <a:r>
                        <a:rPr b="1" lang="cs-CZ" sz="1800"/>
                        <a:t>h</a:t>
                      </a:r>
                      <a:r>
                        <a:rPr lang="cs-CZ" sz="1800"/>
                        <a:t>em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/>
                        <a:t>vrazi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/>
                        <a:t>vra</a:t>
                      </a:r>
                      <a:r>
                        <a:rPr b="1" lang="cs-CZ" sz="1800"/>
                        <a:t>z</a:t>
                      </a:r>
                      <a:r>
                        <a:rPr lang="cs-CZ" sz="1800"/>
                        <a:t>ích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/>
                        <a:t>vražda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2b9eafe77fa_0_2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cs-CZ" sz="3000">
                <a:latin typeface="Times New Roman"/>
                <a:ea typeface="Times New Roman"/>
                <a:cs typeface="Times New Roman"/>
                <a:sym typeface="Times New Roman"/>
              </a:rPr>
              <a:t>U s</a:t>
            </a:r>
            <a:r>
              <a:rPr b="1" lang="cs-CZ" sz="3000">
                <a:latin typeface="Times New Roman"/>
                <a:ea typeface="Times New Roman"/>
                <a:cs typeface="Times New Roman"/>
                <a:sym typeface="Times New Roman"/>
              </a:rPr>
              <a:t>ynonymních/alomorfních kořenů</a:t>
            </a:r>
            <a:r>
              <a:rPr lang="cs-CZ" sz="3000">
                <a:latin typeface="Times New Roman"/>
                <a:ea typeface="Times New Roman"/>
                <a:cs typeface="Times New Roman"/>
                <a:sym typeface="Times New Roman"/>
              </a:rPr>
              <a:t> pozorujeme změny hlásek (hláskové alternace)</a:t>
            </a:r>
            <a:endParaRPr/>
          </a:p>
        </p:txBody>
      </p:sp>
      <p:sp>
        <p:nvSpPr>
          <p:cNvPr id="211" name="Google Shape;211;g2b9eafe77fa_0_2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b="1" lang="cs-CZ" sz="3000">
                <a:latin typeface="Times New Roman"/>
                <a:ea typeface="Times New Roman"/>
                <a:cs typeface="Times New Roman"/>
                <a:sym typeface="Times New Roman"/>
              </a:rPr>
              <a:t>J</a:t>
            </a:r>
            <a:r>
              <a:rPr b="1" lang="cs-CZ" sz="2000">
                <a:latin typeface="Times New Roman"/>
                <a:ea typeface="Times New Roman"/>
                <a:cs typeface="Times New Roman"/>
                <a:sym typeface="Times New Roman"/>
              </a:rPr>
              <a:t>ak se chová finála kořene v kontextu následného morfu, který začíná na </a:t>
            </a:r>
            <a:r>
              <a:rPr b="1" i="1" lang="cs-CZ" sz="2000">
                <a:latin typeface="Times New Roman"/>
                <a:ea typeface="Times New Roman"/>
                <a:cs typeface="Times New Roman"/>
                <a:sym typeface="Times New Roman"/>
              </a:rPr>
              <a:t>e </a:t>
            </a:r>
            <a:r>
              <a:rPr b="1" lang="cs-CZ" sz="2000">
                <a:latin typeface="Times New Roman"/>
                <a:ea typeface="Times New Roman"/>
                <a:cs typeface="Times New Roman"/>
                <a:sym typeface="Times New Roman"/>
              </a:rPr>
              <a:t>nebo </a:t>
            </a:r>
            <a:r>
              <a:rPr b="1" i="1" lang="cs-CZ" sz="2000">
                <a:latin typeface="Times New Roman"/>
                <a:ea typeface="Times New Roman"/>
                <a:cs typeface="Times New Roman"/>
                <a:sym typeface="Times New Roman"/>
              </a:rPr>
              <a:t>i, í</a:t>
            </a:r>
            <a:r>
              <a:rPr b="1" lang="cs-CZ" sz="2000"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r>
              <a:rPr b="1" lang="cs-CZ" sz="30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graphicFrame>
        <p:nvGraphicFramePr>
          <p:cNvPr id="212" name="Google Shape;212;g2b9eafe77fa_0_26"/>
          <p:cNvGraphicFramePr/>
          <p:nvPr/>
        </p:nvGraphicFramePr>
        <p:xfrm>
          <a:off x="978875" y="25290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{334FB0C5-BDDE-4119-B4BC-8AA1BFDB2BDA}</a:tableStyleId>
              </a:tblPr>
              <a:tblGrid>
                <a:gridCol w="2031025"/>
                <a:gridCol w="2057400"/>
                <a:gridCol w="2057400"/>
                <a:gridCol w="2057400"/>
                <a:gridCol w="2057400"/>
              </a:tblGrid>
              <a:tr h="1270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3800" u="none" cap="none" strike="noStrike"/>
                        <a:t>-e…</a:t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3800" u="none" cap="none" strike="noStrike"/>
                        <a:t>-i…</a:t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3800" u="none" cap="none" strike="noStrike"/>
                        <a:t>-í…</a:t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3800" u="none" cap="none" strike="noStrike"/>
                        <a:t>C</a:t>
                      </a:r>
                      <a:r>
                        <a:rPr lang="cs-CZ" sz="2100" u="none" cap="none" strike="noStrike"/>
                        <a:t>(konsonant)</a:t>
                      </a:r>
                      <a:endParaRPr sz="2100" u="none" cap="none" strike="noStrike"/>
                    </a:p>
                  </a:txBody>
                  <a:tcPr marT="91425" marB="91425" marR="91425" marL="91425"/>
                </a:tc>
              </a:tr>
              <a:tr h="734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3800" u="none" cap="none" strike="noStrike">
                          <a:solidFill>
                            <a:srgbClr val="FF0000"/>
                          </a:solidFill>
                        </a:rPr>
                        <a:t>doktor</a:t>
                      </a:r>
                      <a:endParaRPr sz="3800" u="none" cap="none" strike="noStrike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</a:tr>
              <a:tr h="734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3800" u="none" cap="none" strike="noStrike">
                          <a:solidFill>
                            <a:srgbClr val="FF0000"/>
                          </a:solidFill>
                        </a:rPr>
                        <a:t>sestr</a:t>
                      </a:r>
                      <a:r>
                        <a:rPr lang="cs-CZ" sz="3800" u="none" cap="none" strike="noStrike"/>
                        <a:t>a</a:t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</a:tr>
              <a:tr h="734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3800" u="none" cap="none" strike="noStrike">
                          <a:solidFill>
                            <a:srgbClr val="FF0000"/>
                          </a:solidFill>
                        </a:rPr>
                        <a:t>bratr</a:t>
                      </a:r>
                      <a:endParaRPr sz="3800" u="none" cap="none" strike="noStrike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</a:tr>
              <a:tr h="734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3800" u="none" cap="none" strike="noStrike">
                          <a:solidFill>
                            <a:srgbClr val="FF0000"/>
                          </a:solidFill>
                        </a:rPr>
                        <a:t>ministr</a:t>
                      </a:r>
                      <a:endParaRPr sz="3800" u="none" cap="none" strike="noStrike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2b9eafe77fa_0_1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b="1" lang="cs-CZ" sz="3000">
                <a:latin typeface="Times New Roman"/>
                <a:ea typeface="Times New Roman"/>
                <a:cs typeface="Times New Roman"/>
                <a:sym typeface="Times New Roman"/>
              </a:rPr>
              <a:t>Pravidla distribuce alomorfů</a:t>
            </a:r>
            <a:endParaRPr b="1"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45454"/>
              <a:buNone/>
            </a:pPr>
            <a:r>
              <a:t/>
            </a:r>
            <a:endParaRPr/>
          </a:p>
        </p:txBody>
      </p:sp>
      <p:sp>
        <p:nvSpPr>
          <p:cNvPr id="218" name="Google Shape;218;g2b9eafe77fa_0_1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cs-CZ" sz="3000">
                <a:latin typeface="Times New Roman"/>
                <a:ea typeface="Times New Roman"/>
                <a:cs typeface="Times New Roman"/>
                <a:sym typeface="Times New Roman"/>
              </a:rPr>
              <a:t>Vyzkoušejte flektivní i slovotvorné afixy. 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cs-CZ" sz="3000">
                <a:latin typeface="Times New Roman"/>
                <a:ea typeface="Times New Roman"/>
                <a:cs typeface="Times New Roman"/>
                <a:sym typeface="Times New Roman"/>
              </a:rPr>
              <a:t>Najděte příklady a odpovězte na následující otázky: 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cs-CZ" sz="3000">
                <a:latin typeface="Times New Roman"/>
                <a:ea typeface="Times New Roman"/>
                <a:cs typeface="Times New Roman"/>
                <a:sym typeface="Times New Roman"/>
              </a:rPr>
              <a:t>Je chování finály před stejnou hláskou stejné, nebo závisí na konkrétním morfu? 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3000">
                <a:latin typeface="Times New Roman"/>
                <a:ea typeface="Times New Roman"/>
                <a:cs typeface="Times New Roman"/>
                <a:sym typeface="Times New Roman"/>
              </a:rPr>
              <a:t>Na čem ještě může záviset?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2b9eafe77fa_0_32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cs-CZ" sz="2766">
                <a:latin typeface="Times New Roman"/>
                <a:ea typeface="Times New Roman"/>
                <a:cs typeface="Times New Roman"/>
                <a:sym typeface="Times New Roman"/>
              </a:rPr>
              <a:t>Od substantiv v tabulce tvořte deminutiva</a:t>
            </a:r>
            <a:endParaRPr b="1"/>
          </a:p>
        </p:txBody>
      </p:sp>
      <p:sp>
        <p:nvSpPr>
          <p:cNvPr id="224" name="Google Shape;224;g2b9eafe77fa_0_32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cs-CZ" sz="2466">
                <a:latin typeface="Times New Roman"/>
                <a:ea typeface="Times New Roman"/>
                <a:cs typeface="Times New Roman"/>
                <a:sym typeface="Times New Roman"/>
              </a:rPr>
              <a:t>Popište tendenci, kterou pozorujete v alomorfii kořene</a:t>
            </a:r>
            <a:endParaRPr/>
          </a:p>
        </p:txBody>
      </p:sp>
      <p:graphicFrame>
        <p:nvGraphicFramePr>
          <p:cNvPr id="225" name="Google Shape;225;g2b9eafe77fa_0_32"/>
          <p:cNvGraphicFramePr/>
          <p:nvPr/>
        </p:nvGraphicFramePr>
        <p:xfrm>
          <a:off x="952500" y="2857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{334FB0C5-BDDE-4119-B4BC-8AA1BFDB2BDA}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cs-CZ" sz="2800" u="none" cap="none" strike="noStrike"/>
                        <a:t>čas</a:t>
                      </a:r>
                      <a:endParaRPr sz="2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sz="2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cs-CZ" sz="2800" u="none" cap="none" strike="noStrike"/>
                        <a:t>ocas</a:t>
                      </a:r>
                      <a:endParaRPr sz="2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sz="2800" u="none" cap="none" strike="noStrike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cs-CZ" sz="2800" u="none" cap="none" strike="noStrike"/>
                        <a:t>kmen</a:t>
                      </a:r>
                      <a:endParaRPr sz="2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sz="2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cs-CZ" sz="2800" u="none" cap="none" strike="noStrike"/>
                        <a:t>kořen</a:t>
                      </a:r>
                      <a:endParaRPr sz="2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sz="2800" u="none" cap="none" strike="noStrike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cs-CZ" sz="2800" u="none" cap="none" strike="noStrike"/>
                        <a:t>list, typ</a:t>
                      </a:r>
                      <a:endParaRPr sz="2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sz="2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cs-CZ" sz="2800" u="none" cap="none" strike="noStrike"/>
                        <a:t>mobil, jazyk</a:t>
                      </a:r>
                      <a:endParaRPr sz="2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sz="2800" u="none" cap="none" strike="noStrike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cs-CZ" sz="2800" u="none" cap="none" strike="noStrike"/>
                        <a:t>most</a:t>
                      </a:r>
                      <a:endParaRPr sz="2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sz="2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cs-CZ" sz="2800" u="none" cap="none" strike="noStrike"/>
                        <a:t>traktor</a:t>
                      </a:r>
                      <a:endParaRPr sz="2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sz="2800" u="none" cap="none" strike="noStrike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cs-CZ" sz="2800" u="none" cap="none" strike="noStrike"/>
                        <a:t>dub</a:t>
                      </a:r>
                      <a:endParaRPr sz="2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sz="2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cs-CZ" sz="2800" u="none" cap="none" strike="noStrike"/>
                        <a:t>holub</a:t>
                      </a:r>
                      <a:endParaRPr sz="2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sz="2800" u="none" cap="none" strike="noStrike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2b8ab6a34a2_1_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cs-CZ"/>
              <a:t>Jak dokážete, že následující trojice obsahují/neobsahují slova s alomorfními kořeny</a:t>
            </a:r>
            <a:endParaRPr/>
          </a:p>
        </p:txBody>
      </p:sp>
      <p:sp>
        <p:nvSpPr>
          <p:cNvPr id="231" name="Google Shape;231;g2b8ab6a34a2_1_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/>
              <a:t>nést, nos, nůsek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/>
              <a:t>vézt, vůz, vozovka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/>
              <a:t>vodič, vést, vůdce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/>
              <a:t>most, smeták, mést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/>
              <a:t>sbírka, odběr, výbor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/>
              <a:t>výrok, nařčení, zaříkadlo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/>
              <a:t>hrábě, hrob, hrubý   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2b98a7bec86_0_1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Vypište alomorfy slovních základů:</a:t>
            </a:r>
            <a:endParaRPr/>
          </a:p>
        </p:txBody>
      </p:sp>
      <p:sp>
        <p:nvSpPr>
          <p:cNvPr id="237" name="Google Shape;237;g2b98a7bec86_0_1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i="1" lang="cs-CZ" sz="3200"/>
              <a:t>Čech, čeština, český, československý</a:t>
            </a:r>
            <a:endParaRPr sz="32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i="1" lang="cs-CZ" sz="3200"/>
              <a:t>písmo, psaní, piš, podpis, písanka, </a:t>
            </a:r>
            <a:endParaRPr sz="32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i="1" lang="cs-CZ" sz="3200"/>
              <a:t>Rus, ruština,  Rusko, ruský, </a:t>
            </a:r>
            <a:endParaRPr sz="32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i="1" lang="cs-CZ" sz="3200"/>
              <a:t>brát, berní, sběř, sběrna</a:t>
            </a:r>
            <a:endParaRPr sz="32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i="1" lang="cs-CZ" sz="3200"/>
              <a:t>krýt, krov, zákryt, pokrývka</a:t>
            </a:r>
            <a:endParaRPr sz="32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i="1" lang="cs-CZ" sz="3200"/>
              <a:t>pití, pivo, nápoj, napájecí, pít</a:t>
            </a:r>
            <a:endParaRPr sz="32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i="1" lang="cs-CZ" sz="3200"/>
              <a:t>ochořet, choroba, choroš</a:t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2b98a7bec86_0_2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Vypište alomorfy slovních základů:</a:t>
            </a:r>
            <a:endParaRPr/>
          </a:p>
        </p:txBody>
      </p:sp>
      <p:sp>
        <p:nvSpPr>
          <p:cNvPr id="243" name="Google Shape;243;g2b98a7bec86_0_2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Char char="•"/>
            </a:pPr>
            <a:r>
              <a:rPr i="1" lang="cs-CZ" sz="3200">
                <a:solidFill>
                  <a:srgbClr val="FF0000"/>
                </a:solidFill>
              </a:rPr>
              <a:t>Čech</a:t>
            </a:r>
            <a:r>
              <a:rPr i="1" lang="cs-CZ" sz="3200"/>
              <a:t>, </a:t>
            </a:r>
            <a:r>
              <a:rPr i="1" lang="cs-CZ" sz="3200">
                <a:solidFill>
                  <a:srgbClr val="FF0000"/>
                </a:solidFill>
              </a:rPr>
              <a:t>češ</a:t>
            </a:r>
            <a:r>
              <a:rPr i="1" lang="cs-CZ" sz="3200"/>
              <a:t>tina, </a:t>
            </a:r>
            <a:r>
              <a:rPr i="1" lang="cs-CZ" sz="3200">
                <a:solidFill>
                  <a:srgbClr val="FF0000"/>
                </a:solidFill>
              </a:rPr>
              <a:t>čes</a:t>
            </a:r>
            <a:r>
              <a:rPr i="1" lang="cs-CZ" sz="3200"/>
              <a:t>ký, </a:t>
            </a:r>
            <a:r>
              <a:rPr i="1" lang="cs-CZ" sz="3200">
                <a:solidFill>
                  <a:srgbClr val="FF0000"/>
                </a:solidFill>
              </a:rPr>
              <a:t>čes</a:t>
            </a:r>
            <a:r>
              <a:rPr i="1" lang="cs-CZ" sz="3200"/>
              <a:t>koslovenský</a:t>
            </a:r>
            <a:endParaRPr sz="32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3200"/>
              <a:buChar char="•"/>
            </a:pPr>
            <a:r>
              <a:rPr i="1" lang="cs-CZ" sz="3200">
                <a:solidFill>
                  <a:srgbClr val="FF0000"/>
                </a:solidFill>
              </a:rPr>
              <a:t>pís</a:t>
            </a:r>
            <a:r>
              <a:rPr i="1" lang="cs-CZ" sz="3200"/>
              <a:t>mo, </a:t>
            </a:r>
            <a:r>
              <a:rPr i="1" lang="cs-CZ" sz="3200">
                <a:solidFill>
                  <a:srgbClr val="FF0000"/>
                </a:solidFill>
              </a:rPr>
              <a:t>ps</a:t>
            </a:r>
            <a:r>
              <a:rPr i="1" lang="cs-CZ" sz="3200"/>
              <a:t>aní, </a:t>
            </a:r>
            <a:r>
              <a:rPr i="1" lang="cs-CZ" sz="3200">
                <a:solidFill>
                  <a:srgbClr val="FF0000"/>
                </a:solidFill>
              </a:rPr>
              <a:t>piš</a:t>
            </a:r>
            <a:r>
              <a:rPr i="1" lang="cs-CZ" sz="3200"/>
              <a:t>, pod</a:t>
            </a:r>
            <a:r>
              <a:rPr i="1" lang="cs-CZ" sz="3200">
                <a:solidFill>
                  <a:srgbClr val="FF0000"/>
                </a:solidFill>
              </a:rPr>
              <a:t>pis</a:t>
            </a:r>
            <a:r>
              <a:rPr i="1" lang="cs-CZ" sz="3200"/>
              <a:t>, </a:t>
            </a:r>
            <a:r>
              <a:rPr i="1" lang="cs-CZ" sz="3200">
                <a:solidFill>
                  <a:srgbClr val="FF0000"/>
                </a:solidFill>
              </a:rPr>
              <a:t>pís</a:t>
            </a:r>
            <a:r>
              <a:rPr i="1" lang="cs-CZ" sz="3200"/>
              <a:t>anka, </a:t>
            </a:r>
            <a:endParaRPr sz="32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3200"/>
              <a:buChar char="•"/>
            </a:pPr>
            <a:r>
              <a:rPr i="1" lang="cs-CZ" sz="3200">
                <a:solidFill>
                  <a:srgbClr val="FF0000"/>
                </a:solidFill>
              </a:rPr>
              <a:t>Rus</a:t>
            </a:r>
            <a:r>
              <a:rPr i="1" lang="cs-CZ" sz="3200"/>
              <a:t>, </a:t>
            </a:r>
            <a:r>
              <a:rPr i="1" lang="cs-CZ" sz="3200">
                <a:solidFill>
                  <a:srgbClr val="FF0000"/>
                </a:solidFill>
              </a:rPr>
              <a:t>ruš</a:t>
            </a:r>
            <a:r>
              <a:rPr i="1" lang="cs-CZ" sz="3200"/>
              <a:t>tina,  </a:t>
            </a:r>
            <a:r>
              <a:rPr i="1" lang="cs-CZ" sz="3200">
                <a:solidFill>
                  <a:srgbClr val="FF0000"/>
                </a:solidFill>
              </a:rPr>
              <a:t>Rus</a:t>
            </a:r>
            <a:r>
              <a:rPr i="1" lang="cs-CZ" sz="3200"/>
              <a:t>ko, </a:t>
            </a:r>
            <a:r>
              <a:rPr i="1" lang="cs-CZ" sz="3200">
                <a:solidFill>
                  <a:srgbClr val="FF0000"/>
                </a:solidFill>
              </a:rPr>
              <a:t>rus</a:t>
            </a:r>
            <a:r>
              <a:rPr i="1" lang="cs-CZ" sz="3200"/>
              <a:t>ký, </a:t>
            </a:r>
            <a:endParaRPr sz="32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3200"/>
              <a:buChar char="•"/>
            </a:pPr>
            <a:r>
              <a:rPr i="1" lang="cs-CZ" sz="3200">
                <a:solidFill>
                  <a:srgbClr val="FF0000"/>
                </a:solidFill>
              </a:rPr>
              <a:t>br</a:t>
            </a:r>
            <a:r>
              <a:rPr i="1" lang="cs-CZ" sz="3200"/>
              <a:t>át, </a:t>
            </a:r>
            <a:r>
              <a:rPr i="1" lang="cs-CZ" sz="3200">
                <a:solidFill>
                  <a:srgbClr val="FF0000"/>
                </a:solidFill>
              </a:rPr>
              <a:t>ber</a:t>
            </a:r>
            <a:r>
              <a:rPr i="1" lang="cs-CZ" sz="3200"/>
              <a:t>ní, s</a:t>
            </a:r>
            <a:r>
              <a:rPr i="1" lang="cs-CZ" sz="3200">
                <a:solidFill>
                  <a:srgbClr val="FF0000"/>
                </a:solidFill>
              </a:rPr>
              <a:t>běř</a:t>
            </a:r>
            <a:r>
              <a:rPr i="1" lang="cs-CZ" sz="3200"/>
              <a:t>, s</a:t>
            </a:r>
            <a:r>
              <a:rPr i="1" lang="cs-CZ" sz="3200">
                <a:solidFill>
                  <a:srgbClr val="FF0000"/>
                </a:solidFill>
              </a:rPr>
              <a:t>běr</a:t>
            </a:r>
            <a:r>
              <a:rPr i="1" lang="cs-CZ" sz="3200"/>
              <a:t>na</a:t>
            </a:r>
            <a:endParaRPr sz="32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3200"/>
              <a:buChar char="•"/>
            </a:pPr>
            <a:r>
              <a:rPr i="1" lang="cs-CZ" sz="3200">
                <a:solidFill>
                  <a:srgbClr val="FF0000"/>
                </a:solidFill>
              </a:rPr>
              <a:t>krý</a:t>
            </a:r>
            <a:r>
              <a:rPr i="1" lang="cs-CZ" sz="3200"/>
              <a:t>t, </a:t>
            </a:r>
            <a:r>
              <a:rPr i="1" lang="cs-CZ" sz="3200">
                <a:solidFill>
                  <a:srgbClr val="FF0000"/>
                </a:solidFill>
              </a:rPr>
              <a:t>kro</a:t>
            </a:r>
            <a:r>
              <a:rPr i="1" lang="cs-CZ" sz="3200"/>
              <a:t>v, zá</a:t>
            </a:r>
            <a:r>
              <a:rPr i="1" lang="cs-CZ" sz="3200">
                <a:solidFill>
                  <a:srgbClr val="FF0000"/>
                </a:solidFill>
              </a:rPr>
              <a:t>kry</a:t>
            </a:r>
            <a:r>
              <a:rPr i="1" lang="cs-CZ" sz="3200"/>
              <a:t>t, po</a:t>
            </a:r>
            <a:r>
              <a:rPr i="1" lang="cs-CZ" sz="3200">
                <a:solidFill>
                  <a:srgbClr val="FF0000"/>
                </a:solidFill>
              </a:rPr>
              <a:t>krý</a:t>
            </a:r>
            <a:r>
              <a:rPr i="1" lang="cs-CZ" sz="3200"/>
              <a:t>vka</a:t>
            </a:r>
            <a:endParaRPr sz="32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3200"/>
              <a:buChar char="•"/>
            </a:pPr>
            <a:r>
              <a:rPr i="1" lang="cs-CZ" sz="3200">
                <a:solidFill>
                  <a:srgbClr val="FF0000"/>
                </a:solidFill>
              </a:rPr>
              <a:t>pi</a:t>
            </a:r>
            <a:r>
              <a:rPr i="1" lang="cs-CZ" sz="3200"/>
              <a:t>tí, </a:t>
            </a:r>
            <a:r>
              <a:rPr i="1" lang="cs-CZ" sz="3200">
                <a:solidFill>
                  <a:srgbClr val="FF0000"/>
                </a:solidFill>
              </a:rPr>
              <a:t>pi</a:t>
            </a:r>
            <a:r>
              <a:rPr i="1" lang="cs-CZ" sz="3200"/>
              <a:t>vo, ná</a:t>
            </a:r>
            <a:r>
              <a:rPr i="1" lang="cs-CZ" sz="3200">
                <a:solidFill>
                  <a:srgbClr val="FF0000"/>
                </a:solidFill>
              </a:rPr>
              <a:t>po</a:t>
            </a:r>
            <a:r>
              <a:rPr i="1" lang="cs-CZ" sz="3200"/>
              <a:t>j, na</a:t>
            </a:r>
            <a:r>
              <a:rPr i="1" lang="cs-CZ" sz="3200">
                <a:solidFill>
                  <a:srgbClr val="FF0000"/>
                </a:solidFill>
              </a:rPr>
              <a:t>pá</a:t>
            </a:r>
            <a:r>
              <a:rPr i="1" lang="cs-CZ" sz="3200"/>
              <a:t>jecí, </a:t>
            </a:r>
            <a:r>
              <a:rPr i="1" lang="cs-CZ" sz="3200">
                <a:solidFill>
                  <a:srgbClr val="FF0000"/>
                </a:solidFill>
              </a:rPr>
              <a:t>pí</a:t>
            </a:r>
            <a:r>
              <a:rPr i="1" lang="cs-CZ" sz="3200"/>
              <a:t>t</a:t>
            </a:r>
            <a:endParaRPr sz="32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i="1" lang="cs-CZ" sz="3200"/>
              <a:t>o</a:t>
            </a:r>
            <a:r>
              <a:rPr i="1" lang="cs-CZ" sz="3200">
                <a:solidFill>
                  <a:srgbClr val="FF0000"/>
                </a:solidFill>
              </a:rPr>
              <a:t>choř</a:t>
            </a:r>
            <a:r>
              <a:rPr i="1" lang="cs-CZ" sz="3200"/>
              <a:t>et, </a:t>
            </a:r>
            <a:r>
              <a:rPr i="1" lang="cs-CZ" sz="3200">
                <a:solidFill>
                  <a:srgbClr val="FF0000"/>
                </a:solidFill>
              </a:rPr>
              <a:t>chor</a:t>
            </a:r>
            <a:r>
              <a:rPr i="1" lang="cs-CZ" sz="3200"/>
              <a:t>oba, </a:t>
            </a:r>
            <a:r>
              <a:rPr i="1" lang="cs-CZ" sz="3200">
                <a:solidFill>
                  <a:srgbClr val="FF0000"/>
                </a:solidFill>
              </a:rPr>
              <a:t>chor</a:t>
            </a:r>
            <a:r>
              <a:rPr i="1" lang="cs-CZ" sz="3200"/>
              <a:t>oš</a:t>
            </a:r>
            <a:endParaRPr sz="3200"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2b9eafe77fa_0_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400">
                <a:latin typeface="Times New Roman"/>
                <a:ea typeface="Times New Roman"/>
                <a:cs typeface="Times New Roman"/>
                <a:sym typeface="Times New Roman"/>
              </a:rPr>
              <a:t>Doplňte následující tabulky podle vzoru v posledním sloupci </a:t>
            </a:r>
            <a:endParaRPr sz="5600"/>
          </a:p>
        </p:txBody>
      </p:sp>
      <p:sp>
        <p:nvSpPr>
          <p:cNvPr id="249" name="Google Shape;249;g2b9eafe77fa_0_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 sz="2200"/>
              <a:t>R</a:t>
            </a:r>
            <a:r>
              <a:rPr lang="cs-CZ" sz="1800">
                <a:latin typeface="Times New Roman"/>
                <a:ea typeface="Times New Roman"/>
                <a:cs typeface="Times New Roman"/>
                <a:sym typeface="Times New Roman"/>
              </a:rPr>
              <a:t>ozděl odvozená slova na ta, v nichž se</a:t>
            </a:r>
            <a:r>
              <a:rPr lang="cs-CZ" sz="18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cs-CZ" sz="18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opakuje kmenotvorná přípona</a:t>
            </a:r>
            <a:r>
              <a:rPr lang="cs-CZ" sz="1800">
                <a:latin typeface="Times New Roman"/>
                <a:ea typeface="Times New Roman"/>
                <a:cs typeface="Times New Roman"/>
                <a:sym typeface="Times New Roman"/>
              </a:rPr>
              <a:t> a na ta, v nichž </a:t>
            </a:r>
            <a:r>
              <a:rPr b="1" lang="cs-CZ" sz="18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není přítomna</a:t>
            </a:r>
            <a:endParaRPr sz="2200"/>
          </a:p>
        </p:txBody>
      </p:sp>
      <p:graphicFrame>
        <p:nvGraphicFramePr>
          <p:cNvPr id="250" name="Google Shape;250;g2b9eafe77fa_0_5"/>
          <p:cNvGraphicFramePr/>
          <p:nvPr/>
        </p:nvGraphicFramePr>
        <p:xfrm>
          <a:off x="952500" y="2476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{334FB0C5-BDDE-4119-B4BC-8AA1BFDB2BDA}</a:tableStyleId>
              </a:tblPr>
              <a:tblGrid>
                <a:gridCol w="1714500"/>
                <a:gridCol w="1714500"/>
                <a:gridCol w="1714500"/>
                <a:gridCol w="1714500"/>
                <a:gridCol w="1714500"/>
                <a:gridCol w="1714500"/>
              </a:tblGrid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300"/>
                        <a:buFont typeface="Arial"/>
                        <a:buNone/>
                      </a:pPr>
                      <a:r>
                        <a:rPr lang="cs-CZ" sz="23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kmenotvorný sufix</a:t>
                      </a:r>
                      <a:endParaRPr sz="23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t/>
                      </a:r>
                      <a:endParaRPr sz="25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t/>
                      </a:r>
                      <a:endParaRPr sz="25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t/>
                      </a:r>
                      <a:endParaRPr sz="25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t/>
                      </a:r>
                      <a:endParaRPr sz="2500" u="none" cap="none" strike="noStrike"/>
                    </a:p>
                  </a:txBody>
                  <a:tcPr marT="91425" marB="91425" marR="91425" marL="91425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r>
                        <a:rPr b="1"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ova</a:t>
                      </a: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-/-</a:t>
                      </a:r>
                      <a:r>
                        <a:rPr b="1"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uje</a:t>
                      </a: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300"/>
                        <a:buFont typeface="Arial"/>
                        <a:buNone/>
                      </a:pPr>
                      <a:r>
                        <a:rPr lang="cs-CZ" sz="23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inf.</a:t>
                      </a:r>
                      <a:endParaRPr sz="23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počít</a:t>
                      </a:r>
                      <a:r>
                        <a:rPr lang="cs-CZ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r>
                        <a:rPr lang="cs-CZ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</a:t>
                      </a:r>
                      <a:endParaRPr sz="18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syp</a:t>
                      </a:r>
                      <a:r>
                        <a:rPr lang="cs-CZ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r>
                        <a:rPr lang="cs-CZ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rod</a:t>
                      </a:r>
                      <a:r>
                        <a:rPr lang="cs-CZ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</a:t>
                      </a:r>
                      <a:r>
                        <a:rPr lang="cs-CZ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</a:t>
                      </a:r>
                      <a:endParaRPr sz="1800" u="none" cap="none" strike="noStrike"/>
                    </a:p>
                  </a:txBody>
                  <a:tcPr marT="91425" marB="91425" marR="91425" marL="91425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sáz</a:t>
                      </a:r>
                      <a:r>
                        <a:rPr lang="cs-CZ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</a:t>
                      </a: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sng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kup</a:t>
                      </a:r>
                      <a:r>
                        <a:rPr b="1" lang="cs-CZ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ova</a:t>
                      </a: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300"/>
                        <a:buFont typeface="Arial"/>
                        <a:buNone/>
                      </a:pPr>
                      <a:r>
                        <a:rPr lang="cs-CZ" sz="23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l-part.</a:t>
                      </a:r>
                      <a:endParaRPr sz="23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t/>
                      </a:r>
                      <a:endParaRPr sz="25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t/>
                      </a:r>
                      <a:endParaRPr sz="25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t/>
                      </a:r>
                      <a:endParaRPr sz="25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t/>
                      </a:r>
                      <a:endParaRPr sz="2500" u="none" cap="none" strike="noStrike"/>
                    </a:p>
                  </a:txBody>
                  <a:tcPr marT="91425" marB="91425" marR="91425" marL="91425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sng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kup</a:t>
                      </a:r>
                      <a:r>
                        <a:rPr b="1" lang="cs-CZ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ova</a:t>
                      </a: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300"/>
                        <a:buFont typeface="Arial"/>
                        <a:buNone/>
                      </a:pPr>
                      <a:r>
                        <a:rPr lang="cs-CZ" sz="23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odvozené slovo </a:t>
                      </a:r>
                      <a:endParaRPr sz="23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t/>
                      </a:r>
                      <a:endParaRPr sz="25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t/>
                      </a:r>
                      <a:endParaRPr sz="25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t/>
                      </a:r>
                      <a:endParaRPr sz="25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t/>
                      </a:r>
                      <a:endParaRPr sz="2500" u="none" cap="none" strike="noStrike"/>
                    </a:p>
                  </a:txBody>
                  <a:tcPr marT="91425" marB="91425" marR="91425" marL="91425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ná</a:t>
                      </a:r>
                      <a:r>
                        <a:rPr lang="cs-CZ" sz="1800" u="sng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kup</a:t>
                      </a: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, </a:t>
                      </a:r>
                      <a:r>
                        <a:rPr lang="cs-CZ" sz="1800" u="sng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kup</a:t>
                      </a: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ec, ná</a:t>
                      </a:r>
                      <a:r>
                        <a:rPr lang="cs-CZ" sz="1800" u="sng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kup</a:t>
                      </a: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ka, </a:t>
                      </a:r>
                      <a:r>
                        <a:rPr lang="cs-CZ" sz="1800" u="sng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kup</a:t>
                      </a: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čík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300"/>
                        <a:buFont typeface="Arial"/>
                        <a:buNone/>
                      </a:pPr>
                      <a:r>
                        <a:rPr lang="cs-CZ" sz="23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odvozené slovo</a:t>
                      </a:r>
                      <a:endParaRPr sz="23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t/>
                      </a:r>
                      <a:endParaRPr sz="25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t/>
                      </a:r>
                      <a:endParaRPr sz="25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t/>
                      </a:r>
                      <a:endParaRPr sz="25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t/>
                      </a:r>
                      <a:endParaRPr sz="2500" u="none" cap="none" strike="noStrike"/>
                    </a:p>
                  </a:txBody>
                  <a:tcPr marT="91425" marB="91425" marR="91425" marL="91425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sng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kup</a:t>
                      </a:r>
                      <a:r>
                        <a:rPr b="1" lang="cs-CZ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ova</a:t>
                      </a: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č, </a:t>
                      </a:r>
                      <a:r>
                        <a:rPr lang="cs-CZ" sz="1800" u="sng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kup</a:t>
                      </a:r>
                      <a:r>
                        <a:rPr b="1" lang="cs-CZ" sz="1800" u="sng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uj</a:t>
                      </a:r>
                      <a:r>
                        <a:rPr lang="cs-CZ" sz="1800" u="sng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ící</a:t>
                      </a:r>
                      <a:endParaRPr sz="1800" u="sng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31e08397f13_0_1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400">
                <a:latin typeface="Times New Roman"/>
                <a:ea typeface="Times New Roman"/>
                <a:cs typeface="Times New Roman"/>
                <a:sym typeface="Times New Roman"/>
              </a:rPr>
              <a:t>ŘEŠENÍ</a:t>
            </a:r>
            <a:endParaRPr sz="5600"/>
          </a:p>
        </p:txBody>
      </p:sp>
      <p:sp>
        <p:nvSpPr>
          <p:cNvPr id="256" name="Google Shape;256;g31e08397f13_0_1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 sz="2200"/>
              <a:t>R</a:t>
            </a:r>
            <a:r>
              <a:rPr lang="cs-CZ" sz="1800">
                <a:latin typeface="Times New Roman"/>
                <a:ea typeface="Times New Roman"/>
                <a:cs typeface="Times New Roman"/>
                <a:sym typeface="Times New Roman"/>
              </a:rPr>
              <a:t>ozděl odvozená slova na ta, v nichž se</a:t>
            </a:r>
            <a:r>
              <a:rPr lang="cs-CZ" sz="18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cs-CZ" sz="18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opakuje kmenotvorná přípona</a:t>
            </a:r>
            <a:r>
              <a:rPr lang="cs-CZ" sz="1800">
                <a:latin typeface="Times New Roman"/>
                <a:ea typeface="Times New Roman"/>
                <a:cs typeface="Times New Roman"/>
                <a:sym typeface="Times New Roman"/>
              </a:rPr>
              <a:t> a na ta, v nichž </a:t>
            </a:r>
            <a:r>
              <a:rPr b="1" lang="cs-CZ" sz="18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není přítomna</a:t>
            </a:r>
            <a:endParaRPr sz="2200"/>
          </a:p>
        </p:txBody>
      </p:sp>
      <p:graphicFrame>
        <p:nvGraphicFramePr>
          <p:cNvPr id="257" name="Google Shape;257;g31e08397f13_0_16"/>
          <p:cNvGraphicFramePr/>
          <p:nvPr/>
        </p:nvGraphicFramePr>
        <p:xfrm>
          <a:off x="952500" y="2476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{334FB0C5-BDDE-4119-B4BC-8AA1BFDB2BDA}</a:tableStyleId>
              </a:tblPr>
              <a:tblGrid>
                <a:gridCol w="1714500"/>
                <a:gridCol w="1714500"/>
                <a:gridCol w="1714500"/>
                <a:gridCol w="1714500"/>
                <a:gridCol w="1714500"/>
                <a:gridCol w="1714500"/>
              </a:tblGrid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300"/>
                        <a:buFont typeface="Arial"/>
                        <a:buNone/>
                      </a:pPr>
                      <a:r>
                        <a:rPr lang="cs-CZ" sz="23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kmenotvorný sufix</a:t>
                      </a:r>
                      <a:endParaRPr sz="23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rPr lang="cs-CZ" sz="2500"/>
                        <a:t>-a-</a:t>
                      </a:r>
                      <a:endParaRPr sz="25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rPr lang="cs-CZ" sz="2500"/>
                        <a:t>-a-</a:t>
                      </a:r>
                      <a:endParaRPr sz="25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rPr lang="cs-CZ" sz="2500"/>
                        <a:t>-i-</a:t>
                      </a:r>
                      <a:endParaRPr sz="25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rPr lang="cs-CZ" sz="2500"/>
                        <a:t>-e-</a:t>
                      </a:r>
                      <a:endParaRPr sz="2500" u="none" cap="none" strike="noStrike"/>
                    </a:p>
                  </a:txBody>
                  <a:tcPr marT="91425" marB="91425" marR="91425" marL="91425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r>
                        <a:rPr b="1"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ova</a:t>
                      </a: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-/-</a:t>
                      </a:r>
                      <a:r>
                        <a:rPr b="1"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uje</a:t>
                      </a: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300"/>
                        <a:buFont typeface="Arial"/>
                        <a:buNone/>
                      </a:pPr>
                      <a:r>
                        <a:rPr lang="cs-CZ" sz="23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inf.</a:t>
                      </a:r>
                      <a:endParaRPr sz="23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počít</a:t>
                      </a:r>
                      <a:r>
                        <a:rPr lang="cs-CZ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r>
                        <a:rPr lang="cs-CZ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</a:t>
                      </a:r>
                      <a:endParaRPr sz="18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syp</a:t>
                      </a:r>
                      <a:r>
                        <a:rPr lang="cs-CZ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r>
                        <a:rPr lang="cs-CZ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</a:t>
                      </a:r>
                      <a:endParaRPr sz="1800" u="none" cap="none" strike="noStrike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rod</a:t>
                      </a:r>
                      <a:r>
                        <a:rPr lang="cs-CZ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</a:t>
                      </a:r>
                      <a:r>
                        <a:rPr lang="cs-CZ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</a:t>
                      </a:r>
                      <a:endParaRPr sz="1800" u="none" cap="none" strike="noStrike"/>
                    </a:p>
                  </a:txBody>
                  <a:tcPr marT="91425" marB="91425" marR="91425" marL="91425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sáz</a:t>
                      </a:r>
                      <a:r>
                        <a:rPr lang="cs-CZ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</a:t>
                      </a: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sng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kup</a:t>
                      </a:r>
                      <a:r>
                        <a:rPr b="1" lang="cs-CZ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ova</a:t>
                      </a: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300"/>
                        <a:buFont typeface="Arial"/>
                        <a:buNone/>
                      </a:pPr>
                      <a:r>
                        <a:rPr lang="cs-CZ" sz="23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l-part.</a:t>
                      </a:r>
                      <a:endParaRPr sz="23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počít</a:t>
                      </a:r>
                      <a:r>
                        <a:rPr lang="cs-CZ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</a:t>
                      </a:r>
                      <a:endParaRPr sz="18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syp</a:t>
                      </a:r>
                      <a:r>
                        <a:rPr lang="cs-CZ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</a:t>
                      </a:r>
                      <a:endParaRPr sz="1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rod</a:t>
                      </a:r>
                      <a:r>
                        <a:rPr lang="cs-CZ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</a:t>
                      </a:r>
                      <a:endParaRPr sz="1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sáz</a:t>
                      </a:r>
                      <a:r>
                        <a:rPr lang="cs-CZ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</a:t>
                      </a:r>
                      <a:r>
                        <a:rPr lang="cs-C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sng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kup</a:t>
                      </a:r>
                      <a:r>
                        <a:rPr b="1" lang="cs-CZ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ova</a:t>
                      </a: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87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300"/>
                        <a:buFont typeface="Arial"/>
                        <a:buNone/>
                      </a:pPr>
                      <a:r>
                        <a:rPr lang="cs-CZ" sz="23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odvozené slovo </a:t>
                      </a:r>
                      <a:endParaRPr sz="23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po</a:t>
                      </a:r>
                      <a:r>
                        <a:rPr lang="cs-CZ" sz="1800" u="sng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č</a:t>
                      </a:r>
                      <a:r>
                        <a:rPr lang="cs-CZ" sz="1800" u="sng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</a:t>
                      </a:r>
                      <a:r>
                        <a:rPr lang="cs-CZ" sz="1800" u="sng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</a:t>
                      </a:r>
                      <a:r>
                        <a:rPr lang="cs-CZ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, 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po</a:t>
                      </a:r>
                      <a:r>
                        <a:rPr lang="cs-CZ" sz="1800" u="sng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čet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ný, po</a:t>
                      </a:r>
                      <a:r>
                        <a:rPr lang="cs-CZ" sz="1800" u="sng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čet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ní, po</a:t>
                      </a:r>
                      <a:r>
                        <a:rPr lang="cs-CZ" sz="1800" u="sng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čt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ář</a:t>
                      </a:r>
                      <a:endParaRPr sz="1800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sng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syp</a:t>
                      </a:r>
                      <a:r>
                        <a:rPr lang="cs-CZ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ký, </a:t>
                      </a:r>
                      <a:r>
                        <a:rPr lang="cs-CZ" sz="1800" u="sng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syp</a:t>
                      </a:r>
                      <a:r>
                        <a:rPr lang="cs-CZ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ák</a:t>
                      </a:r>
                      <a:endParaRPr sz="1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800" u="sng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rod</a:t>
                      </a:r>
                      <a:r>
                        <a:rPr lang="cs-CZ" sz="1800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, </a:t>
                      </a:r>
                      <a:r>
                        <a:rPr lang="cs-CZ" sz="1800" u="sng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rod</a:t>
                      </a:r>
                      <a:r>
                        <a:rPr lang="cs-CZ" sz="1800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ák, </a:t>
                      </a:r>
                      <a:r>
                        <a:rPr lang="cs-CZ" sz="1800" u="sng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rod</a:t>
                      </a:r>
                      <a:r>
                        <a:rPr lang="cs-CZ" sz="1800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okmen, </a:t>
                      </a:r>
                      <a:r>
                        <a:rPr lang="cs-CZ" sz="1800" u="sng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rod</a:t>
                      </a:r>
                      <a:r>
                        <a:rPr lang="cs-CZ" sz="1800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ný</a:t>
                      </a:r>
                      <a:endParaRPr sz="1800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sng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</a:t>
                      </a:r>
                      <a:r>
                        <a:rPr lang="cs-CZ" sz="1800" u="sng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r>
                        <a:rPr lang="cs-CZ" sz="1800" u="sng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z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ba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ná</a:t>
                      </a:r>
                      <a:r>
                        <a:rPr lang="cs-CZ" sz="1800" u="sng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kup</a:t>
                      </a: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, </a:t>
                      </a:r>
                      <a:r>
                        <a:rPr lang="cs-CZ" sz="1800" u="sng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kup</a:t>
                      </a: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ec, ná</a:t>
                      </a:r>
                      <a:r>
                        <a:rPr lang="cs-CZ" sz="1800" u="sng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kup</a:t>
                      </a: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ka, </a:t>
                      </a:r>
                      <a:r>
                        <a:rPr lang="cs-CZ" sz="1800" u="sng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kup</a:t>
                      </a: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čík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300"/>
                        <a:buFont typeface="Arial"/>
                        <a:buNone/>
                      </a:pPr>
                      <a:r>
                        <a:rPr lang="cs-CZ" sz="23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odvozené slovo</a:t>
                      </a:r>
                      <a:endParaRPr sz="23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po</a:t>
                      </a:r>
                      <a:r>
                        <a:rPr lang="cs-CZ" sz="1800" u="sng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čít</a:t>
                      </a:r>
                      <a:r>
                        <a:rPr lang="cs-CZ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č, 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po</a:t>
                      </a:r>
                      <a:r>
                        <a:rPr lang="cs-CZ" sz="1800" u="sng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čít</a:t>
                      </a:r>
                      <a:r>
                        <a:rPr lang="cs-CZ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cí, po</a:t>
                      </a:r>
                      <a:r>
                        <a:rPr lang="cs-CZ" sz="1800" u="sng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čít</a:t>
                      </a:r>
                      <a:r>
                        <a:rPr lang="cs-CZ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dlo</a:t>
                      </a:r>
                      <a:endParaRPr sz="1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sng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syp</a:t>
                      </a:r>
                      <a:r>
                        <a:rPr lang="cs-CZ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č, </a:t>
                      </a:r>
                      <a:r>
                        <a:rPr lang="cs-CZ" sz="1800" u="sng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syp</a:t>
                      </a:r>
                      <a:r>
                        <a:rPr lang="cs-CZ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cí,</a:t>
                      </a:r>
                      <a:endParaRPr sz="1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800" u="sng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rod</a:t>
                      </a:r>
                      <a:r>
                        <a:rPr lang="cs-CZ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č, </a:t>
                      </a:r>
                      <a:r>
                        <a:rPr lang="cs-CZ" sz="1800" u="sng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rod</a:t>
                      </a:r>
                      <a:r>
                        <a:rPr lang="cs-CZ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tel, </a:t>
                      </a:r>
                      <a:r>
                        <a:rPr lang="cs-CZ" sz="1800" u="sng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rod</a:t>
                      </a:r>
                      <a:r>
                        <a:rPr lang="cs-CZ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dla, </a:t>
                      </a:r>
                      <a:endParaRPr sz="1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sng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</a:t>
                      </a:r>
                      <a:r>
                        <a:rPr lang="cs-CZ" sz="1800" u="sng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r>
                        <a:rPr lang="cs-CZ" sz="1800" u="sng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z</a:t>
                      </a:r>
                      <a:r>
                        <a:rPr lang="cs-CZ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</a:t>
                      </a:r>
                      <a:r>
                        <a:rPr lang="cs-C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č, </a:t>
                      </a:r>
                      <a:r>
                        <a:rPr lang="cs-CZ" sz="1800" u="sng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sáz</a:t>
                      </a:r>
                      <a:r>
                        <a:rPr lang="cs-CZ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</a:t>
                      </a:r>
                      <a:r>
                        <a:rPr lang="cs-C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cí</a:t>
                      </a:r>
                      <a:endParaRPr sz="1800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sng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kup</a:t>
                      </a:r>
                      <a:r>
                        <a:rPr b="1" lang="cs-CZ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ova</a:t>
                      </a: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č, na</a:t>
                      </a:r>
                      <a:r>
                        <a:rPr lang="cs-CZ" sz="1800" u="sng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kup</a:t>
                      </a:r>
                      <a:r>
                        <a:rPr b="1" lang="cs-CZ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ova</a:t>
                      </a:r>
                      <a:r>
                        <a:rPr lang="cs-CZ" sz="1800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cí</a:t>
                      </a:r>
                      <a:endParaRPr sz="1800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2b9eafe77fa_0_4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400">
                <a:latin typeface="Times New Roman"/>
                <a:ea typeface="Times New Roman"/>
                <a:cs typeface="Times New Roman"/>
                <a:sym typeface="Times New Roman"/>
              </a:rPr>
              <a:t>Rozděl následující slova na ta, která mají ve své struktuře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cs-CZ" sz="2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kmenotvorný sufix </a:t>
            </a:r>
            <a:r>
              <a:rPr lang="cs-CZ" sz="2400">
                <a:latin typeface="Times New Roman"/>
                <a:ea typeface="Times New Roman"/>
                <a:cs typeface="Times New Roman"/>
                <a:sym typeface="Times New Roman"/>
              </a:rPr>
              <a:t>a ta, která jej </a:t>
            </a:r>
            <a:r>
              <a:rPr lang="cs-CZ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nemají</a:t>
            </a:r>
            <a:r>
              <a:rPr lang="cs-CZ" sz="2400">
                <a:latin typeface="Times New Roman"/>
                <a:ea typeface="Times New Roman"/>
                <a:cs typeface="Times New Roman"/>
                <a:sym typeface="Times New Roman"/>
              </a:rPr>
              <a:t>. Najdi slova utvořená </a:t>
            </a:r>
            <a:r>
              <a:rPr lang="cs-CZ" sz="2400">
                <a:solidFill>
                  <a:srgbClr val="FF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konverzí</a:t>
            </a:r>
            <a:r>
              <a:rPr lang="cs-CZ" sz="2400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2400"/>
          </a:p>
        </p:txBody>
      </p:sp>
      <p:sp>
        <p:nvSpPr>
          <p:cNvPr id="263" name="Google Shape;263;g2b9eafe77fa_0_49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lupič						hlídka 				obyvatel			</a:t>
            </a:r>
            <a:endParaRPr i="1"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výhled						prosba				studentka		</a:t>
            </a:r>
            <a:endParaRPr i="1"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vrtačka					dělnice			výtah		</a:t>
            </a:r>
            <a:endParaRPr i="1"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zákop						rozhodčí			vznášedlo	</a:t>
            </a:r>
            <a:endParaRPr i="1"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pivař						rozvod				cestář		</a:t>
            </a:r>
            <a:endParaRPr i="1"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zprostředkovatelna		pozorný			ředidlo</a:t>
            </a:r>
            <a:endParaRPr i="1"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400">
                <a:latin typeface="Times New Roman"/>
                <a:ea typeface="Times New Roman"/>
                <a:cs typeface="Times New Roman"/>
                <a:sym typeface="Times New Roman"/>
              </a:rPr>
              <a:t>Vyznač </a:t>
            </a:r>
            <a:r>
              <a:rPr b="1" lang="cs-CZ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alternující kořenové vokály</a:t>
            </a:r>
            <a:r>
              <a:rPr lang="cs-CZ" sz="240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600" u="sng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cs-CZ"/>
              <a:t>Slovotvorný základ a</a:t>
            </a:r>
            <a:r>
              <a:rPr lang="cs-CZ"/>
              <a:t> </a:t>
            </a:r>
            <a:r>
              <a:rPr b="1" lang="cs-CZ"/>
              <a:t>slovotvorný formant</a:t>
            </a:r>
            <a:endParaRPr b="1"/>
          </a:p>
        </p:txBody>
      </p:sp>
      <p:sp>
        <p:nvSpPr>
          <p:cNvPr id="97" name="Google Shape;97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/>
          </a:p>
        </p:txBody>
      </p:sp>
      <p:pic>
        <p:nvPicPr>
          <p:cNvPr id="98" name="Google Shape;9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2950" y="1825613"/>
            <a:ext cx="10506075" cy="2105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2b9eafe77fa_0_5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Řešení</a:t>
            </a:r>
            <a:endParaRPr/>
          </a:p>
        </p:txBody>
      </p:sp>
      <p:sp>
        <p:nvSpPr>
          <p:cNvPr id="269" name="Google Shape;269;g2b9eafe77fa_0_5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1" i="1" lang="cs-CZ" sz="2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i="1" lang="cs-CZ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t → </a:t>
            </a:r>
            <a:r>
              <a:rPr i="1" lang="cs-CZ" sz="2600" u="sng"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1" i="1" lang="cs-CZ" sz="26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</a:t>
            </a:r>
            <a:r>
              <a:rPr i="1" lang="cs-CZ" sz="2600" u="sng"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i="1" lang="cs-CZ" sz="26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i="1" lang="cs-CZ" sz="2600" u="sng">
                <a:latin typeface="Times New Roman"/>
                <a:ea typeface="Times New Roman"/>
                <a:cs typeface="Times New Roman"/>
                <a:sym typeface="Times New Roman"/>
              </a:rPr>
              <a:t>č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					hlíd</a:t>
            </a:r>
            <a:r>
              <a:rPr i="1" lang="cs-CZ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t → 	hlídka    ob</a:t>
            </a:r>
            <a:r>
              <a:rPr b="1" i="1" lang="cs-CZ" sz="2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ý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v</a:t>
            </a:r>
            <a:r>
              <a:rPr i="1" lang="cs-CZ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t → </a:t>
            </a:r>
            <a:r>
              <a:rPr i="1" lang="cs-CZ" sz="2600" u="sng">
                <a:latin typeface="Times New Roman"/>
                <a:ea typeface="Times New Roman"/>
                <a:cs typeface="Times New Roman"/>
                <a:sym typeface="Times New Roman"/>
              </a:rPr>
              <a:t>ob</a:t>
            </a:r>
            <a:r>
              <a:rPr b="1" i="1" lang="cs-CZ" sz="26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</a:t>
            </a:r>
            <a:r>
              <a:rPr i="1" lang="cs-CZ" sz="2600" u="sng">
                <a:latin typeface="Times New Roman"/>
                <a:ea typeface="Times New Roman"/>
                <a:cs typeface="Times New Roman"/>
                <a:sym typeface="Times New Roman"/>
              </a:rPr>
              <a:t>v</a:t>
            </a:r>
            <a:r>
              <a:rPr i="1" lang="cs-CZ" sz="26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i="1" lang="cs-CZ" sz="2600" u="sng">
                <a:latin typeface="Times New Roman"/>
                <a:ea typeface="Times New Roman"/>
                <a:cs typeface="Times New Roman"/>
                <a:sym typeface="Times New Roman"/>
              </a:rPr>
              <a:t>tel	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i="1"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vyhl</a:t>
            </a:r>
            <a:r>
              <a:rPr b="1" i="1" lang="cs-CZ" sz="2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í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ž</a:t>
            </a:r>
            <a:r>
              <a:rPr i="1" lang="cs-CZ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t/vyhl</a:t>
            </a:r>
            <a:r>
              <a:rPr b="1" i="1" lang="cs-CZ" sz="2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é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i="1" lang="cs-CZ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nou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t → </a:t>
            </a:r>
            <a:r>
              <a:rPr i="1" lang="cs-CZ" sz="2600">
                <a:solidFill>
                  <a:srgbClr val="FF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výhl</a:t>
            </a:r>
            <a:r>
              <a:rPr b="1" i="1" lang="cs-CZ" sz="2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i="1" lang="cs-CZ" sz="2600">
                <a:solidFill>
                  <a:srgbClr val="FF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	pros</a:t>
            </a:r>
            <a:r>
              <a:rPr i="1" lang="cs-CZ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t → prosba	  stud</a:t>
            </a:r>
            <a:r>
              <a:rPr i="1" lang="cs-CZ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ova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t → studentka		</a:t>
            </a:r>
            <a:endParaRPr i="1"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vrt</a:t>
            </a:r>
            <a:r>
              <a:rPr i="1" lang="cs-CZ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t → </a:t>
            </a:r>
            <a:r>
              <a:rPr i="1" lang="cs-CZ" sz="2600" u="sng">
                <a:latin typeface="Times New Roman"/>
                <a:ea typeface="Times New Roman"/>
                <a:cs typeface="Times New Roman"/>
                <a:sym typeface="Times New Roman"/>
              </a:rPr>
              <a:t>vrt</a:t>
            </a:r>
            <a:r>
              <a:rPr i="1" lang="cs-CZ" sz="26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i="1" lang="cs-CZ" sz="2600" u="sng">
                <a:latin typeface="Times New Roman"/>
                <a:ea typeface="Times New Roman"/>
                <a:cs typeface="Times New Roman"/>
                <a:sym typeface="Times New Roman"/>
              </a:rPr>
              <a:t>čka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					dělník → 	dělnice  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vyt</a:t>
            </a:r>
            <a:r>
              <a:rPr b="1" i="1" lang="cs-CZ" sz="2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r>
              <a:rPr i="1" lang="cs-CZ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t/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vyt</a:t>
            </a:r>
            <a:r>
              <a:rPr b="1" i="1" lang="cs-CZ" sz="2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á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r>
              <a:rPr i="1" lang="cs-CZ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nou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t → </a:t>
            </a:r>
            <a:r>
              <a:rPr i="1" lang="cs-CZ" sz="2600">
                <a:solidFill>
                  <a:srgbClr val="FF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výt</a:t>
            </a:r>
            <a:r>
              <a:rPr b="1" i="1" lang="cs-CZ" sz="2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i="1" lang="cs-CZ" sz="2600">
                <a:solidFill>
                  <a:srgbClr val="FF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endParaRPr i="1" sz="2600">
              <a:solidFill>
                <a:srgbClr val="FF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zakop</a:t>
            </a:r>
            <a:r>
              <a:rPr i="1" lang="cs-CZ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t → </a:t>
            </a:r>
            <a:r>
              <a:rPr i="1" lang="cs-CZ" sz="2600">
                <a:solidFill>
                  <a:srgbClr val="FF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zákop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				rozhod</a:t>
            </a:r>
            <a:r>
              <a:rPr i="1" lang="cs-CZ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nou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t/</a:t>
            </a:r>
            <a:r>
              <a:rPr i="1" lang="cs-CZ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ova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t→ rozhodčí </a:t>
            </a:r>
            <a:endParaRPr i="1"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vznáš</a:t>
            </a:r>
            <a:r>
              <a:rPr i="1" lang="cs-CZ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t → </a:t>
            </a:r>
            <a:r>
              <a:rPr i="1" lang="cs-CZ" sz="2600" u="sng">
                <a:latin typeface="Times New Roman"/>
                <a:ea typeface="Times New Roman"/>
                <a:cs typeface="Times New Roman"/>
                <a:sym typeface="Times New Roman"/>
              </a:rPr>
              <a:t>vznáš</a:t>
            </a:r>
            <a:r>
              <a:rPr i="1" lang="cs-CZ" sz="26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i="1" lang="cs-CZ" sz="2600" u="sng">
                <a:latin typeface="Times New Roman"/>
                <a:ea typeface="Times New Roman"/>
                <a:cs typeface="Times New Roman"/>
                <a:sym typeface="Times New Roman"/>
              </a:rPr>
              <a:t>dlo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			pivo → pivař			</a:t>
            </a:r>
            <a:endParaRPr i="1"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rozv</a:t>
            </a:r>
            <a:r>
              <a:rPr b="1" i="1" lang="cs-CZ" sz="2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é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st/v</a:t>
            </a:r>
            <a:r>
              <a:rPr b="1" i="1" lang="cs-CZ" sz="2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á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i="1" lang="cs-CZ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ě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t → </a:t>
            </a:r>
            <a:r>
              <a:rPr i="1" lang="cs-CZ" sz="2600">
                <a:solidFill>
                  <a:srgbClr val="FF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rozv</a:t>
            </a:r>
            <a:r>
              <a:rPr b="1" i="1" lang="cs-CZ" sz="2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i="1" lang="cs-CZ" sz="2600">
                <a:solidFill>
                  <a:srgbClr val="FF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		  	cesta →  cestář</a:t>
            </a:r>
            <a:endParaRPr i="1"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zprostředk</a:t>
            </a:r>
            <a:r>
              <a:rPr i="1" lang="cs-CZ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ova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t → </a:t>
            </a:r>
            <a:r>
              <a:rPr i="1" lang="cs-CZ" sz="2600" u="sng">
                <a:latin typeface="Times New Roman"/>
                <a:ea typeface="Times New Roman"/>
                <a:cs typeface="Times New Roman"/>
                <a:sym typeface="Times New Roman"/>
              </a:rPr>
              <a:t>zprostředk</a:t>
            </a:r>
            <a:r>
              <a:rPr i="1" lang="cs-CZ" sz="26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ova</a:t>
            </a:r>
            <a:r>
              <a:rPr i="1" lang="cs-CZ" sz="2600" u="sng">
                <a:latin typeface="Times New Roman"/>
                <a:ea typeface="Times New Roman"/>
                <a:cs typeface="Times New Roman"/>
                <a:sym typeface="Times New Roman"/>
              </a:rPr>
              <a:t>tel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→ zprostředk</a:t>
            </a:r>
            <a:r>
              <a:rPr i="1" lang="cs-CZ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ova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telna </a:t>
            </a:r>
            <a:endParaRPr i="1"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pozor/pozor</a:t>
            </a:r>
            <a:r>
              <a:rPr i="1" lang="cs-CZ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ova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t → pozorný	řed</a:t>
            </a:r>
            <a:r>
              <a:rPr i="1" lang="cs-CZ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t → </a:t>
            </a:r>
            <a:r>
              <a:rPr i="1" lang="cs-CZ" sz="2600" u="sng">
                <a:latin typeface="Times New Roman"/>
                <a:ea typeface="Times New Roman"/>
                <a:cs typeface="Times New Roman"/>
                <a:sym typeface="Times New Roman"/>
              </a:rPr>
              <a:t>řed</a:t>
            </a:r>
            <a:r>
              <a:rPr i="1" lang="cs-CZ" sz="26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i="1" lang="cs-CZ" sz="2600" u="sng">
                <a:latin typeface="Times New Roman"/>
                <a:ea typeface="Times New Roman"/>
                <a:cs typeface="Times New Roman"/>
                <a:sym typeface="Times New Roman"/>
              </a:rPr>
              <a:t>dlo</a:t>
            </a:r>
            <a:endParaRPr i="1" sz="2600" u="sng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cs-CZ" sz="2600">
                <a:latin typeface="Times New Roman"/>
                <a:ea typeface="Times New Roman"/>
                <a:cs typeface="Times New Roman"/>
                <a:sym typeface="Times New Roman"/>
              </a:rPr>
              <a:t>Slovotvorný základ je a) </a:t>
            </a:r>
            <a:r>
              <a:rPr b="1" lang="cs-CZ" sz="2600" u="sng">
                <a:latin typeface="Times New Roman"/>
                <a:ea typeface="Times New Roman"/>
                <a:cs typeface="Times New Roman"/>
                <a:sym typeface="Times New Roman"/>
              </a:rPr>
              <a:t>kořen+kmenotvorná přípona</a:t>
            </a:r>
            <a:r>
              <a:rPr b="1" lang="cs-CZ" sz="2600">
                <a:latin typeface="Times New Roman"/>
                <a:ea typeface="Times New Roman"/>
                <a:cs typeface="Times New Roman"/>
                <a:sym typeface="Times New Roman"/>
              </a:rPr>
              <a:t>, b) pouhý kořen. Na čem závisí volba?</a:t>
            </a:r>
            <a:endParaRPr b="1" sz="2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2bcb706983b_0_1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Která z následujících substantiv jsou utvořena sufixem </a:t>
            </a:r>
            <a:r>
              <a:rPr i="1" lang="cs-CZ"/>
              <a:t>-dlo</a:t>
            </a:r>
            <a:endParaRPr i="1"/>
          </a:p>
        </p:txBody>
      </p:sp>
      <p:sp>
        <p:nvSpPr>
          <p:cNvPr id="275" name="Google Shape;275;g2bcb706983b_0_11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500"/>
              <a:t>divadlo			vozidlo			pravidlo</a:t>
            </a:r>
            <a:endParaRPr sz="3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500"/>
              <a:t>jídlo				letadlo			sídlo</a:t>
            </a:r>
            <a:endParaRPr sz="3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500"/>
              <a:t>křídlo			sedadlo		prádlo</a:t>
            </a:r>
            <a:endParaRPr sz="3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500"/>
              <a:t>zrcadlo			čerpadlo		lákadlo</a:t>
            </a:r>
            <a:endParaRPr sz="3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500"/>
              <a:t>sedlo			plavidlo		zavazadlo</a:t>
            </a:r>
            <a:endParaRPr sz="3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500"/>
              <a:t>svítidlo			hrdlo			strašidlo</a:t>
            </a:r>
            <a:endParaRPr sz="3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500"/>
              <a:t>mýdlo			lepidlo			sádlo</a:t>
            </a:r>
            <a:endParaRPr sz="35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233ca04c76_0_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Řešení</a:t>
            </a:r>
            <a:endParaRPr i="1"/>
          </a:p>
        </p:txBody>
      </p:sp>
      <p:sp>
        <p:nvSpPr>
          <p:cNvPr id="281" name="Google Shape;281;g3233ca04c76_0_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500">
                <a:solidFill>
                  <a:srgbClr val="FF0000"/>
                </a:solidFill>
              </a:rPr>
              <a:t>div-a-dlo		voz-i-dlo		prav-i-dlo</a:t>
            </a:r>
            <a:endParaRPr sz="3500"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500">
                <a:solidFill>
                  <a:srgbClr val="0000FF"/>
                </a:solidFill>
              </a:rPr>
              <a:t>jídlo	</a:t>
            </a:r>
            <a:r>
              <a:rPr lang="cs-CZ" sz="3500">
                <a:solidFill>
                  <a:srgbClr val="FF0000"/>
                </a:solidFill>
              </a:rPr>
              <a:t>			let-a-dlo		</a:t>
            </a:r>
            <a:r>
              <a:rPr lang="cs-CZ" sz="3500">
                <a:solidFill>
                  <a:srgbClr val="0000FF"/>
                </a:solidFill>
              </a:rPr>
              <a:t>sídlo</a:t>
            </a:r>
            <a:endParaRPr sz="3500"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500">
                <a:solidFill>
                  <a:srgbClr val="0000FF"/>
                </a:solidFill>
              </a:rPr>
              <a:t>křídlo	</a:t>
            </a:r>
            <a:r>
              <a:rPr lang="cs-CZ" sz="3500">
                <a:solidFill>
                  <a:srgbClr val="FF0000"/>
                </a:solidFill>
              </a:rPr>
              <a:t>		sed-a-dlo		pr-á-dlo</a:t>
            </a:r>
            <a:endParaRPr sz="3500"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500">
                <a:solidFill>
                  <a:srgbClr val="0000FF"/>
                </a:solidFill>
              </a:rPr>
              <a:t>zrcadlo	</a:t>
            </a:r>
            <a:r>
              <a:rPr lang="cs-CZ" sz="3500">
                <a:solidFill>
                  <a:srgbClr val="FF0000"/>
                </a:solidFill>
              </a:rPr>
              <a:t>		čerp-a-dlo	lák-a-dlo</a:t>
            </a:r>
            <a:endParaRPr sz="3500"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500">
                <a:solidFill>
                  <a:srgbClr val="0000FF"/>
                </a:solidFill>
              </a:rPr>
              <a:t>sedlo	</a:t>
            </a:r>
            <a:r>
              <a:rPr lang="cs-CZ" sz="3500">
                <a:solidFill>
                  <a:srgbClr val="FF0000"/>
                </a:solidFill>
              </a:rPr>
              <a:t>		plav-i-dlo		zavaz</a:t>
            </a:r>
            <a:r>
              <a:rPr lang="cs-CZ" sz="3500">
                <a:solidFill>
                  <a:srgbClr val="FF0000"/>
                </a:solidFill>
              </a:rPr>
              <a:t>-</a:t>
            </a:r>
            <a:r>
              <a:rPr lang="cs-CZ" sz="3500">
                <a:solidFill>
                  <a:srgbClr val="FF0000"/>
                </a:solidFill>
              </a:rPr>
              <a:t>a-dlo</a:t>
            </a:r>
            <a:endParaRPr sz="3500"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500">
                <a:solidFill>
                  <a:srgbClr val="FF0000"/>
                </a:solidFill>
              </a:rPr>
              <a:t>svít-i-dlo	</a:t>
            </a:r>
            <a:r>
              <a:rPr lang="cs-CZ" sz="3500">
                <a:solidFill>
                  <a:srgbClr val="0000FF"/>
                </a:solidFill>
              </a:rPr>
              <a:t>	hrdlo	</a:t>
            </a:r>
            <a:r>
              <a:rPr lang="cs-CZ" sz="3500">
                <a:solidFill>
                  <a:srgbClr val="FF0000"/>
                </a:solidFill>
              </a:rPr>
              <a:t>		straš-i-dlo</a:t>
            </a:r>
            <a:endParaRPr sz="3500"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500">
                <a:solidFill>
                  <a:srgbClr val="FF0000"/>
                </a:solidFill>
              </a:rPr>
              <a:t>mý-dlo			lep-i-dlo		</a:t>
            </a:r>
            <a:r>
              <a:rPr lang="cs-CZ" sz="3500">
                <a:solidFill>
                  <a:srgbClr val="0000FF"/>
                </a:solidFill>
              </a:rPr>
              <a:t>sádlo</a:t>
            </a:r>
            <a:endParaRPr sz="35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2b9eafe77fa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Která slova jsou utvořena sufixem -</a:t>
            </a:r>
            <a:r>
              <a:rPr i="1" lang="cs-CZ"/>
              <a:t>b(a)</a:t>
            </a:r>
            <a:r>
              <a:rPr lang="cs-CZ"/>
              <a:t>?</a:t>
            </a:r>
            <a:endParaRPr/>
          </a:p>
        </p:txBody>
      </p:sp>
      <p:sp>
        <p:nvSpPr>
          <p:cNvPr id="287" name="Google Shape;287;g2b9eafe77fa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i="1" lang="cs-CZ"/>
              <a:t>doba</a:t>
            </a:r>
            <a:endParaRPr i="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i="1" lang="cs-CZ"/>
              <a:t>služba</a:t>
            </a:r>
            <a:endParaRPr i="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i="1" lang="cs-CZ"/>
              <a:t>potřeba</a:t>
            </a:r>
            <a:endParaRPr i="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i="1" lang="cs-CZ"/>
              <a:t>stavba</a:t>
            </a:r>
            <a:endParaRPr i="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i="1" lang="cs-CZ"/>
              <a:t>osoba</a:t>
            </a:r>
            <a:endParaRPr i="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i="1" lang="cs-CZ"/>
              <a:t>volba</a:t>
            </a:r>
            <a:endParaRPr i="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i="1" lang="cs-CZ"/>
              <a:t>podoba</a:t>
            </a:r>
            <a:endParaRPr i="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i="1" lang="cs-CZ"/>
              <a:t>výroba</a:t>
            </a:r>
            <a:endParaRPr i="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i="1" lang="cs-CZ"/>
              <a:t>hudba</a:t>
            </a:r>
            <a:endParaRPr i="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i="1" lang="cs-CZ"/>
              <a:t>kletba</a:t>
            </a:r>
            <a:endParaRPr i="1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23"/>
          <p:cNvSpPr txBox="1"/>
          <p:nvPr>
            <p:ph type="title"/>
          </p:nvPr>
        </p:nvSpPr>
        <p:spPr>
          <a:xfrm>
            <a:off x="490728" y="2919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cs-CZ" sz="3600"/>
              <a:t>Pokuste se formulovat pravidlo, podle kterého odlišíme slova utvořená afixem </a:t>
            </a:r>
            <a:r>
              <a:rPr b="1" i="1" lang="cs-CZ" sz="3600"/>
              <a:t>–b(a)</a:t>
            </a:r>
            <a:r>
              <a:rPr lang="cs-CZ" sz="3600"/>
              <a:t> od těch, která jím utvořena nejsou.</a:t>
            </a:r>
            <a:endParaRPr b="1" i="1" sz="3600"/>
          </a:p>
        </p:txBody>
      </p:sp>
      <p:sp>
        <p:nvSpPr>
          <p:cNvPr id="293" name="Google Shape;293;p2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15265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Sufix </a:t>
            </a:r>
            <a:r>
              <a:rPr b="1" i="1" lang="cs-CZ"/>
              <a:t>–b-</a:t>
            </a:r>
            <a:r>
              <a:rPr lang="cs-CZ"/>
              <a:t> následuje vždy za uzavřeným (končícím na souhlásku) kořenem.</a:t>
            </a:r>
            <a:endParaRPr/>
          </a:p>
          <a:p>
            <a:pPr indent="-21526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Jak se sufixem </a:t>
            </a:r>
            <a:r>
              <a:rPr b="1" i="1" lang="cs-CZ"/>
              <a:t>–b- </a:t>
            </a:r>
            <a:r>
              <a:rPr lang="cs-CZ"/>
              <a:t>odvozují deriváty od otevřeného kořene? Slovesa </a:t>
            </a:r>
            <a:r>
              <a:rPr i="1" lang="cs-CZ"/>
              <a:t>slouž-i-t, stav-ě-t, vol-i-t</a:t>
            </a:r>
            <a:r>
              <a:rPr lang="cs-CZ"/>
              <a:t> mají uzavřený kořen (končící na konsonant). Slovesa s otevřeným kořenem  jsou slovesa podle vzoru </a:t>
            </a:r>
            <a:r>
              <a:rPr i="1" lang="cs-CZ"/>
              <a:t>krý-t (bít, pít, žít, sát, vát, smát se, klít, dít se, rýt, mýt, lít, kout, …).</a:t>
            </a:r>
            <a:endParaRPr/>
          </a:p>
          <a:p>
            <a:pPr indent="-21526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Znáte substantiva </a:t>
            </a:r>
            <a:r>
              <a:rPr i="1" lang="cs-CZ"/>
              <a:t> setba, úlitba, kletba</a:t>
            </a:r>
            <a:r>
              <a:rPr lang="cs-CZ"/>
              <a:t>?</a:t>
            </a:r>
            <a:endParaRPr/>
          </a:p>
          <a:p>
            <a:pPr indent="-21526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Všimněme si, že při vydělení afixu si všímáme společných formálních vlastností i významových souvislostí.</a:t>
            </a:r>
            <a:endParaRPr/>
          </a:p>
          <a:p>
            <a:pPr indent="-156527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cs-CZ"/>
              <a:t>Všimněte si, že otevřený kořen nemusí být uzavřen pouze konsonantem </a:t>
            </a:r>
            <a:r>
              <a:rPr i="1" lang="cs-CZ"/>
              <a:t>t</a:t>
            </a:r>
            <a:r>
              <a:rPr lang="cs-CZ"/>
              <a:t>, ale např. </a:t>
            </a:r>
            <a:r>
              <a:rPr i="1" lang="cs-CZ"/>
              <a:t>v, j, ch</a:t>
            </a:r>
            <a:r>
              <a:rPr lang="cs-CZ"/>
              <a:t> (</a:t>
            </a:r>
            <a:r>
              <a:rPr i="1" lang="cs-CZ"/>
              <a:t>krýt → překryv, </a:t>
            </a:r>
            <a:r>
              <a:rPr i="1" lang="cs-CZ"/>
              <a:t>krov, </a:t>
            </a:r>
            <a:r>
              <a:rPr i="1" lang="cs-CZ"/>
              <a:t>krovka, žít → život,  pít → pivo,  lít → záliv, dít → děj, odít </a:t>
            </a:r>
            <a:r>
              <a:rPr i="1" lang="cs-CZ"/>
              <a:t>→ oděv, </a:t>
            </a:r>
            <a:r>
              <a:rPr i="1" lang="cs-CZ"/>
              <a:t>smát se → smích</a:t>
            </a:r>
            <a:r>
              <a:rPr lang="cs-CZ"/>
              <a:t>).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U kterých z následujících slov  lze vydělit morfy</a:t>
            </a:r>
            <a:r>
              <a:rPr i="1" lang="cs-CZ"/>
              <a:t>-</a:t>
            </a:r>
            <a:r>
              <a:rPr i="1" lang="cs-CZ">
                <a:solidFill>
                  <a:srgbClr val="7030A0"/>
                </a:solidFill>
              </a:rPr>
              <a:t>ičk</a:t>
            </a:r>
            <a:r>
              <a:rPr i="1" lang="cs-CZ"/>
              <a:t>-</a:t>
            </a:r>
            <a:r>
              <a:rPr i="1" lang="cs-CZ">
                <a:solidFill>
                  <a:srgbClr val="00B050"/>
                </a:solidFill>
              </a:rPr>
              <a:t>a</a:t>
            </a:r>
            <a:endParaRPr>
              <a:solidFill>
                <a:srgbClr val="00B050"/>
              </a:solidFill>
            </a:endParaRPr>
          </a:p>
        </p:txBody>
      </p:sp>
      <p:sp>
        <p:nvSpPr>
          <p:cNvPr id="299" name="Google Shape;299;p2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 sz="2800"/>
              <a:t>babička</a:t>
            </a:r>
            <a:endParaRPr sz="2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 sz="2800"/>
              <a:t>holčička</a:t>
            </a:r>
            <a:endParaRPr sz="2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 sz="2800"/>
              <a:t>sestřička</a:t>
            </a:r>
            <a:endParaRPr sz="2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 sz="2800"/>
              <a:t>řidička</a:t>
            </a:r>
            <a:endParaRPr sz="2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 sz="2800"/>
              <a:t>právnička</a:t>
            </a:r>
            <a:endParaRPr sz="2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 sz="2800"/>
              <a:t>samička</a:t>
            </a:r>
            <a:endParaRPr sz="2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 sz="2800"/>
              <a:t>slepička</a:t>
            </a:r>
            <a:endParaRPr sz="2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 sz="2800"/>
              <a:t>panička</a:t>
            </a:r>
            <a:endParaRPr sz="2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 sz="2800"/>
              <a:t>historička</a:t>
            </a:r>
            <a:endParaRPr sz="28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Odpovězte na otázky:</a:t>
            </a:r>
            <a:endParaRPr/>
          </a:p>
        </p:txBody>
      </p:sp>
      <p:sp>
        <p:nvSpPr>
          <p:cNvPr id="305" name="Google Shape;305;p2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/>
              <a:t>Co vám evokují slova, o nichž Vám řeknu, že končí na –</a:t>
            </a:r>
            <a:r>
              <a:rPr i="1" lang="cs-CZ"/>
              <a:t>ičk-a?</a:t>
            </a:r>
            <a:endParaRPr sz="2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/>
              <a:t>Porovnejte </a:t>
            </a:r>
            <a:r>
              <a:rPr b="1" lang="cs-CZ"/>
              <a:t>názvy osob </a:t>
            </a:r>
            <a:r>
              <a:rPr lang="cs-CZ"/>
              <a:t>z předchozího slidu a všimněte si, jakými </a:t>
            </a:r>
            <a:r>
              <a:rPr b="1" lang="cs-CZ"/>
              <a:t>formanty</a:t>
            </a:r>
            <a:r>
              <a:rPr lang="cs-CZ"/>
              <a:t> jsou utvořeny. </a:t>
            </a:r>
            <a:endParaRPr sz="2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/>
              <a:t>Sledujte </a:t>
            </a:r>
            <a:r>
              <a:rPr b="1" lang="cs-CZ"/>
              <a:t>slovotvorné řady</a:t>
            </a:r>
            <a:r>
              <a:rPr lang="cs-CZ"/>
              <a:t>.</a:t>
            </a:r>
            <a:endParaRPr sz="2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/>
              <a:t>Na základě principu </a:t>
            </a:r>
            <a:r>
              <a:rPr b="1" lang="cs-CZ"/>
              <a:t>analogie</a:t>
            </a:r>
            <a:r>
              <a:rPr lang="cs-CZ"/>
              <a:t> rozdělte tato pojmenování podle </a:t>
            </a:r>
            <a:r>
              <a:rPr b="1" lang="cs-CZ"/>
              <a:t>slovotvorného typu</a:t>
            </a:r>
            <a:r>
              <a:rPr lang="cs-CZ"/>
              <a:t>.</a:t>
            </a:r>
            <a:endParaRPr sz="2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/>
              <a:t>Jaké společné gramatické vlastnosti slov </a:t>
            </a:r>
            <a:r>
              <a:rPr b="1" lang="cs-CZ"/>
              <a:t>fundujících/motivujících</a:t>
            </a:r>
            <a:r>
              <a:rPr lang="cs-CZ"/>
              <a:t> uvedená substantiva lze jmenovat ve vztahu k </a:t>
            </a:r>
            <a:r>
              <a:rPr b="1" lang="cs-CZ"/>
              <a:t>slovotvorné třídě</a:t>
            </a:r>
            <a:r>
              <a:rPr lang="cs-CZ"/>
              <a:t> odvozených substantiv?</a:t>
            </a:r>
            <a:endParaRPr sz="28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4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cs-CZ" sz="3200"/>
              <a:t>Vyznač </a:t>
            </a:r>
            <a:r>
              <a:rPr b="1" lang="cs-CZ" sz="3200" u="sng"/>
              <a:t>tvaro</a:t>
            </a:r>
            <a:r>
              <a:rPr lang="cs-CZ" sz="3200"/>
              <a:t>tvorný základ a vypiš slova/ slovní tvary, které obsahují alomorfy kořenových i afixálních morfů</a:t>
            </a:r>
            <a:endParaRPr/>
          </a:p>
        </p:txBody>
      </p:sp>
      <p:sp>
        <p:nvSpPr>
          <p:cNvPr id="311" name="Google Shape;311;p4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40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cs-CZ" sz="4000"/>
              <a:t>opičárna</a:t>
            </a:r>
            <a:endParaRPr/>
          </a:p>
          <a:p>
            <a:pPr indent="-2540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cs-CZ" sz="4000"/>
              <a:t>úkryt</a:t>
            </a:r>
            <a:endParaRPr/>
          </a:p>
          <a:p>
            <a:pPr indent="-2540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cs-CZ" sz="4000"/>
              <a:t>nesl</a:t>
            </a:r>
            <a:endParaRPr/>
          </a:p>
          <a:p>
            <a:pPr indent="-2540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cs-CZ" sz="4000"/>
              <a:t>prosil</a:t>
            </a:r>
            <a:endParaRPr/>
          </a:p>
          <a:p>
            <a:pPr indent="-2540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cs-CZ" sz="4000"/>
              <a:t>bereme</a:t>
            </a:r>
            <a:endParaRPr/>
          </a:p>
          <a:p>
            <a:pPr indent="-2540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cs-CZ" sz="4000"/>
              <a:t>kuřaty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5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cs-CZ" sz="3200"/>
              <a:t>Vyznač </a:t>
            </a:r>
            <a:r>
              <a:rPr b="1" lang="cs-CZ" sz="3200" u="sng"/>
              <a:t>tvaro</a:t>
            </a:r>
            <a:r>
              <a:rPr lang="cs-CZ" sz="3200"/>
              <a:t>tvorný základ a vypiš slova/ slovní tvary, které obsahují alomorfy </a:t>
            </a:r>
            <a:r>
              <a:rPr lang="cs-CZ" sz="3200">
                <a:solidFill>
                  <a:srgbClr val="FF0000"/>
                </a:solidFill>
              </a:rPr>
              <a:t>kořenových</a:t>
            </a:r>
            <a:r>
              <a:rPr lang="cs-CZ" sz="3200"/>
              <a:t> i </a:t>
            </a:r>
            <a:r>
              <a:rPr lang="cs-CZ" sz="3200">
                <a:solidFill>
                  <a:srgbClr val="7030A0"/>
                </a:solidFill>
              </a:rPr>
              <a:t>afixálních </a:t>
            </a:r>
            <a:r>
              <a:rPr lang="cs-CZ" sz="3200"/>
              <a:t>morfů</a:t>
            </a:r>
            <a:endParaRPr/>
          </a:p>
        </p:txBody>
      </p:sp>
      <p:sp>
        <p:nvSpPr>
          <p:cNvPr id="317" name="Google Shape;317;p5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2540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Char char="•"/>
            </a:pPr>
            <a:r>
              <a:rPr b="1" lang="cs-CZ" sz="4000" u="sng">
                <a:solidFill>
                  <a:srgbClr val="FF0000"/>
                </a:solidFill>
              </a:rPr>
              <a:t>opič</a:t>
            </a:r>
            <a:r>
              <a:rPr b="1" lang="cs-CZ" sz="4000" u="sng">
                <a:solidFill>
                  <a:srgbClr val="7030A0"/>
                </a:solidFill>
              </a:rPr>
              <a:t>árn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a 	</a:t>
            </a:r>
            <a:r>
              <a:rPr b="1" lang="cs-CZ" sz="4000" u="sng">
                <a:solidFill>
                  <a:srgbClr val="FF0000"/>
                </a:solidFill>
              </a:rPr>
              <a:t>opič</a:t>
            </a:r>
            <a:r>
              <a:rPr b="1" lang="cs-CZ" sz="4000" u="sng">
                <a:solidFill>
                  <a:srgbClr val="7030A0"/>
                </a:solidFill>
              </a:rPr>
              <a:t>áren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0</a:t>
            </a:r>
            <a:endParaRPr/>
          </a:p>
          <a:p>
            <a:pPr indent="-2540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030A0"/>
              </a:buClr>
              <a:buSzPts val="4000"/>
              <a:buChar char="•"/>
            </a:pPr>
            <a:r>
              <a:rPr b="1" lang="cs-CZ" sz="4000" u="sng">
                <a:solidFill>
                  <a:srgbClr val="7030A0"/>
                </a:solidFill>
              </a:rPr>
              <a:t>ú</a:t>
            </a:r>
            <a:r>
              <a:rPr b="1" lang="cs-CZ" sz="4000" u="sng">
                <a:solidFill>
                  <a:srgbClr val="FF0000"/>
                </a:solidFill>
              </a:rPr>
              <a:t>kry</a:t>
            </a:r>
            <a:r>
              <a:rPr lang="cs-CZ" sz="4000">
                <a:solidFill>
                  <a:srgbClr val="00B0F0"/>
                </a:solidFill>
              </a:rPr>
              <a:t>t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0	</a:t>
            </a:r>
            <a:r>
              <a:rPr b="1" lang="cs-CZ" sz="4000" u="sng">
                <a:solidFill>
                  <a:srgbClr val="7030A0"/>
                </a:solidFill>
              </a:rPr>
              <a:t>u</a:t>
            </a:r>
            <a:r>
              <a:rPr b="1" lang="cs-CZ" sz="4000" u="sng">
                <a:solidFill>
                  <a:srgbClr val="FF0000"/>
                </a:solidFill>
              </a:rPr>
              <a:t>kry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je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š </a:t>
            </a:r>
            <a:r>
              <a:rPr b="1" lang="cs-CZ" sz="4000" u="sng">
                <a:solidFill>
                  <a:srgbClr val="7030A0"/>
                </a:solidFill>
              </a:rPr>
              <a:t>po</a:t>
            </a:r>
            <a:r>
              <a:rPr b="1" lang="cs-CZ" sz="4000" u="sng">
                <a:solidFill>
                  <a:srgbClr val="FF0000"/>
                </a:solidFill>
              </a:rPr>
              <a:t>krý</a:t>
            </a:r>
            <a:r>
              <a:rPr lang="cs-CZ" sz="4000">
                <a:solidFill>
                  <a:srgbClr val="00B0F0"/>
                </a:solidFill>
              </a:rPr>
              <a:t>v</a:t>
            </a:r>
            <a:r>
              <a:rPr lang="cs-CZ" sz="4000">
                <a:solidFill>
                  <a:srgbClr val="7030A0"/>
                </a:solidFill>
              </a:rPr>
              <a:t>ek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0	</a:t>
            </a:r>
            <a:r>
              <a:rPr b="1" lang="cs-CZ" sz="4000" u="sng">
                <a:solidFill>
                  <a:srgbClr val="FF0000"/>
                </a:solidFill>
              </a:rPr>
              <a:t>kro</a:t>
            </a:r>
            <a:r>
              <a:rPr lang="cs-CZ" sz="4000">
                <a:solidFill>
                  <a:srgbClr val="00B0F0"/>
                </a:solidFill>
              </a:rPr>
              <a:t>v</a:t>
            </a:r>
            <a:r>
              <a:rPr lang="cs-CZ" sz="4000">
                <a:solidFill>
                  <a:srgbClr val="7030A0"/>
                </a:solidFill>
              </a:rPr>
              <a:t>k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a</a:t>
            </a:r>
            <a:endParaRPr/>
          </a:p>
          <a:p>
            <a:pPr indent="-2540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4000"/>
              <a:buChar char="•"/>
            </a:pPr>
            <a:r>
              <a:rPr b="1" lang="cs-CZ" sz="4000" u="sng">
                <a:solidFill>
                  <a:srgbClr val="FF0000"/>
                </a:solidFill>
              </a:rPr>
              <a:t>nes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0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l	</a:t>
            </a:r>
            <a:r>
              <a:rPr b="1" lang="cs-CZ" sz="4000" u="sng">
                <a:solidFill>
                  <a:srgbClr val="FF0000"/>
                </a:solidFill>
              </a:rPr>
              <a:t>nes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e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me	</a:t>
            </a:r>
            <a:r>
              <a:rPr b="1" lang="cs-CZ" sz="4000" u="sng">
                <a:solidFill>
                  <a:srgbClr val="FF0000"/>
                </a:solidFill>
              </a:rPr>
              <a:t>nes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0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me </a:t>
            </a:r>
            <a:r>
              <a:rPr b="1" lang="cs-CZ" sz="4000" u="sng">
                <a:solidFill>
                  <a:srgbClr val="FF0000"/>
                </a:solidFill>
              </a:rPr>
              <a:t>nés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0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t</a:t>
            </a:r>
            <a:r>
              <a:rPr lang="cs-CZ" sz="4000"/>
              <a:t> …</a:t>
            </a:r>
            <a:endParaRPr/>
          </a:p>
          <a:p>
            <a:pPr indent="-2540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4000"/>
              <a:buChar char="•"/>
            </a:pPr>
            <a:r>
              <a:rPr b="1" lang="cs-CZ" sz="4000" u="sng">
                <a:solidFill>
                  <a:srgbClr val="FF0000"/>
                </a:solidFill>
              </a:rPr>
              <a:t>pros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i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l	</a:t>
            </a:r>
            <a:r>
              <a:rPr b="1" lang="cs-CZ" sz="4000" u="sng">
                <a:solidFill>
                  <a:srgbClr val="FF0000"/>
                </a:solidFill>
              </a:rPr>
              <a:t>pros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í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me	</a:t>
            </a:r>
            <a:r>
              <a:rPr b="1" lang="cs-CZ" sz="4000" u="sng">
                <a:solidFill>
                  <a:srgbClr val="FF0000"/>
                </a:solidFill>
              </a:rPr>
              <a:t>pros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0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me</a:t>
            </a:r>
            <a:r>
              <a:rPr b="1" lang="cs-CZ" sz="4000" u="sng">
                <a:solidFill>
                  <a:srgbClr val="FF0000"/>
                </a:solidFill>
              </a:rPr>
              <a:t>pros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i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t</a:t>
            </a:r>
            <a:endParaRPr/>
          </a:p>
          <a:p>
            <a:pPr indent="-2540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4000"/>
              <a:buChar char="•"/>
            </a:pPr>
            <a:r>
              <a:rPr b="1" lang="cs-CZ" sz="4000" u="sng">
                <a:solidFill>
                  <a:srgbClr val="FF0000"/>
                </a:solidFill>
              </a:rPr>
              <a:t>ber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e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me	</a:t>
            </a:r>
            <a:r>
              <a:rPr b="1" lang="cs-CZ" sz="4000" u="sng">
                <a:solidFill>
                  <a:srgbClr val="FF0000"/>
                </a:solidFill>
              </a:rPr>
              <a:t>br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a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l		</a:t>
            </a:r>
            <a:r>
              <a:rPr b="1" lang="cs-CZ" sz="4000" u="sng">
                <a:solidFill>
                  <a:srgbClr val="FF0000"/>
                </a:solidFill>
              </a:rPr>
              <a:t>ber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0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me </a:t>
            </a:r>
            <a:r>
              <a:rPr b="1" lang="cs-CZ" sz="4000" u="sng">
                <a:solidFill>
                  <a:srgbClr val="FF0000"/>
                </a:solidFill>
              </a:rPr>
              <a:t>br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á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t </a:t>
            </a:r>
            <a:r>
              <a:rPr lang="cs-CZ" sz="4000"/>
              <a:t> …</a:t>
            </a:r>
            <a:endParaRPr sz="4000">
              <a:solidFill>
                <a:srgbClr val="00B050"/>
              </a:solidFill>
            </a:endParaRPr>
          </a:p>
          <a:p>
            <a:pPr indent="-2540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4000"/>
              <a:buChar char="•"/>
            </a:pPr>
            <a:r>
              <a:rPr b="1" lang="cs-CZ" sz="4000" u="sng">
                <a:solidFill>
                  <a:srgbClr val="FF0000"/>
                </a:solidFill>
              </a:rPr>
              <a:t>kuř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at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y	</a:t>
            </a:r>
            <a:r>
              <a:rPr b="1" lang="cs-CZ" sz="4000" u="sng">
                <a:solidFill>
                  <a:srgbClr val="FF0000"/>
                </a:solidFill>
              </a:rPr>
              <a:t>kuř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0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e 	</a:t>
            </a:r>
            <a:r>
              <a:rPr b="1" lang="cs-CZ" sz="4000" u="sng">
                <a:solidFill>
                  <a:srgbClr val="FF0000"/>
                </a:solidFill>
              </a:rPr>
              <a:t>kuř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et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e</a:t>
            </a:r>
            <a:endParaRPr/>
          </a:p>
          <a:p>
            <a:pPr indent="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>
              <a:solidFill>
                <a:srgbClr val="00B050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5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Která slova jsou tvořena stejným slovotvorným formantem?</a:t>
            </a:r>
            <a:endParaRPr/>
          </a:p>
        </p:txBody>
      </p:sp>
      <p:sp>
        <p:nvSpPr>
          <p:cNvPr id="323" name="Google Shape;323;p5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elektrárna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kavárna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skvrna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továrna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tiskárna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herna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kasárna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čistírna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srna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371a501293_0_4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Slovotvorný základ/s</a:t>
            </a:r>
            <a:r>
              <a:rPr lang="cs-CZ"/>
              <a:t>lovotvorný </a:t>
            </a:r>
            <a:r>
              <a:rPr lang="cs-CZ"/>
              <a:t>formant</a:t>
            </a:r>
            <a:endParaRPr/>
          </a:p>
        </p:txBody>
      </p:sp>
      <p:sp>
        <p:nvSpPr>
          <p:cNvPr id="104" name="Google Shape;104;g3371a501293_0_4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cs-CZ"/>
              <a:t>Slovotvorný základ = část slova po oddělení slovotvorného formantu, který je tvořen slovotvorným afixem (</a:t>
            </a:r>
            <a:r>
              <a:rPr lang="cs-CZ" u="sng">
                <a:solidFill>
                  <a:srgbClr val="FF0000"/>
                </a:solidFill>
              </a:rPr>
              <a:t>slovotvorná přípona</a:t>
            </a:r>
            <a:r>
              <a:rPr lang="cs-CZ"/>
              <a:t>, předpona, kombinace přípony a předpony, konekt) a </a:t>
            </a:r>
            <a:r>
              <a:rPr lang="cs-CZ">
                <a:solidFill>
                  <a:srgbClr val="FFC000"/>
                </a:solidFill>
              </a:rPr>
              <a:t>pádová koncovka </a:t>
            </a:r>
            <a:r>
              <a:rPr lang="cs-CZ"/>
              <a:t>: </a:t>
            </a:r>
            <a:r>
              <a:rPr i="1" lang="cs-CZ"/>
              <a:t>star-</a:t>
            </a:r>
            <a:r>
              <a:rPr i="1" lang="cs-CZ" u="sng">
                <a:solidFill>
                  <a:srgbClr val="FF0000"/>
                </a:solidFill>
              </a:rPr>
              <a:t>š</a:t>
            </a:r>
            <a:r>
              <a:rPr i="1" lang="cs-CZ">
                <a:solidFill>
                  <a:srgbClr val="FF0000"/>
                </a:solidFill>
              </a:rPr>
              <a:t>-</a:t>
            </a:r>
            <a:r>
              <a:rPr i="1" lang="cs-CZ">
                <a:solidFill>
                  <a:srgbClr val="FFC000"/>
                </a:solidFill>
              </a:rPr>
              <a:t>(í) </a:t>
            </a:r>
            <a:r>
              <a:rPr i="1" lang="cs-CZ"/>
              <a:t>prodavač-</a:t>
            </a:r>
            <a:r>
              <a:rPr i="1" lang="cs-CZ" u="sng">
                <a:solidFill>
                  <a:srgbClr val="FF0000"/>
                </a:solidFill>
              </a:rPr>
              <a:t>k</a:t>
            </a:r>
            <a:r>
              <a:rPr i="1" lang="cs-CZ">
                <a:solidFill>
                  <a:srgbClr val="FF0000"/>
                </a:solidFill>
              </a:rPr>
              <a:t>-</a:t>
            </a:r>
            <a:r>
              <a:rPr i="1" lang="cs-CZ">
                <a:solidFill>
                  <a:srgbClr val="FFC000"/>
                </a:solidFill>
              </a:rPr>
              <a:t>(a)</a:t>
            </a:r>
            <a:r>
              <a:rPr lang="cs-CZ"/>
              <a:t>, </a:t>
            </a:r>
            <a:r>
              <a:rPr lang="cs-CZ">
                <a:solidFill>
                  <a:srgbClr val="00B050"/>
                </a:solidFill>
              </a:rPr>
              <a:t>kmenotvorná přípona </a:t>
            </a:r>
            <a:r>
              <a:rPr lang="cs-CZ"/>
              <a:t>+ </a:t>
            </a:r>
            <a:r>
              <a:rPr lang="cs-CZ">
                <a:solidFill>
                  <a:srgbClr val="0070C0"/>
                </a:solidFill>
              </a:rPr>
              <a:t>tvarová</a:t>
            </a:r>
            <a:r>
              <a:rPr lang="cs-CZ"/>
              <a:t> a </a:t>
            </a:r>
            <a:r>
              <a:rPr lang="cs-CZ">
                <a:solidFill>
                  <a:srgbClr val="7030A0"/>
                </a:solidFill>
              </a:rPr>
              <a:t>rodová koncovka</a:t>
            </a:r>
            <a:r>
              <a:rPr lang="cs-CZ"/>
              <a:t>: </a:t>
            </a:r>
            <a:r>
              <a:rPr i="1" lang="cs-CZ"/>
              <a:t>přicház-</a:t>
            </a:r>
            <a:r>
              <a:rPr i="1" lang="cs-CZ" u="sng">
                <a:solidFill>
                  <a:srgbClr val="FF0000"/>
                </a:solidFill>
              </a:rPr>
              <a:t>ív</a:t>
            </a:r>
            <a:r>
              <a:rPr i="1" lang="cs-CZ">
                <a:solidFill>
                  <a:srgbClr val="FF0000"/>
                </a:solidFill>
              </a:rPr>
              <a:t>-(</a:t>
            </a:r>
            <a:r>
              <a:rPr i="1" lang="cs-CZ">
                <a:solidFill>
                  <a:srgbClr val="00B050"/>
                </a:solidFill>
              </a:rPr>
              <a:t>a</a:t>
            </a:r>
            <a:r>
              <a:rPr i="1" lang="cs-CZ">
                <a:solidFill>
                  <a:srgbClr val="FF0000"/>
                </a:solidFill>
              </a:rPr>
              <a:t>-</a:t>
            </a:r>
            <a:r>
              <a:rPr lang="cs-CZ">
                <a:solidFill>
                  <a:srgbClr val="0070C0"/>
                </a:solidFill>
              </a:rPr>
              <a:t>l</a:t>
            </a:r>
            <a:r>
              <a:rPr i="1" lang="cs-CZ">
                <a:solidFill>
                  <a:srgbClr val="FF0000"/>
                </a:solidFill>
              </a:rPr>
              <a:t>-</a:t>
            </a:r>
            <a:r>
              <a:rPr i="1" lang="cs-CZ">
                <a:solidFill>
                  <a:srgbClr val="7030A0"/>
                </a:solidFill>
              </a:rPr>
              <a:t>a</a:t>
            </a:r>
            <a:r>
              <a:rPr i="1" lang="cs-CZ">
                <a:solidFill>
                  <a:srgbClr val="FF0000"/>
                </a:solidFill>
              </a:rPr>
              <a:t>)</a:t>
            </a:r>
            <a:r>
              <a:rPr lang="cs-CZ"/>
              <a:t>, </a:t>
            </a:r>
            <a:r>
              <a:rPr lang="cs-CZ">
                <a:solidFill>
                  <a:srgbClr val="00B050"/>
                </a:solidFill>
              </a:rPr>
              <a:t>kmenotvorná přípona </a:t>
            </a:r>
            <a:r>
              <a:rPr lang="cs-CZ"/>
              <a:t>+ </a:t>
            </a:r>
            <a:r>
              <a:rPr lang="cs-CZ">
                <a:solidFill>
                  <a:srgbClr val="833C0B"/>
                </a:solidFill>
              </a:rPr>
              <a:t>osobní koncovka</a:t>
            </a:r>
            <a:r>
              <a:rPr lang="cs-CZ"/>
              <a:t>: </a:t>
            </a:r>
            <a:r>
              <a:rPr i="1" lang="cs-CZ"/>
              <a:t>plak-</a:t>
            </a:r>
            <a:r>
              <a:rPr i="1" lang="cs-CZ" u="sng">
                <a:solidFill>
                  <a:srgbClr val="FF0000"/>
                </a:solidFill>
              </a:rPr>
              <a:t>áv</a:t>
            </a:r>
            <a:r>
              <a:rPr i="1" lang="cs-CZ">
                <a:solidFill>
                  <a:srgbClr val="FF0000"/>
                </a:solidFill>
              </a:rPr>
              <a:t>-(</a:t>
            </a:r>
            <a:r>
              <a:rPr i="1" lang="cs-CZ">
                <a:solidFill>
                  <a:srgbClr val="00B050"/>
                </a:solidFill>
              </a:rPr>
              <a:t>á</a:t>
            </a:r>
            <a:r>
              <a:rPr i="1" lang="cs-CZ">
                <a:solidFill>
                  <a:srgbClr val="FF0000"/>
                </a:solidFill>
              </a:rPr>
              <a:t>-</a:t>
            </a:r>
            <a:r>
              <a:rPr i="1" lang="cs-CZ">
                <a:solidFill>
                  <a:srgbClr val="833C0B"/>
                </a:solidFill>
              </a:rPr>
              <a:t>me</a:t>
            </a:r>
            <a:r>
              <a:rPr i="1" lang="cs-CZ">
                <a:solidFill>
                  <a:srgbClr val="FF0000"/>
                </a:solidFill>
              </a:rPr>
              <a:t>)</a:t>
            </a:r>
            <a:r>
              <a:rPr lang="cs-CZ"/>
              <a:t>, </a:t>
            </a:r>
            <a:r>
              <a:rPr lang="cs-CZ">
                <a:solidFill>
                  <a:srgbClr val="00B050"/>
                </a:solidFill>
              </a:rPr>
              <a:t>kmenotvorná přípona </a:t>
            </a:r>
            <a:r>
              <a:rPr lang="cs-CZ"/>
              <a:t>+ </a:t>
            </a:r>
            <a:r>
              <a:rPr lang="cs-CZ">
                <a:solidFill>
                  <a:srgbClr val="385623"/>
                </a:solidFill>
              </a:rPr>
              <a:t>infinitivní koncovka</a:t>
            </a:r>
            <a:r>
              <a:rPr lang="cs-CZ"/>
              <a:t>: </a:t>
            </a:r>
            <a:r>
              <a:rPr i="1" lang="cs-CZ"/>
              <a:t>plak-</a:t>
            </a:r>
            <a:r>
              <a:rPr i="1" lang="cs-CZ" u="sng">
                <a:solidFill>
                  <a:srgbClr val="FF0000"/>
                </a:solidFill>
              </a:rPr>
              <a:t>áv</a:t>
            </a:r>
            <a:r>
              <a:rPr i="1" lang="cs-CZ">
                <a:solidFill>
                  <a:srgbClr val="FF0000"/>
                </a:solidFill>
              </a:rPr>
              <a:t>-(</a:t>
            </a:r>
            <a:r>
              <a:rPr i="1" lang="cs-CZ">
                <a:solidFill>
                  <a:srgbClr val="00B050"/>
                </a:solidFill>
              </a:rPr>
              <a:t>a</a:t>
            </a:r>
            <a:r>
              <a:rPr i="1" lang="cs-CZ">
                <a:solidFill>
                  <a:srgbClr val="FF0000"/>
                </a:solidFill>
              </a:rPr>
              <a:t>-</a:t>
            </a:r>
            <a:r>
              <a:rPr i="1" lang="cs-CZ">
                <a:solidFill>
                  <a:srgbClr val="385623"/>
                </a:solidFill>
              </a:rPr>
              <a:t>t</a:t>
            </a:r>
            <a:r>
              <a:rPr i="1" lang="cs-CZ">
                <a:solidFill>
                  <a:srgbClr val="FF0000"/>
                </a:solidFill>
              </a:rPr>
              <a:t>)</a:t>
            </a:r>
            <a:r>
              <a:rPr lang="cs-CZ"/>
              <a:t>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5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Která slova jsou tvořena stejným </a:t>
            </a:r>
            <a:r>
              <a:rPr lang="cs-CZ">
                <a:solidFill>
                  <a:srgbClr val="7030A0"/>
                </a:solidFill>
              </a:rPr>
              <a:t>slovotvorným formantem</a:t>
            </a:r>
            <a:r>
              <a:rPr lang="cs-CZ"/>
              <a:t>?</a:t>
            </a:r>
            <a:endParaRPr/>
          </a:p>
        </p:txBody>
      </p:sp>
      <p:sp>
        <p:nvSpPr>
          <p:cNvPr id="329" name="Google Shape;329;p5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elektr-</a:t>
            </a:r>
            <a:r>
              <a:rPr b="1" lang="cs-CZ" sz="2800">
                <a:solidFill>
                  <a:srgbClr val="7030A0"/>
                </a:solidFill>
              </a:rPr>
              <a:t>árn</a:t>
            </a:r>
            <a:r>
              <a:rPr lang="cs-CZ" sz="2800"/>
              <a:t>-a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kav-</a:t>
            </a:r>
            <a:r>
              <a:rPr b="1" lang="cs-CZ" sz="2800">
                <a:solidFill>
                  <a:srgbClr val="7030A0"/>
                </a:solidFill>
              </a:rPr>
              <a:t>árn</a:t>
            </a:r>
            <a:r>
              <a:rPr lang="cs-CZ" sz="2800"/>
              <a:t>-a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skvrn-a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továr-n-a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tisk-</a:t>
            </a:r>
            <a:r>
              <a:rPr b="1" lang="cs-CZ" sz="2800">
                <a:solidFill>
                  <a:srgbClr val="7030A0"/>
                </a:solidFill>
              </a:rPr>
              <a:t>árn</a:t>
            </a:r>
            <a:r>
              <a:rPr lang="cs-CZ" sz="2800"/>
              <a:t>-a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her-n-a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kasárn-a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čist-</a:t>
            </a:r>
            <a:r>
              <a:rPr b="1" lang="cs-CZ" sz="2800">
                <a:solidFill>
                  <a:srgbClr val="7030A0"/>
                </a:solidFill>
              </a:rPr>
              <a:t>írn</a:t>
            </a:r>
            <a:r>
              <a:rPr lang="cs-CZ" sz="2800"/>
              <a:t>-a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srn-a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5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cs-CZ" sz="3600"/>
              <a:t>Pokuste se formulovat pravidlo, podle kterého odlišíme slova utvořená afixem </a:t>
            </a:r>
            <a:r>
              <a:rPr b="1" i="1" lang="cs-CZ" sz="3600"/>
              <a:t>–árna-/-írna-</a:t>
            </a:r>
            <a:r>
              <a:rPr lang="cs-CZ" sz="3600"/>
              <a:t> od těch, která jím utvořena nejsou.</a:t>
            </a:r>
            <a:endParaRPr/>
          </a:p>
        </p:txBody>
      </p:sp>
      <p:sp>
        <p:nvSpPr>
          <p:cNvPr id="335" name="Google Shape;335;p5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Před </a:t>
            </a:r>
            <a:r>
              <a:rPr b="1" i="1" lang="cs-CZ"/>
              <a:t>rna</a:t>
            </a:r>
            <a:r>
              <a:rPr lang="cs-CZ"/>
              <a:t> nepředchází konsonant.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Je předcházející vokál vždy </a:t>
            </a:r>
            <a:r>
              <a:rPr b="1" i="1" lang="cs-CZ"/>
              <a:t>í </a:t>
            </a:r>
            <a:r>
              <a:rPr lang="cs-CZ"/>
              <a:t>nebo </a:t>
            </a:r>
            <a:r>
              <a:rPr b="1" i="1" lang="cs-CZ"/>
              <a:t>á</a:t>
            </a:r>
            <a:r>
              <a:rPr lang="cs-CZ"/>
              <a:t>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Je vokál kmenotvornou příponou základového slovesa?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31e08397f13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Pozorujte frekventované doklady</a:t>
            </a:r>
            <a:endParaRPr/>
          </a:p>
        </p:txBody>
      </p:sp>
      <p:sp>
        <p:nvSpPr>
          <p:cNvPr id="341" name="Google Shape;341;g31e08397f13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cs-CZ"/>
              <a:t>r</a:t>
            </a:r>
            <a:r>
              <a:rPr lang="cs-CZ"/>
              <a:t> je součást kořene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/</a:t>
            </a:r>
            <a:r>
              <a:rPr i="1" lang="cs-CZ"/>
              <a:t>továrn(a), kasárn(a),</a:t>
            </a:r>
            <a:endParaRPr i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cs-CZ"/>
              <a:t>papír-n(a) </a:t>
            </a:r>
            <a:r>
              <a:rPr lang="cs-CZ"/>
              <a:t>i dalších -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cs-CZ"/>
              <a:t>cistern(a), urn(a), </a:t>
            </a:r>
            <a:endParaRPr i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cs-CZ"/>
              <a:t>sběr-n(a), tavern(a),</a:t>
            </a:r>
            <a:endParaRPr i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cs-CZ"/>
              <a:t>hladomor-n(a), …</a:t>
            </a:r>
            <a:r>
              <a:rPr lang="cs-CZ"/>
              <a:t>/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nebo afixu/</a:t>
            </a:r>
            <a:r>
              <a:rPr i="1" lang="cs-CZ"/>
              <a:t>mask-ér-n(a)</a:t>
            </a:r>
            <a:endParaRPr i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ojedinělé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varianty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cs-CZ"/>
              <a:t>-ýrna/lak-ýrna</a:t>
            </a:r>
            <a:endParaRPr i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cs-CZ"/>
              <a:t>-érna/kaf-érna</a:t>
            </a:r>
            <a:endParaRPr i="1"/>
          </a:p>
        </p:txBody>
      </p:sp>
      <p:pic>
        <p:nvPicPr>
          <p:cNvPr id="342" name="Google Shape;342;g31e08397f13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27936" y="1737663"/>
            <a:ext cx="1586939" cy="4451426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Google Shape;343;g31e08397f13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14863" y="1690825"/>
            <a:ext cx="1502281" cy="435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Google Shape;344;g31e08397f13_0_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308975" y="1787785"/>
            <a:ext cx="2044826" cy="435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Google Shape;345;g31e08397f13_0_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417150" y="1787775"/>
            <a:ext cx="1891826" cy="435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371a501293_0_4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000"/>
              <a:t>Kmenotvorné přípony slovesných tvarů od kmene minulého a přítomného </a:t>
            </a:r>
            <a:r>
              <a:rPr i="1" lang="cs-CZ" sz="4000">
                <a:solidFill>
                  <a:srgbClr val="5B9BD5"/>
                </a:solidFill>
              </a:rPr>
              <a:t>–e-</a:t>
            </a:r>
            <a:r>
              <a:rPr i="1" lang="cs-CZ" sz="4000"/>
              <a:t>, </a:t>
            </a:r>
            <a:r>
              <a:rPr i="1" lang="cs-CZ" sz="4000">
                <a:solidFill>
                  <a:srgbClr val="ED7D31"/>
                </a:solidFill>
              </a:rPr>
              <a:t>-ne-</a:t>
            </a:r>
            <a:r>
              <a:rPr i="1" lang="cs-CZ" sz="4000"/>
              <a:t>, </a:t>
            </a:r>
            <a:r>
              <a:rPr i="1" lang="cs-CZ" sz="4000">
                <a:solidFill>
                  <a:srgbClr val="C00000"/>
                </a:solidFill>
              </a:rPr>
              <a:t>-je-</a:t>
            </a:r>
            <a:r>
              <a:rPr i="1" lang="cs-CZ" sz="4000"/>
              <a:t>, </a:t>
            </a:r>
            <a:r>
              <a:rPr i="1" lang="cs-CZ" sz="4000">
                <a:solidFill>
                  <a:srgbClr val="385623"/>
                </a:solidFill>
              </a:rPr>
              <a:t>-í-</a:t>
            </a:r>
            <a:r>
              <a:rPr i="1" lang="cs-CZ" sz="4000"/>
              <a:t>, </a:t>
            </a:r>
            <a:r>
              <a:rPr i="1" lang="cs-CZ" sz="4000">
                <a:solidFill>
                  <a:srgbClr val="70AD47"/>
                </a:solidFill>
              </a:rPr>
              <a:t>-á-</a:t>
            </a:r>
            <a:endParaRPr/>
          </a:p>
        </p:txBody>
      </p:sp>
      <p:sp>
        <p:nvSpPr>
          <p:cNvPr id="110" name="Google Shape;110;g3371a501293_0_4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1" name="Google Shape;111;g3371a501293_0_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1454" y="1877211"/>
            <a:ext cx="9261822" cy="4248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371a501293_0_6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Tvarotvorný základ/tvarotvorný formant</a:t>
            </a:r>
            <a:endParaRPr/>
          </a:p>
        </p:txBody>
      </p:sp>
      <p:sp>
        <p:nvSpPr>
          <p:cNvPr id="117" name="Google Shape;117;g3371a501293_0_69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8" name="Google Shape;118;g3371a501293_0_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200" y="1825613"/>
            <a:ext cx="9544050" cy="3629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3371a501293_0_5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Tvar</a:t>
            </a:r>
            <a:r>
              <a:rPr lang="cs-CZ"/>
              <a:t>otvorný základ/tvarotvorný formant</a:t>
            </a:r>
            <a:endParaRPr/>
          </a:p>
        </p:txBody>
      </p:sp>
      <p:sp>
        <p:nvSpPr>
          <p:cNvPr id="124" name="Google Shape;124;g3371a501293_0_53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cs-CZ" sz="24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cs-CZ" sz="2400"/>
              <a:t>Tvarotvorný základ = část slova po oddělení tvarotvorného formantu, jímž je pádová koncovka : </a:t>
            </a:r>
            <a:r>
              <a:rPr i="1" lang="cs-CZ" sz="2400"/>
              <a:t>star-</a:t>
            </a:r>
            <a:r>
              <a:rPr i="1" lang="cs-CZ" sz="2400" u="sng"/>
              <a:t>á</a:t>
            </a:r>
            <a:r>
              <a:rPr i="1" lang="cs-CZ" sz="2400"/>
              <a:t> žen-</a:t>
            </a:r>
            <a:r>
              <a:rPr i="1" lang="cs-CZ" sz="2400" u="sng"/>
              <a:t>a</a:t>
            </a:r>
            <a:r>
              <a:rPr lang="cs-CZ" sz="2400"/>
              <a:t>, kmenotvorná přípona + tvarová a rodová koncovka: </a:t>
            </a:r>
            <a:r>
              <a:rPr i="1" lang="cs-CZ" sz="2400"/>
              <a:t>přiš-</a:t>
            </a:r>
            <a:r>
              <a:rPr i="1" lang="cs-CZ" sz="2400" u="sng"/>
              <a:t>0-l-a</a:t>
            </a:r>
            <a:r>
              <a:rPr lang="cs-CZ" sz="2400"/>
              <a:t>, kmenotvorná přípona + osobní koncovka: </a:t>
            </a:r>
            <a:r>
              <a:rPr i="1" lang="cs-CZ" sz="2400"/>
              <a:t>pláč-</a:t>
            </a:r>
            <a:r>
              <a:rPr i="1" lang="cs-CZ" sz="2400" u="sng"/>
              <a:t>e-me</a:t>
            </a:r>
            <a:r>
              <a:rPr lang="cs-CZ" sz="2400"/>
              <a:t>, kmenotvorná přípona + infinitivní koncovka: </a:t>
            </a:r>
            <a:r>
              <a:rPr i="1" lang="cs-CZ" sz="2400"/>
              <a:t>plak-</a:t>
            </a:r>
            <a:r>
              <a:rPr i="1" lang="cs-CZ" sz="2400" u="sng"/>
              <a:t>a-t</a:t>
            </a:r>
            <a:r>
              <a:rPr lang="cs-CZ" sz="2400"/>
              <a:t>)</a:t>
            </a:r>
            <a:endParaRPr sz="2400"/>
          </a:p>
          <a:p>
            <a:pPr indent="0" lvl="0" marL="127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cs-CZ" sz="24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i="1" lang="cs-CZ" sz="2400"/>
              <a:t>sklárna → sklárn-a </a:t>
            </a:r>
            <a:r>
              <a:rPr lang="cs-CZ" sz="2400"/>
              <a:t>(</a:t>
            </a:r>
            <a:r>
              <a:rPr b="1" i="1" lang="cs-CZ" sz="2400" u="sng"/>
              <a:t>a </a:t>
            </a:r>
            <a:r>
              <a:rPr lang="cs-CZ" sz="2400"/>
              <a:t>je tvarotvorný formant)</a:t>
            </a:r>
            <a:endParaRPr sz="2400"/>
          </a:p>
          <a:p>
            <a:pPr indent="0" lvl="0" marL="127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cs-CZ" sz="24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i="1" lang="cs-CZ" sz="2400"/>
              <a:t>lov → lov-0 </a:t>
            </a:r>
            <a:r>
              <a:rPr lang="cs-CZ" sz="2400"/>
              <a:t>(</a:t>
            </a:r>
            <a:r>
              <a:rPr b="1" i="1" lang="cs-CZ" sz="2400"/>
              <a:t>nulový</a:t>
            </a:r>
            <a:r>
              <a:rPr lang="cs-CZ" sz="2400"/>
              <a:t> tvarotvorný formant)</a:t>
            </a:r>
            <a:endParaRPr sz="2400"/>
          </a:p>
          <a:p>
            <a:pPr indent="0" lvl="0" marL="127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cs-CZ" sz="24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i="1" lang="cs-CZ" sz="2400"/>
              <a:t>předl → před-0-l </a:t>
            </a:r>
            <a:r>
              <a:rPr lang="cs-CZ" sz="2400"/>
              <a:t>(formant je tvořen </a:t>
            </a:r>
            <a:r>
              <a:rPr b="1" i="1" lang="cs-CZ" sz="2400"/>
              <a:t>nulovou </a:t>
            </a:r>
            <a:r>
              <a:rPr lang="cs-CZ" sz="2400"/>
              <a:t>kmenotvornou příponou a tvarovou koncovkou </a:t>
            </a:r>
            <a:r>
              <a:rPr b="1" i="1" lang="cs-CZ" sz="2400"/>
              <a:t>–l</a:t>
            </a:r>
            <a:r>
              <a:rPr lang="cs-CZ" sz="2400"/>
              <a:t>)</a:t>
            </a:r>
            <a:endParaRPr sz="2400"/>
          </a:p>
          <a:p>
            <a:pPr indent="0" lvl="0" marL="127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cs-CZ" sz="24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cs-CZ" sz="2400"/>
              <a:t>chladil → chlad-i-l-a (formant je tvořen kmenotvornou příponou </a:t>
            </a:r>
            <a:r>
              <a:rPr b="1" i="1" lang="cs-CZ" sz="2400"/>
              <a:t>–i-</a:t>
            </a:r>
            <a:r>
              <a:rPr lang="cs-CZ" sz="2400"/>
              <a:t>, tvarovou koncovkou </a:t>
            </a:r>
            <a:r>
              <a:rPr b="1" i="1" lang="cs-CZ" sz="2400"/>
              <a:t>–l-</a:t>
            </a:r>
            <a:r>
              <a:rPr lang="cs-CZ" sz="2400"/>
              <a:t> a rodovou koncovkou </a:t>
            </a:r>
            <a:r>
              <a:rPr b="1" i="1" lang="cs-CZ" sz="2400"/>
              <a:t>-a</a:t>
            </a:r>
            <a:r>
              <a:rPr lang="cs-CZ" sz="2400"/>
              <a:t>)</a:t>
            </a:r>
            <a:endParaRPr sz="2400"/>
          </a:p>
          <a:p>
            <a:pPr indent="0" lvl="0" marL="127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cs-CZ" sz="24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cs-CZ" sz="2400"/>
              <a:t>→ píš-e-0 (formant je tvořen kmenotvornou příponou </a:t>
            </a:r>
            <a:r>
              <a:rPr b="1" i="1" lang="cs-CZ" sz="2400"/>
              <a:t>–e-</a:t>
            </a:r>
            <a:r>
              <a:rPr lang="cs-CZ" sz="2400"/>
              <a:t> a </a:t>
            </a:r>
            <a:r>
              <a:rPr b="1" i="1" lang="cs-CZ" sz="2400"/>
              <a:t>nulovou</a:t>
            </a:r>
            <a:r>
              <a:rPr lang="cs-CZ" sz="2400"/>
              <a:t> osobní koncovkou)</a:t>
            </a:r>
            <a:endParaRPr sz="2400"/>
          </a:p>
          <a:p>
            <a:pPr indent="0" lvl="0" marL="1270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lang="cs-CZ" sz="24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cs-CZ" sz="2400"/>
              <a:t>→ zvíř-at-y (formant je tvořen kmenotvornou příponou </a:t>
            </a:r>
            <a:r>
              <a:rPr b="1" i="1" lang="cs-CZ" sz="2400"/>
              <a:t>–at- </a:t>
            </a:r>
            <a:r>
              <a:rPr lang="cs-CZ" sz="2400"/>
              <a:t>a pádovou koncovkou </a:t>
            </a:r>
            <a:r>
              <a:rPr b="1" i="1" lang="cs-CZ" sz="2400"/>
              <a:t>–y</a:t>
            </a:r>
            <a:r>
              <a:rPr lang="cs-CZ" sz="2400"/>
              <a:t>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371a501293_0_5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900">
                <a:solidFill>
                  <a:srgbClr val="FF0000"/>
                </a:solidFill>
              </a:rPr>
              <a:t>Otevřený kořen (na samohlásku) </a:t>
            </a:r>
            <a:r>
              <a:rPr lang="cs-CZ" sz="2900"/>
              <a:t>+ </a:t>
            </a:r>
            <a:r>
              <a:rPr b="1" lang="cs-CZ" sz="2900"/>
              <a:t>nulová</a:t>
            </a:r>
            <a:r>
              <a:rPr lang="cs-CZ" sz="2900"/>
              <a:t> </a:t>
            </a:r>
            <a:r>
              <a:rPr b="1" lang="cs-CZ" sz="2900" u="sng"/>
              <a:t>kmenotvorná přípona </a:t>
            </a:r>
            <a:r>
              <a:rPr lang="cs-CZ" sz="2900"/>
              <a:t>×</a:t>
            </a:r>
            <a:endParaRPr sz="2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900">
                <a:solidFill>
                  <a:srgbClr val="00B050"/>
                </a:solidFill>
              </a:rPr>
              <a:t>uzavřený kořen </a:t>
            </a:r>
            <a:r>
              <a:rPr lang="cs-CZ" sz="2900"/>
              <a:t>+ </a:t>
            </a:r>
            <a:r>
              <a:rPr b="1" lang="cs-CZ" sz="2900"/>
              <a:t>samohlásková</a:t>
            </a:r>
            <a:r>
              <a:rPr lang="cs-CZ" sz="2900"/>
              <a:t> </a:t>
            </a:r>
            <a:r>
              <a:rPr b="1" lang="cs-CZ" sz="2900" u="sng"/>
              <a:t>kmenotvorná přípona</a:t>
            </a:r>
            <a:endParaRPr/>
          </a:p>
        </p:txBody>
      </p:sp>
      <p:sp>
        <p:nvSpPr>
          <p:cNvPr id="130" name="Google Shape;130;g3371a501293_0_59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b="1" lang="cs-CZ" sz="2400">
                <a:solidFill>
                  <a:srgbClr val="FF0000"/>
                </a:solidFill>
              </a:rPr>
              <a:t>ží</a:t>
            </a:r>
            <a:r>
              <a:rPr lang="cs-CZ" sz="2400"/>
              <a:t>-</a:t>
            </a:r>
            <a:r>
              <a:rPr b="1" lang="cs-CZ" sz="2400" u="sng"/>
              <a:t>0</a:t>
            </a:r>
            <a:r>
              <a:rPr lang="cs-CZ" sz="2400"/>
              <a:t>-t &gt; </a:t>
            </a:r>
            <a:r>
              <a:rPr lang="cs-CZ" sz="2400">
                <a:solidFill>
                  <a:srgbClr val="FF0000"/>
                </a:solidFill>
              </a:rPr>
              <a:t>ži</a:t>
            </a:r>
            <a:r>
              <a:rPr lang="cs-CZ" sz="2400"/>
              <a:t>-v-ot(0)  na-</a:t>
            </a:r>
            <a:r>
              <a:rPr b="1" lang="cs-CZ" sz="2400">
                <a:solidFill>
                  <a:srgbClr val="FF0000"/>
                </a:solidFill>
              </a:rPr>
              <a:t>pí</a:t>
            </a:r>
            <a:r>
              <a:rPr lang="cs-CZ" sz="2400"/>
              <a:t>-</a:t>
            </a:r>
            <a:r>
              <a:rPr b="1" lang="cs-CZ" sz="2400" u="sng"/>
              <a:t>0</a:t>
            </a:r>
            <a:r>
              <a:rPr lang="cs-CZ" sz="2400"/>
              <a:t>-t &gt; ná-</a:t>
            </a:r>
            <a:r>
              <a:rPr lang="cs-CZ" sz="2400">
                <a:solidFill>
                  <a:srgbClr val="FF0000"/>
                </a:solidFill>
              </a:rPr>
              <a:t>po</a:t>
            </a:r>
            <a:r>
              <a:rPr lang="cs-CZ" sz="2400"/>
              <a:t>-j(0)  roz-</a:t>
            </a:r>
            <a:r>
              <a:rPr b="1" lang="cs-CZ" sz="2400">
                <a:solidFill>
                  <a:srgbClr val="FF0000"/>
                </a:solidFill>
              </a:rPr>
              <a:t>rý</a:t>
            </a:r>
            <a:r>
              <a:rPr lang="cs-CZ" sz="2400"/>
              <a:t>-</a:t>
            </a:r>
            <a:r>
              <a:rPr b="1" lang="cs-CZ" sz="2400" u="sng"/>
              <a:t>0</a:t>
            </a:r>
            <a:r>
              <a:rPr lang="cs-CZ" sz="2400"/>
              <a:t>-t &gt; roz-</a:t>
            </a:r>
            <a:r>
              <a:rPr lang="cs-CZ" sz="2400">
                <a:solidFill>
                  <a:srgbClr val="FF0000"/>
                </a:solidFill>
              </a:rPr>
              <a:t>ry</a:t>
            </a:r>
            <a:r>
              <a:rPr lang="cs-CZ" sz="2400"/>
              <a:t>-v-n(ý)  </a:t>
            </a:r>
            <a:endParaRPr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b="1" lang="cs-CZ" sz="2400">
                <a:solidFill>
                  <a:srgbClr val="FF0000"/>
                </a:solidFill>
              </a:rPr>
              <a:t>ší</a:t>
            </a:r>
            <a:r>
              <a:rPr lang="cs-CZ" sz="2400"/>
              <a:t>-</a:t>
            </a:r>
            <a:r>
              <a:rPr b="1" lang="cs-CZ" sz="2400" u="sng"/>
              <a:t>0</a:t>
            </a:r>
            <a:r>
              <a:rPr lang="cs-CZ" sz="2400"/>
              <a:t>-t &gt; </a:t>
            </a:r>
            <a:r>
              <a:rPr lang="cs-CZ" sz="2400">
                <a:solidFill>
                  <a:srgbClr val="FF0000"/>
                </a:solidFill>
              </a:rPr>
              <a:t>še</a:t>
            </a:r>
            <a:r>
              <a:rPr lang="cs-CZ" sz="2400"/>
              <a:t>-v(0)  o-</a:t>
            </a:r>
            <a:r>
              <a:rPr b="1" lang="cs-CZ" sz="2400">
                <a:solidFill>
                  <a:srgbClr val="FF0000"/>
                </a:solidFill>
              </a:rPr>
              <a:t>dí</a:t>
            </a:r>
            <a:r>
              <a:rPr lang="cs-CZ" sz="2400"/>
              <a:t>-</a:t>
            </a:r>
            <a:r>
              <a:rPr b="1" lang="cs-CZ" sz="2400" u="sng"/>
              <a:t>0</a:t>
            </a:r>
            <a:r>
              <a:rPr lang="cs-CZ" sz="2400"/>
              <a:t>-t &gt; o-</a:t>
            </a:r>
            <a:r>
              <a:rPr lang="cs-CZ" sz="2400">
                <a:solidFill>
                  <a:srgbClr val="FF0000"/>
                </a:solidFill>
              </a:rPr>
              <a:t>dě</a:t>
            </a:r>
            <a:r>
              <a:rPr lang="cs-CZ" sz="2400"/>
              <a:t>-v(0)   za-</a:t>
            </a:r>
            <a:r>
              <a:rPr b="1" lang="cs-CZ" sz="2400">
                <a:solidFill>
                  <a:srgbClr val="FF0000"/>
                </a:solidFill>
              </a:rPr>
              <a:t>lí</a:t>
            </a:r>
            <a:r>
              <a:rPr lang="cs-CZ" sz="2400"/>
              <a:t>-</a:t>
            </a:r>
            <a:r>
              <a:rPr b="1" lang="cs-CZ" sz="2400" u="sng"/>
              <a:t>0</a:t>
            </a:r>
            <a:r>
              <a:rPr lang="cs-CZ" sz="2400"/>
              <a:t>-t &gt; zá-</a:t>
            </a:r>
            <a:r>
              <a:rPr lang="cs-CZ" sz="2400">
                <a:solidFill>
                  <a:srgbClr val="FF0000"/>
                </a:solidFill>
              </a:rPr>
              <a:t>li</a:t>
            </a:r>
            <a:r>
              <a:rPr lang="cs-CZ" sz="2400"/>
              <a:t>-v-k(a)</a:t>
            </a:r>
            <a:endParaRPr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4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cs-CZ" sz="2400"/>
              <a:t>u-</a:t>
            </a:r>
            <a:r>
              <a:rPr b="1" lang="cs-CZ" sz="2400">
                <a:solidFill>
                  <a:srgbClr val="FF0000"/>
                </a:solidFill>
              </a:rPr>
              <a:t>smá</a:t>
            </a:r>
            <a:r>
              <a:rPr lang="cs-CZ" sz="2400"/>
              <a:t>-</a:t>
            </a:r>
            <a:r>
              <a:rPr b="1" lang="cs-CZ" sz="2400" u="sng"/>
              <a:t>0</a:t>
            </a:r>
            <a:r>
              <a:rPr lang="cs-CZ" sz="2400"/>
              <a:t>-t &gt; ú-</a:t>
            </a:r>
            <a:r>
              <a:rPr lang="cs-CZ" sz="2400">
                <a:solidFill>
                  <a:srgbClr val="FF0000"/>
                </a:solidFill>
              </a:rPr>
              <a:t>smě</a:t>
            </a:r>
            <a:r>
              <a:rPr lang="cs-CZ" sz="2400"/>
              <a:t>-v(0)  o-</a:t>
            </a:r>
            <a:r>
              <a:rPr b="1" lang="cs-CZ" sz="2400">
                <a:solidFill>
                  <a:srgbClr val="FF0000"/>
                </a:solidFill>
              </a:rPr>
              <a:t>hřá</a:t>
            </a:r>
            <a:r>
              <a:rPr lang="cs-CZ" sz="2400"/>
              <a:t>-</a:t>
            </a:r>
            <a:r>
              <a:rPr b="1" lang="cs-CZ" sz="2400" u="sng"/>
              <a:t>0</a:t>
            </a:r>
            <a:r>
              <a:rPr lang="cs-CZ" sz="2400"/>
              <a:t>-t &gt; o-</a:t>
            </a:r>
            <a:r>
              <a:rPr lang="cs-CZ" sz="2400">
                <a:solidFill>
                  <a:srgbClr val="FF0000"/>
                </a:solidFill>
              </a:rPr>
              <a:t>hře</a:t>
            </a:r>
            <a:r>
              <a:rPr lang="cs-CZ" sz="2400"/>
              <a:t>-v(0)   při-</a:t>
            </a:r>
            <a:r>
              <a:rPr b="1" lang="cs-CZ" sz="2400">
                <a:solidFill>
                  <a:srgbClr val="FF0000"/>
                </a:solidFill>
              </a:rPr>
              <a:t>sá</a:t>
            </a:r>
            <a:r>
              <a:rPr lang="cs-CZ" sz="2400"/>
              <a:t>-</a:t>
            </a:r>
            <a:r>
              <a:rPr b="1" lang="cs-CZ" sz="2400" u="sng"/>
              <a:t>0</a:t>
            </a:r>
            <a:r>
              <a:rPr lang="cs-CZ" sz="2400"/>
              <a:t>-t &gt; pří-</a:t>
            </a:r>
            <a:r>
              <a:rPr lang="cs-CZ" sz="2400">
                <a:solidFill>
                  <a:srgbClr val="FF0000"/>
                </a:solidFill>
              </a:rPr>
              <a:t>sa</a:t>
            </a:r>
            <a:r>
              <a:rPr lang="cs-CZ" sz="2400"/>
              <a:t>-v-k(a)</a:t>
            </a:r>
            <a:endParaRPr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4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cs-CZ" sz="2400"/>
              <a:t>Všimněte si: otevřený kořen je při bezafixáln (někdy i při afixální derivaci) třeba uzavřít interfixem/konektem, přičemž pozorujeme, že kořenová samohláska většinou alternuje (alomorfní kořeny).</a:t>
            </a:r>
            <a:endParaRPr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4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b="1" lang="cs-CZ" sz="2400">
                <a:solidFill>
                  <a:srgbClr val="00B050"/>
                </a:solidFill>
              </a:rPr>
              <a:t>hřm</a:t>
            </a:r>
            <a:r>
              <a:rPr lang="cs-CZ" sz="2400"/>
              <a:t>-</a:t>
            </a:r>
            <a:r>
              <a:rPr b="1" lang="cs-CZ" sz="2400" u="sng"/>
              <a:t>í</a:t>
            </a:r>
            <a:r>
              <a:rPr lang="cs-CZ" sz="2400"/>
              <a:t>-t &gt; </a:t>
            </a:r>
            <a:r>
              <a:rPr lang="cs-CZ" sz="2400">
                <a:solidFill>
                  <a:srgbClr val="00B050"/>
                </a:solidFill>
              </a:rPr>
              <a:t>hrom</a:t>
            </a:r>
            <a:r>
              <a:rPr lang="cs-CZ" sz="2400"/>
              <a:t>(0)  </a:t>
            </a:r>
            <a:r>
              <a:rPr b="1" lang="cs-CZ" sz="2400">
                <a:solidFill>
                  <a:srgbClr val="00B050"/>
                </a:solidFill>
              </a:rPr>
              <a:t>sn</a:t>
            </a:r>
            <a:r>
              <a:rPr lang="cs-CZ" sz="2400"/>
              <a:t>-</a:t>
            </a:r>
            <a:r>
              <a:rPr b="1" lang="cs-CZ" sz="2400" u="sng"/>
              <a:t>í</a:t>
            </a:r>
            <a:r>
              <a:rPr lang="cs-CZ" sz="2400"/>
              <a:t>-t &gt; </a:t>
            </a:r>
            <a:r>
              <a:rPr lang="cs-CZ" sz="2400">
                <a:solidFill>
                  <a:srgbClr val="00B050"/>
                </a:solidFill>
              </a:rPr>
              <a:t>sen</a:t>
            </a:r>
            <a:r>
              <a:rPr lang="cs-CZ" sz="2400"/>
              <a:t>(0)       o-</a:t>
            </a:r>
            <a:r>
              <a:rPr b="1" lang="cs-CZ" sz="2400">
                <a:solidFill>
                  <a:srgbClr val="00B050"/>
                </a:solidFill>
              </a:rPr>
              <a:t>dř</a:t>
            </a:r>
            <a:r>
              <a:rPr lang="cs-CZ" sz="2400"/>
              <a:t>-</a:t>
            </a:r>
            <a:r>
              <a:rPr b="1" lang="cs-CZ" sz="2400" u="sng"/>
              <a:t>í</a:t>
            </a:r>
            <a:r>
              <a:rPr lang="cs-CZ" sz="2400"/>
              <a:t>-t &gt; o-</a:t>
            </a:r>
            <a:r>
              <a:rPr lang="cs-CZ" sz="2400">
                <a:solidFill>
                  <a:srgbClr val="00B050"/>
                </a:solidFill>
              </a:rPr>
              <a:t>děr</a:t>
            </a:r>
            <a:r>
              <a:rPr lang="cs-CZ" sz="2400"/>
              <a:t>-k(a)</a:t>
            </a:r>
            <a:endParaRPr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4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cs-CZ" sz="2400"/>
              <a:t>ode-</a:t>
            </a:r>
            <a:r>
              <a:rPr b="1" lang="cs-CZ" sz="2400">
                <a:solidFill>
                  <a:srgbClr val="00B050"/>
                </a:solidFill>
              </a:rPr>
              <a:t>př</a:t>
            </a:r>
            <a:r>
              <a:rPr lang="cs-CZ" sz="2400"/>
              <a:t>-</a:t>
            </a:r>
            <a:r>
              <a:rPr b="1" lang="cs-CZ" sz="2400" u="sng"/>
              <a:t>í</a:t>
            </a:r>
            <a:r>
              <a:rPr lang="cs-CZ" sz="2400"/>
              <a:t>-t &gt; od-</a:t>
            </a:r>
            <a:r>
              <a:rPr lang="cs-CZ" sz="2400">
                <a:solidFill>
                  <a:srgbClr val="00B050"/>
                </a:solidFill>
              </a:rPr>
              <a:t>por</a:t>
            </a:r>
            <a:r>
              <a:rPr lang="cs-CZ" sz="2400"/>
              <a:t>(0)  </a:t>
            </a:r>
            <a:r>
              <a:rPr b="1" lang="cs-CZ" sz="2400">
                <a:solidFill>
                  <a:srgbClr val="00B050"/>
                </a:solidFill>
              </a:rPr>
              <a:t>křt</a:t>
            </a:r>
            <a:r>
              <a:rPr lang="cs-CZ" sz="2400"/>
              <a:t>-</a:t>
            </a:r>
            <a:r>
              <a:rPr b="1" lang="cs-CZ" sz="2400" u="sng"/>
              <a:t>í</a:t>
            </a:r>
            <a:r>
              <a:rPr lang="cs-CZ" sz="2400"/>
              <a:t>-t &gt; </a:t>
            </a:r>
            <a:r>
              <a:rPr lang="cs-CZ" sz="2400">
                <a:solidFill>
                  <a:srgbClr val="00B050"/>
                </a:solidFill>
              </a:rPr>
              <a:t>křest</a:t>
            </a:r>
            <a:r>
              <a:rPr lang="cs-CZ" sz="2400"/>
              <a:t>(0)   se-</a:t>
            </a:r>
            <a:r>
              <a:rPr b="1" lang="cs-CZ" sz="2400">
                <a:solidFill>
                  <a:srgbClr val="00B050"/>
                </a:solidFill>
              </a:rPr>
              <a:t>vř</a:t>
            </a:r>
            <a:r>
              <a:rPr lang="cs-CZ" sz="2400"/>
              <a:t>-</a:t>
            </a:r>
            <a:r>
              <a:rPr b="1" lang="cs-CZ" sz="2400" u="sng"/>
              <a:t>í</a:t>
            </a:r>
            <a:r>
              <a:rPr lang="cs-CZ" sz="2400"/>
              <a:t>-t &gt; s-</a:t>
            </a:r>
            <a:r>
              <a:rPr lang="cs-CZ" sz="2400">
                <a:solidFill>
                  <a:srgbClr val="00B050"/>
                </a:solidFill>
              </a:rPr>
              <a:t>vor</a:t>
            </a:r>
            <a:r>
              <a:rPr lang="cs-CZ" sz="2400"/>
              <a:t>-k(a)</a:t>
            </a:r>
            <a:endParaRPr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4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cs-CZ" sz="2400"/>
              <a:t>u-</a:t>
            </a:r>
            <a:r>
              <a:rPr b="1" lang="cs-CZ" sz="2400">
                <a:solidFill>
                  <a:srgbClr val="00B050"/>
                </a:solidFill>
              </a:rPr>
              <a:t>tk</a:t>
            </a:r>
            <a:r>
              <a:rPr lang="cs-CZ" sz="2400"/>
              <a:t>-</a:t>
            </a:r>
            <a:r>
              <a:rPr b="1" lang="cs-CZ" sz="2400" u="sng"/>
              <a:t>a</a:t>
            </a:r>
            <a:r>
              <a:rPr lang="cs-CZ" sz="2400"/>
              <a:t>-t &gt; ú-</a:t>
            </a:r>
            <a:r>
              <a:rPr lang="cs-CZ" sz="2400">
                <a:solidFill>
                  <a:srgbClr val="00B050"/>
                </a:solidFill>
              </a:rPr>
              <a:t>tek</a:t>
            </a:r>
            <a:r>
              <a:rPr lang="cs-CZ" sz="2400"/>
              <a:t>-(0)  se-</a:t>
            </a:r>
            <a:r>
              <a:rPr b="1" lang="cs-CZ" sz="2400">
                <a:solidFill>
                  <a:srgbClr val="00B050"/>
                </a:solidFill>
              </a:rPr>
              <a:t>ps</a:t>
            </a:r>
            <a:r>
              <a:rPr lang="cs-CZ" sz="2400"/>
              <a:t>-</a:t>
            </a:r>
            <a:r>
              <a:rPr b="1" lang="cs-CZ" sz="2400" u="sng"/>
              <a:t>a</a:t>
            </a:r>
            <a:r>
              <a:rPr lang="cs-CZ" sz="2400"/>
              <a:t>-t &gt; s-</a:t>
            </a:r>
            <a:r>
              <a:rPr lang="cs-CZ" sz="2400">
                <a:solidFill>
                  <a:srgbClr val="00B050"/>
                </a:solidFill>
              </a:rPr>
              <a:t>pis</a:t>
            </a:r>
            <a:r>
              <a:rPr lang="cs-CZ" sz="2400"/>
              <a:t>-(0)   se-</a:t>
            </a:r>
            <a:r>
              <a:rPr b="1" lang="cs-CZ" sz="2400">
                <a:solidFill>
                  <a:srgbClr val="00B050"/>
                </a:solidFill>
              </a:rPr>
              <a:t>br</a:t>
            </a:r>
            <a:r>
              <a:rPr lang="cs-CZ" sz="2400"/>
              <a:t>-</a:t>
            </a:r>
            <a:r>
              <a:rPr b="1" lang="cs-CZ" sz="2400" u="sng"/>
              <a:t>a</a:t>
            </a:r>
            <a:r>
              <a:rPr lang="cs-CZ" sz="2400"/>
              <a:t>-t &gt; s-</a:t>
            </a:r>
            <a:r>
              <a:rPr lang="cs-CZ" sz="2400">
                <a:solidFill>
                  <a:srgbClr val="00B050"/>
                </a:solidFill>
              </a:rPr>
              <a:t>běr</a:t>
            </a:r>
            <a:r>
              <a:rPr lang="cs-CZ" sz="2400"/>
              <a:t>-(0)</a:t>
            </a:r>
            <a:endParaRPr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4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cs-CZ" sz="2400"/>
              <a:t>Všimněte si: Uzavřený neslabičný kořen  alternuje  při bezafixální (většinou i při afixální derivaci) s kořenem slabičným (alomorfní kořeny).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371a501293_0_6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Anomálie</a:t>
            </a:r>
            <a:endParaRPr/>
          </a:p>
        </p:txBody>
      </p:sp>
      <p:sp>
        <p:nvSpPr>
          <p:cNvPr id="136" name="Google Shape;136;g3371a501293_0_6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cs-CZ"/>
              <a:t>Alternace kořenové samohlásky otevřeného kořene s nulou: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cs-CZ">
                <a:solidFill>
                  <a:srgbClr val="FF0000"/>
                </a:solidFill>
              </a:rPr>
              <a:t>ší</a:t>
            </a:r>
            <a:r>
              <a:rPr lang="cs-CZ"/>
              <a:t>-0-t/ </a:t>
            </a:r>
            <a:r>
              <a:rPr lang="cs-CZ">
                <a:solidFill>
                  <a:srgbClr val="FF0000"/>
                </a:solidFill>
              </a:rPr>
              <a:t>še</a:t>
            </a:r>
            <a:r>
              <a:rPr lang="cs-CZ"/>
              <a:t>-v(0) / </a:t>
            </a:r>
            <a:r>
              <a:rPr lang="cs-CZ">
                <a:solidFill>
                  <a:srgbClr val="FF0000"/>
                </a:solidFill>
              </a:rPr>
              <a:t>š</a:t>
            </a:r>
            <a:r>
              <a:rPr lang="cs-CZ"/>
              <a:t>-v-ec(0) viz genitiv </a:t>
            </a:r>
            <a:r>
              <a:rPr lang="cs-CZ">
                <a:solidFill>
                  <a:srgbClr val="FF0000"/>
                </a:solidFill>
              </a:rPr>
              <a:t>še</a:t>
            </a:r>
            <a:r>
              <a:rPr lang="cs-CZ"/>
              <a:t>-v-c(e)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cs-CZ"/>
              <a:t>Nulová kořenová samohláska/neslabičný kořen u derivací z uzavřeného kořene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cs-CZ">
                <a:solidFill>
                  <a:srgbClr val="00B050"/>
                </a:solidFill>
              </a:rPr>
              <a:t>ct</a:t>
            </a:r>
            <a:r>
              <a:rPr lang="cs-CZ"/>
              <a:t>-í-t /beze-</a:t>
            </a:r>
            <a:r>
              <a:rPr lang="cs-CZ">
                <a:solidFill>
                  <a:srgbClr val="00B050"/>
                </a:solidFill>
              </a:rPr>
              <a:t>ct</a:t>
            </a:r>
            <a:r>
              <a:rPr lang="cs-CZ"/>
              <a:t>-n(ý)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2021-01-15T11:41:46Z</dcterms:created>
  <dc:creator>petr</dc:creator>
</cp:coreProperties>
</file>