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7" roundtripDataSignature="AMtx7mjAOXkckNwJ6P/CPSrSYHhxEUWP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E288705-2BA5-40E9-A831-054DEC51155F}">
  <a:tblStyle styleId="{5E288705-2BA5-40E9-A831-054DEC51155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be6b7ae5fc_0_3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be6b7ae5fc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be6b7ae5fc_0_5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be6b7ae5fc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be6b7ae5fc_0_5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be6b7ae5f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be6b7ae5fc_0_6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be6b7ae5fc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be6b7ae5fc_0_7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be6b7ae5fc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ba0103dcf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g2ba0103dcfd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be6b7ae5fc_0_8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be6b7ae5fc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ba0103dcfd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ba0103dcf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ba0103dcfd_0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ba0103dcfd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be6b7ae5f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be6b7ae5f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be6b7ae5fc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be6b7ae5f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be6b7ae5fc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be6b7ae5f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1e8245e572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1e8245e572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be6b7ae5fc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be6b7ae5f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5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6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6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6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6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6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6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6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6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části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6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6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6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6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6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6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6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6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6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6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6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5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www.czechency.org/slovnik/SLOVOTVORN%C3%9D%20TYP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www.czechency.org/slovnik/SLOVOTVORN%C3%81%20T%C5%98%C3%8DDA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cs-CZ"/>
              <a:t>CJJ04_3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Klára Osolsobě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osolsobe@phil.muni.cz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be6b7ae5fc_0_3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Tvořte substantiva od sloves</a:t>
            </a:r>
            <a:endParaRPr/>
          </a:p>
        </p:txBody>
      </p:sp>
      <p:sp>
        <p:nvSpPr>
          <p:cNvPr id="140" name="Google Shape;140;g2be6b7ae5fc_0_3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délka vokálu v prefixu</a:t>
            </a:r>
            <a:endParaRPr/>
          </a:p>
        </p:txBody>
      </p:sp>
      <p:graphicFrame>
        <p:nvGraphicFramePr>
          <p:cNvPr id="141" name="Google Shape;141;g2be6b7ae5fc_0_37"/>
          <p:cNvGraphicFramePr/>
          <p:nvPr/>
        </p:nvGraphicFramePr>
        <p:xfrm>
          <a:off x="1306425" y="2667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{5E288705-2BA5-40E9-A831-054DEC51155F}</a:tableStyleId>
              </a:tblPr>
              <a:tblGrid>
                <a:gridCol w="3311025"/>
                <a:gridCol w="3311025"/>
                <a:gridCol w="3311025"/>
              </a:tblGrid>
              <a:tr h="811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cs-CZ"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vystavit</a:t>
                      </a:r>
                      <a:endParaRPr i="1" sz="3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811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cs-CZ"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vychovat</a:t>
                      </a:r>
                      <a:endParaRPr i="1" sz="3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811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cs-CZ"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přivádět</a:t>
                      </a:r>
                      <a:endParaRPr i="1" sz="3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811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cs-CZ"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ukázat</a:t>
                      </a:r>
                      <a:endParaRPr i="1" sz="3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811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cs-CZ"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udat</a:t>
                      </a:r>
                      <a:endParaRPr i="1" sz="3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be6b7ae5fc_0_5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U následujících adjektiv uveďte slovo, od něhož je adjektivum odvozeno.</a:t>
            </a:r>
            <a:endParaRPr sz="6300"/>
          </a:p>
        </p:txBody>
      </p:sp>
      <p:sp>
        <p:nvSpPr>
          <p:cNvPr id="147" name="Google Shape;147;g2be6b7ae5fc_0_5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3600">
                <a:latin typeface="Times New Roman"/>
                <a:ea typeface="Times New Roman"/>
                <a:cs typeface="Times New Roman"/>
                <a:sym typeface="Times New Roman"/>
              </a:rPr>
              <a:t>podvodný, podvedený, výnosný, vynesený, nemožný, zmožený, spodobený, podobný, vyražený, výrazný, oslavený, oslavný, zavázaný, závazný, odlišený, odlišný, chladný, chlazený, obtížený, obtížný, vykonaný, výkonný, mírný, umírněný, …</a:t>
            </a:r>
            <a:endParaRPr i="1"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be6b7ae5fc_0_5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700">
                <a:latin typeface="Times New Roman"/>
                <a:ea typeface="Times New Roman"/>
                <a:cs typeface="Times New Roman"/>
                <a:sym typeface="Times New Roman"/>
              </a:rPr>
              <a:t>Pozorujte vztah mezi podobou sufixu (levým okolím) a nejednoznačností při selekci základového slova.</a:t>
            </a:r>
            <a:endParaRPr sz="2700"/>
          </a:p>
        </p:txBody>
      </p:sp>
      <p:sp>
        <p:nvSpPr>
          <p:cNvPr id="153" name="Google Shape;153;g2be6b7ae5fc_0_5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podvod-n(ý)/podved-en(ý)		výnos-n(ý)/vynes</a:t>
            </a:r>
            <a:r>
              <a:rPr lang="cs-CZ"/>
              <a:t>-en(ý)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nemož-n(ý)/zmož-en(ý)			podob-n(ý)/spodob-en(ý)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výraz-n(ý)/vyraž-en(ý)				oslav-n(ý)/oslav-en(ý)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závaz-n(ý)/zaváz-an(ý)				odliš-n(ý)/odliš-en(ý)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chlad-n(ý)/chlaz-en(ý)				obtíž-n(ý)/obtíž-en(ý)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výkon-n(ý)/vykon-an(ý)			mír-n(ý)/umírn-ěn(ý)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be6b7ae5fc_0_6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Od sloves tvořte prefixem </a:t>
            </a:r>
            <a:r>
              <a:rPr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ne-</a:t>
            </a: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 záporná slovesa. Popište alternace, k nimž dochází, a pozorování zobecněte</a:t>
            </a:r>
            <a:endParaRPr sz="3000"/>
          </a:p>
        </p:txBody>
      </p:sp>
      <p:sp>
        <p:nvSpPr>
          <p:cNvPr id="159" name="Google Shape;159;g2be6b7ae5fc_0_6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bát		brát		cpát		dát		dbát		drát		hnát		hrát</a:t>
            </a:r>
            <a:endParaRPr sz="3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hřát		lhát		ptát		psát		prát		rvát		řvát		sát</a:t>
            </a:r>
            <a:endParaRPr sz="3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smát		spát		stát		stlát		štvát		tkát		vát		vlát</a:t>
            </a:r>
            <a:endParaRPr sz="3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znát		zvát		žrát</a:t>
            </a:r>
            <a:endParaRPr sz="3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be6b7ae5fc_0_7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Existuje pravidlo pro krácení á/a?</a:t>
            </a:r>
            <a:endParaRPr/>
          </a:p>
        </p:txBody>
      </p:sp>
      <p:sp>
        <p:nvSpPr>
          <p:cNvPr id="165" name="Google Shape;165;g2be6b7ae5fc_0_7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ne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bát		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brat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		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cpat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		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dat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		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dbat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		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drat	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	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hnat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		nehrát		nehřát		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lhat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sz="3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ptat		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psat		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prat		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rvat	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	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řvat	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3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nesát		nesmát		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spat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		nestát		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stlat		</a:t>
            </a:r>
            <a:endParaRPr b="1" sz="3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štvat	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tkat	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	nevát		nevlát		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znat		</a:t>
            </a:r>
            <a:endParaRPr b="1" sz="3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zvat		</a:t>
            </a:r>
            <a:r>
              <a:rPr lang="cs-CZ" sz="3700">
                <a:latin typeface="Times New Roman"/>
                <a:ea typeface="Times New Roman"/>
                <a:cs typeface="Times New Roman"/>
                <a:sym typeface="Times New Roman"/>
              </a:rPr>
              <a:t>ne</a:t>
            </a:r>
            <a:r>
              <a:rPr b="1" lang="cs-CZ" sz="3700">
                <a:latin typeface="Times New Roman"/>
                <a:ea typeface="Times New Roman"/>
                <a:cs typeface="Times New Roman"/>
                <a:sym typeface="Times New Roman"/>
              </a:rPr>
              <a:t>žrat</a:t>
            </a:r>
            <a:endParaRPr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ba0103dcfd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Formanty tvoření názvů osob</a:t>
            </a:r>
            <a:endParaRPr/>
          </a:p>
        </p:txBody>
      </p:sp>
      <p:sp>
        <p:nvSpPr>
          <p:cNvPr id="171" name="Google Shape;171;g2ba0103dcfd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-224697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10954"/>
              <a:t>ryb</a:t>
            </a:r>
            <a:r>
              <a:rPr lang="cs-CZ" sz="10954">
                <a:solidFill>
                  <a:srgbClr val="00B050"/>
                </a:solidFill>
              </a:rPr>
              <a:t>-a</a:t>
            </a:r>
            <a:r>
              <a:rPr lang="cs-CZ" sz="10954"/>
              <a:t> → ryb-</a:t>
            </a:r>
            <a:r>
              <a:rPr lang="cs-CZ" sz="10954">
                <a:solidFill>
                  <a:srgbClr val="7030A0"/>
                </a:solidFill>
              </a:rPr>
              <a:t>ář</a:t>
            </a:r>
            <a:r>
              <a:rPr lang="cs-CZ" sz="10954">
                <a:solidFill>
                  <a:srgbClr val="00B050"/>
                </a:solidFill>
              </a:rPr>
              <a:t>-0</a:t>
            </a:r>
            <a:endParaRPr sz="10954"/>
          </a:p>
          <a:p>
            <a:pPr indent="-224697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10954"/>
              <a:t>stran</a:t>
            </a:r>
            <a:r>
              <a:rPr lang="cs-CZ" sz="10954">
                <a:solidFill>
                  <a:srgbClr val="00B050"/>
                </a:solidFill>
              </a:rPr>
              <a:t>-a</a:t>
            </a:r>
            <a:r>
              <a:rPr lang="cs-CZ" sz="10954"/>
              <a:t> → stran-</a:t>
            </a:r>
            <a:r>
              <a:rPr lang="cs-CZ" sz="10954">
                <a:solidFill>
                  <a:srgbClr val="7030A0"/>
                </a:solidFill>
              </a:rPr>
              <a:t>ík</a:t>
            </a:r>
            <a:r>
              <a:rPr lang="cs-CZ" sz="10954">
                <a:solidFill>
                  <a:srgbClr val="00B050"/>
                </a:solidFill>
              </a:rPr>
              <a:t>-0</a:t>
            </a:r>
            <a:endParaRPr sz="10954">
              <a:solidFill>
                <a:srgbClr val="7030A0"/>
              </a:solidFill>
            </a:endParaRPr>
          </a:p>
          <a:p>
            <a:pPr indent="-224697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10954"/>
              <a:t>slep</a:t>
            </a:r>
            <a:r>
              <a:rPr lang="cs-CZ" sz="10954">
                <a:solidFill>
                  <a:srgbClr val="00B050"/>
                </a:solidFill>
              </a:rPr>
              <a:t>-ý</a:t>
            </a:r>
            <a:r>
              <a:rPr lang="cs-CZ" sz="10954"/>
              <a:t> → slep-</a:t>
            </a:r>
            <a:r>
              <a:rPr lang="cs-CZ" sz="10954">
                <a:solidFill>
                  <a:srgbClr val="7030A0"/>
                </a:solidFill>
              </a:rPr>
              <a:t>ec</a:t>
            </a:r>
            <a:r>
              <a:rPr lang="cs-CZ" sz="10954">
                <a:solidFill>
                  <a:srgbClr val="00B050"/>
                </a:solidFill>
              </a:rPr>
              <a:t>-0</a:t>
            </a:r>
            <a:endParaRPr sz="10954"/>
          </a:p>
          <a:p>
            <a:pPr indent="-952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560"/>
              <a:buChar char="•"/>
            </a:pPr>
            <a:r>
              <a:rPr lang="cs-CZ" sz="10954"/>
              <a:t>loup</a:t>
            </a:r>
            <a:r>
              <a:rPr lang="cs-CZ" sz="10954">
                <a:solidFill>
                  <a:srgbClr val="00B050"/>
                </a:solidFill>
              </a:rPr>
              <a:t>-i-t</a:t>
            </a:r>
            <a:r>
              <a:rPr lang="cs-CZ" sz="10954"/>
              <a:t> → lup-i-</a:t>
            </a:r>
            <a:r>
              <a:rPr lang="cs-CZ" sz="10954">
                <a:solidFill>
                  <a:srgbClr val="7030A0"/>
                </a:solidFill>
              </a:rPr>
              <a:t>č</a:t>
            </a:r>
            <a:r>
              <a:rPr lang="cs-CZ" sz="10954">
                <a:solidFill>
                  <a:srgbClr val="00B050"/>
                </a:solidFill>
              </a:rPr>
              <a:t>-0 </a:t>
            </a:r>
            <a:r>
              <a:rPr lang="cs-CZ" sz="10954"/>
              <a:t>/sáz</a:t>
            </a:r>
            <a:r>
              <a:rPr lang="cs-CZ" sz="10954">
                <a:solidFill>
                  <a:srgbClr val="00B050"/>
                </a:solidFill>
              </a:rPr>
              <a:t>-e-t</a:t>
            </a:r>
            <a:r>
              <a:rPr lang="cs-CZ" sz="10954"/>
              <a:t> → saz-e-</a:t>
            </a:r>
            <a:r>
              <a:rPr lang="cs-CZ" sz="10954">
                <a:solidFill>
                  <a:srgbClr val="7030A0"/>
                </a:solidFill>
              </a:rPr>
              <a:t>č</a:t>
            </a:r>
            <a:r>
              <a:rPr lang="cs-CZ" sz="10954">
                <a:solidFill>
                  <a:srgbClr val="00B050"/>
                </a:solidFill>
              </a:rPr>
              <a:t>-0</a:t>
            </a:r>
            <a:r>
              <a:rPr lang="cs-CZ" sz="10954"/>
              <a:t>, vykraj</a:t>
            </a:r>
            <a:r>
              <a:rPr lang="cs-CZ" sz="10954">
                <a:solidFill>
                  <a:srgbClr val="00B050"/>
                </a:solidFill>
              </a:rPr>
              <a:t>-ova-t</a:t>
            </a:r>
            <a:r>
              <a:rPr lang="cs-CZ" sz="10954"/>
              <a:t> → vykraj-ova-</a:t>
            </a:r>
            <a:r>
              <a:rPr lang="cs-CZ" sz="10954">
                <a:solidFill>
                  <a:srgbClr val="7030A0"/>
                </a:solidFill>
              </a:rPr>
              <a:t>č</a:t>
            </a:r>
            <a:r>
              <a:rPr lang="cs-CZ" sz="10954">
                <a:solidFill>
                  <a:srgbClr val="00B050"/>
                </a:solidFill>
              </a:rPr>
              <a:t>-0 </a:t>
            </a:r>
            <a:r>
              <a:rPr lang="cs-CZ" sz="10954"/>
              <a:t>hád</a:t>
            </a:r>
            <a:r>
              <a:rPr lang="cs-CZ" sz="10954">
                <a:solidFill>
                  <a:srgbClr val="00B050"/>
                </a:solidFill>
              </a:rPr>
              <a:t>-a-t</a:t>
            </a:r>
            <a:r>
              <a:rPr lang="cs-CZ" sz="10954"/>
              <a:t> → had-a-</a:t>
            </a:r>
            <a:r>
              <a:rPr lang="cs-CZ" sz="10954">
                <a:solidFill>
                  <a:srgbClr val="7030A0"/>
                </a:solidFill>
              </a:rPr>
              <a:t>č</a:t>
            </a:r>
            <a:r>
              <a:rPr lang="cs-CZ" sz="10954">
                <a:solidFill>
                  <a:srgbClr val="00B050"/>
                </a:solidFill>
              </a:rPr>
              <a:t>-0 </a:t>
            </a:r>
            <a:r>
              <a:rPr lang="cs-CZ" sz="10154"/>
              <a:t>ale také mý</a:t>
            </a:r>
            <a:r>
              <a:rPr lang="cs-CZ" sz="10154">
                <a:solidFill>
                  <a:srgbClr val="00B050"/>
                </a:solidFill>
              </a:rPr>
              <a:t>-0-t </a:t>
            </a:r>
            <a:r>
              <a:rPr lang="cs-CZ" sz="10154"/>
              <a:t>→ my-0-</a:t>
            </a:r>
            <a:r>
              <a:rPr lang="cs-CZ" sz="10154">
                <a:solidFill>
                  <a:srgbClr val="7030A0"/>
                </a:solidFill>
              </a:rPr>
              <a:t>č</a:t>
            </a:r>
            <a:r>
              <a:rPr lang="cs-CZ" sz="10154">
                <a:solidFill>
                  <a:srgbClr val="00B050"/>
                </a:solidFill>
              </a:rPr>
              <a:t>-0</a:t>
            </a:r>
            <a:endParaRPr sz="10954"/>
          </a:p>
          <a:p>
            <a:pPr indent="-952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560"/>
              <a:buChar char="•"/>
            </a:pPr>
            <a:r>
              <a:rPr lang="cs-CZ" sz="10954"/>
              <a:t>uč</a:t>
            </a:r>
            <a:r>
              <a:rPr lang="cs-CZ" sz="10954">
                <a:solidFill>
                  <a:srgbClr val="00B050"/>
                </a:solidFill>
              </a:rPr>
              <a:t>-i-t</a:t>
            </a:r>
            <a:r>
              <a:rPr lang="cs-CZ" sz="10954"/>
              <a:t> → uč-i-</a:t>
            </a:r>
            <a:r>
              <a:rPr lang="cs-CZ" sz="10954">
                <a:solidFill>
                  <a:srgbClr val="7030A0"/>
                </a:solidFill>
              </a:rPr>
              <a:t>tel</a:t>
            </a:r>
            <a:r>
              <a:rPr lang="cs-CZ" sz="10954">
                <a:solidFill>
                  <a:srgbClr val="00B050"/>
                </a:solidFill>
              </a:rPr>
              <a:t>-0 </a:t>
            </a:r>
            <a:r>
              <a:rPr lang="cs-CZ" sz="10954"/>
              <a:t>/vel</a:t>
            </a:r>
            <a:r>
              <a:rPr lang="cs-CZ" sz="10954">
                <a:solidFill>
                  <a:srgbClr val="00B050"/>
                </a:solidFill>
              </a:rPr>
              <a:t>-e-t</a:t>
            </a:r>
            <a:r>
              <a:rPr lang="cs-CZ" sz="10954"/>
              <a:t> → vel-i-</a:t>
            </a:r>
            <a:r>
              <a:rPr lang="cs-CZ" sz="10954">
                <a:solidFill>
                  <a:srgbClr val="7030A0"/>
                </a:solidFill>
              </a:rPr>
              <a:t>tel</a:t>
            </a:r>
            <a:r>
              <a:rPr lang="cs-CZ" sz="10954">
                <a:solidFill>
                  <a:srgbClr val="00B050"/>
                </a:solidFill>
              </a:rPr>
              <a:t>-0</a:t>
            </a:r>
            <a:r>
              <a:rPr lang="cs-CZ" sz="10954"/>
              <a:t>, urč</a:t>
            </a:r>
            <a:r>
              <a:rPr lang="cs-CZ" sz="10954">
                <a:solidFill>
                  <a:srgbClr val="00B050"/>
                </a:solidFill>
              </a:rPr>
              <a:t>-ova-t</a:t>
            </a:r>
            <a:r>
              <a:rPr lang="cs-CZ" sz="10954"/>
              <a:t> → urč-ova-</a:t>
            </a:r>
            <a:r>
              <a:rPr lang="cs-CZ" sz="10954">
                <a:solidFill>
                  <a:srgbClr val="7030A0"/>
                </a:solidFill>
              </a:rPr>
              <a:t>tel</a:t>
            </a:r>
            <a:r>
              <a:rPr lang="cs-CZ" sz="10954">
                <a:solidFill>
                  <a:srgbClr val="00B050"/>
                </a:solidFill>
              </a:rPr>
              <a:t>-0</a:t>
            </a:r>
            <a:r>
              <a:rPr lang="cs-CZ" sz="10954"/>
              <a:t> bád</a:t>
            </a:r>
            <a:r>
              <a:rPr lang="cs-CZ" sz="10954">
                <a:solidFill>
                  <a:srgbClr val="00B050"/>
                </a:solidFill>
              </a:rPr>
              <a:t>-a-t</a:t>
            </a:r>
            <a:r>
              <a:rPr lang="cs-CZ" sz="10954"/>
              <a:t> → bad-a-</a:t>
            </a:r>
            <a:r>
              <a:rPr lang="cs-CZ" sz="10954">
                <a:solidFill>
                  <a:srgbClr val="7030A0"/>
                </a:solidFill>
              </a:rPr>
              <a:t>tel</a:t>
            </a:r>
            <a:r>
              <a:rPr lang="cs-CZ" sz="10954">
                <a:solidFill>
                  <a:srgbClr val="00B050"/>
                </a:solidFill>
              </a:rPr>
              <a:t>-0 </a:t>
            </a:r>
            <a:r>
              <a:rPr lang="cs-CZ" sz="10154"/>
              <a:t>ale také do-ží</a:t>
            </a:r>
            <a:r>
              <a:rPr lang="cs-CZ" sz="10154">
                <a:solidFill>
                  <a:srgbClr val="00B050"/>
                </a:solidFill>
              </a:rPr>
              <a:t>-0-t </a:t>
            </a:r>
            <a:r>
              <a:rPr lang="cs-CZ" sz="10154"/>
              <a:t>→ do-ži-0-</a:t>
            </a:r>
            <a:r>
              <a:rPr lang="cs-CZ" sz="10154">
                <a:solidFill>
                  <a:srgbClr val="7030A0"/>
                </a:solidFill>
              </a:rPr>
              <a:t>tel-n</a:t>
            </a:r>
            <a:r>
              <a:rPr lang="cs-CZ" sz="10154">
                <a:solidFill>
                  <a:srgbClr val="00B050"/>
                </a:solidFill>
              </a:rPr>
              <a:t>-ý</a:t>
            </a:r>
            <a:endParaRPr sz="10954"/>
          </a:p>
          <a:p>
            <a:pPr indent="-224697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10954"/>
              <a:t>soud</a:t>
            </a:r>
            <a:r>
              <a:rPr lang="cs-CZ" sz="10954">
                <a:solidFill>
                  <a:srgbClr val="00B050"/>
                </a:solidFill>
              </a:rPr>
              <a:t>-i-t</a:t>
            </a:r>
            <a:r>
              <a:rPr lang="cs-CZ" sz="10954"/>
              <a:t>/soud → soud-</a:t>
            </a:r>
            <a:r>
              <a:rPr lang="cs-CZ" sz="10954">
                <a:solidFill>
                  <a:srgbClr val="7030A0"/>
                </a:solidFill>
              </a:rPr>
              <a:t>c</a:t>
            </a:r>
            <a:r>
              <a:rPr lang="cs-CZ" sz="10954">
                <a:solidFill>
                  <a:srgbClr val="00B050"/>
                </a:solidFill>
              </a:rPr>
              <a:t>-e</a:t>
            </a:r>
            <a:r>
              <a:rPr lang="cs-CZ" sz="10954"/>
              <a:t>, vlád</a:t>
            </a:r>
            <a:r>
              <a:rPr lang="cs-CZ" sz="10954">
                <a:solidFill>
                  <a:srgbClr val="00B050"/>
                </a:solidFill>
              </a:rPr>
              <a:t>-nou-t</a:t>
            </a:r>
            <a:r>
              <a:rPr lang="cs-CZ" sz="10954"/>
              <a:t>/vlád(a) → vlád-</a:t>
            </a:r>
            <a:r>
              <a:rPr lang="cs-CZ" sz="10954">
                <a:solidFill>
                  <a:srgbClr val="7030A0"/>
                </a:solidFill>
              </a:rPr>
              <a:t>c</a:t>
            </a:r>
            <a:r>
              <a:rPr lang="cs-CZ" sz="10954">
                <a:solidFill>
                  <a:srgbClr val="00B050"/>
                </a:solidFill>
              </a:rPr>
              <a:t>-e</a:t>
            </a:r>
            <a:endParaRPr sz="10954"/>
          </a:p>
          <a:p>
            <a:pPr indent="-224697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10954"/>
              <a:t>basketbal</a:t>
            </a:r>
            <a:r>
              <a:rPr lang="cs-CZ" sz="10954">
                <a:solidFill>
                  <a:srgbClr val="00B050"/>
                </a:solidFill>
              </a:rPr>
              <a:t>-0</a:t>
            </a:r>
            <a:r>
              <a:rPr lang="cs-CZ" sz="10954"/>
              <a:t> → basketbal-</a:t>
            </a:r>
            <a:r>
              <a:rPr lang="cs-CZ" sz="10954">
                <a:solidFill>
                  <a:srgbClr val="7030A0"/>
                </a:solidFill>
              </a:rPr>
              <a:t>ist</a:t>
            </a:r>
            <a:r>
              <a:rPr lang="cs-CZ" sz="10954">
                <a:solidFill>
                  <a:srgbClr val="00B050"/>
                </a:solidFill>
              </a:rPr>
              <a:t>-a</a:t>
            </a:r>
            <a:endParaRPr sz="10954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560"/>
              <a:buNone/>
            </a:pPr>
            <a:r>
              <a:t/>
            </a:r>
            <a:endParaRPr sz="10954">
              <a:solidFill>
                <a:srgbClr val="00B05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rgbClr val="00B05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rgbClr val="00B05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rgbClr val="00B05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rgbClr val="7030A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Slovotvorné řady</a:t>
            </a:r>
            <a:endParaRPr/>
          </a:p>
        </p:txBody>
      </p:sp>
      <p:sp>
        <p:nvSpPr>
          <p:cNvPr id="177" name="Google Shape;177;p2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báb-</a:t>
            </a:r>
            <a:r>
              <a:rPr i="1" lang="cs-CZ" sz="2800">
                <a:solidFill>
                  <a:srgbClr val="00B050"/>
                </a:solidFill>
              </a:rPr>
              <a:t>a</a:t>
            </a:r>
            <a:r>
              <a:rPr i="1" lang="cs-CZ" sz="2800"/>
              <a:t> → bab-</a:t>
            </a:r>
            <a:r>
              <a:rPr i="1" lang="cs-CZ" sz="2800">
                <a:solidFill>
                  <a:srgbClr val="7030A0"/>
                </a:solidFill>
              </a:rPr>
              <a:t>ičk</a:t>
            </a:r>
            <a:r>
              <a:rPr i="1" lang="cs-CZ" sz="2800"/>
              <a:t>-</a:t>
            </a:r>
            <a:r>
              <a:rPr i="1" lang="cs-CZ" sz="2800">
                <a:solidFill>
                  <a:srgbClr val="00B050"/>
                </a:solidFill>
              </a:rPr>
              <a:t>a</a:t>
            </a:r>
            <a:endParaRPr sz="2800">
              <a:solidFill>
                <a:srgbClr val="00B050"/>
              </a:solidFill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hol-ý → hol-k-a → hol-č-</a:t>
            </a:r>
            <a:r>
              <a:rPr i="1" lang="cs-CZ" sz="2800">
                <a:solidFill>
                  <a:srgbClr val="7030A0"/>
                </a:solidFill>
              </a:rPr>
              <a:t>ičk</a:t>
            </a:r>
            <a:r>
              <a:rPr i="1" lang="cs-CZ" sz="2800"/>
              <a:t>-</a:t>
            </a:r>
            <a:r>
              <a:rPr i="1" lang="cs-CZ" sz="2800">
                <a:solidFill>
                  <a:srgbClr val="00B050"/>
                </a:solidFill>
              </a:rPr>
              <a:t>a  </a:t>
            </a:r>
            <a:r>
              <a:rPr i="1" lang="cs-CZ" sz="2800"/>
              <a:t>/ hol-k-a → hol-č-</a:t>
            </a:r>
            <a:r>
              <a:rPr i="1" lang="cs-CZ" sz="2800">
                <a:solidFill>
                  <a:srgbClr val="7030A0"/>
                </a:solidFill>
              </a:rPr>
              <a:t>ic</a:t>
            </a:r>
            <a:r>
              <a:rPr i="1" lang="cs-CZ" sz="2800"/>
              <a:t>-</a:t>
            </a:r>
            <a:r>
              <a:rPr i="1" lang="cs-CZ" sz="2800">
                <a:solidFill>
                  <a:srgbClr val="00B050"/>
                </a:solidFill>
              </a:rPr>
              <a:t>e </a:t>
            </a:r>
            <a:r>
              <a:rPr i="1" lang="cs-CZ" sz="2800"/>
              <a:t>→ hol-č-ič-</a:t>
            </a:r>
            <a:r>
              <a:rPr i="1" lang="cs-CZ" sz="2800">
                <a:solidFill>
                  <a:srgbClr val="7030A0"/>
                </a:solidFill>
              </a:rPr>
              <a:t>k</a:t>
            </a:r>
            <a:r>
              <a:rPr i="1" lang="cs-CZ" sz="2800"/>
              <a:t>-</a:t>
            </a:r>
            <a:r>
              <a:rPr i="1" lang="cs-CZ" sz="2800">
                <a:solidFill>
                  <a:srgbClr val="00B050"/>
                </a:solidFill>
              </a:rPr>
              <a:t>a</a:t>
            </a:r>
            <a:endParaRPr sz="2800">
              <a:solidFill>
                <a:srgbClr val="00B050"/>
              </a:solidFill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sestr-a → sestř-</a:t>
            </a:r>
            <a:r>
              <a:rPr i="1" lang="cs-CZ" sz="2800">
                <a:solidFill>
                  <a:srgbClr val="7030A0"/>
                </a:solidFill>
              </a:rPr>
              <a:t>ičk</a:t>
            </a:r>
            <a:r>
              <a:rPr i="1" lang="cs-CZ" sz="2800"/>
              <a:t>-</a:t>
            </a:r>
            <a:r>
              <a:rPr i="1" lang="cs-CZ" sz="2800">
                <a:solidFill>
                  <a:srgbClr val="00B050"/>
                </a:solidFill>
              </a:rPr>
              <a:t>a</a:t>
            </a:r>
            <a:endParaRPr sz="2800">
              <a:solidFill>
                <a:srgbClr val="00B050"/>
              </a:solidFill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říd-i-t → řid-i-č → řid-i-č-</a:t>
            </a:r>
            <a:r>
              <a:rPr i="1" lang="cs-CZ" sz="2800">
                <a:solidFill>
                  <a:srgbClr val="7030A0"/>
                </a:solidFill>
              </a:rPr>
              <a:t>k</a:t>
            </a:r>
            <a:r>
              <a:rPr i="1" lang="cs-CZ" sz="2800"/>
              <a:t>-</a:t>
            </a:r>
            <a:r>
              <a:rPr i="1" lang="cs-CZ" sz="2800">
                <a:solidFill>
                  <a:srgbClr val="00B050"/>
                </a:solidFill>
              </a:rPr>
              <a:t>a</a:t>
            </a:r>
            <a:endParaRPr sz="2800">
              <a:solidFill>
                <a:srgbClr val="00B050"/>
              </a:solidFill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práv-o → práv-ník-0 → práv-nič-</a:t>
            </a:r>
            <a:r>
              <a:rPr i="1" lang="cs-CZ" sz="2800">
                <a:solidFill>
                  <a:srgbClr val="7030A0"/>
                </a:solidFill>
              </a:rPr>
              <a:t>k</a:t>
            </a:r>
            <a:r>
              <a:rPr i="1" lang="cs-CZ" sz="2800"/>
              <a:t>-</a:t>
            </a:r>
            <a:r>
              <a:rPr i="1" lang="cs-CZ" sz="2800">
                <a:solidFill>
                  <a:srgbClr val="00B050"/>
                </a:solidFill>
              </a:rPr>
              <a:t>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sam-ec-0 → sam-ic-e → sam-ič-</a:t>
            </a:r>
            <a:r>
              <a:rPr i="1" lang="cs-CZ" sz="2800">
                <a:solidFill>
                  <a:srgbClr val="7030A0"/>
                </a:solidFill>
              </a:rPr>
              <a:t>k</a:t>
            </a:r>
            <a:r>
              <a:rPr i="1" lang="cs-CZ" sz="2800"/>
              <a:t>-</a:t>
            </a:r>
            <a:r>
              <a:rPr i="1" lang="cs-CZ" sz="2800">
                <a:solidFill>
                  <a:srgbClr val="00B050"/>
                </a:solidFill>
              </a:rPr>
              <a:t>a </a:t>
            </a:r>
            <a:r>
              <a:rPr i="1" lang="cs-CZ" sz="2800"/>
              <a:t>/sam-ec-0 → sam-</a:t>
            </a:r>
            <a:r>
              <a:rPr i="1" lang="cs-CZ" sz="2800">
                <a:solidFill>
                  <a:srgbClr val="7030A0"/>
                </a:solidFill>
              </a:rPr>
              <a:t>ičk</a:t>
            </a:r>
            <a:r>
              <a:rPr i="1" lang="cs-CZ" sz="2800"/>
              <a:t>-</a:t>
            </a:r>
            <a:r>
              <a:rPr i="1" lang="cs-CZ" sz="2800">
                <a:solidFill>
                  <a:srgbClr val="00B050"/>
                </a:solidFill>
              </a:rPr>
              <a:t>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slepic-e → slepič-</a:t>
            </a:r>
            <a:r>
              <a:rPr i="1" lang="cs-CZ" sz="2800">
                <a:solidFill>
                  <a:srgbClr val="7030A0"/>
                </a:solidFill>
              </a:rPr>
              <a:t>k</a:t>
            </a:r>
            <a:r>
              <a:rPr i="1" lang="cs-CZ" sz="2800"/>
              <a:t>-</a:t>
            </a:r>
            <a:r>
              <a:rPr i="1" lang="cs-CZ" sz="2800">
                <a:solidFill>
                  <a:srgbClr val="00B050"/>
                </a:solidFill>
              </a:rPr>
              <a:t>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pan-í → pan-</a:t>
            </a:r>
            <a:r>
              <a:rPr i="1" lang="cs-CZ" sz="2800">
                <a:solidFill>
                  <a:srgbClr val="7030A0"/>
                </a:solidFill>
              </a:rPr>
              <a:t>ičk</a:t>
            </a:r>
            <a:r>
              <a:rPr i="1" lang="cs-CZ" sz="2800"/>
              <a:t>-</a:t>
            </a:r>
            <a:r>
              <a:rPr i="1" lang="cs-CZ" sz="2800">
                <a:solidFill>
                  <a:srgbClr val="00B050"/>
                </a:solidFill>
              </a:rPr>
              <a:t>a</a:t>
            </a:r>
            <a:endParaRPr sz="2800">
              <a:solidFill>
                <a:srgbClr val="00B050"/>
              </a:solidFill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histor-ie → histor-ik-0 → histor-ič-</a:t>
            </a:r>
            <a:r>
              <a:rPr i="1" lang="cs-CZ" sz="2800">
                <a:solidFill>
                  <a:srgbClr val="7030A0"/>
                </a:solidFill>
              </a:rPr>
              <a:t>k</a:t>
            </a:r>
            <a:r>
              <a:rPr i="1" lang="cs-CZ" sz="2800"/>
              <a:t>-</a:t>
            </a:r>
            <a:r>
              <a:rPr i="1" lang="cs-CZ" sz="2800">
                <a:solidFill>
                  <a:srgbClr val="00B050"/>
                </a:solidFill>
              </a:rPr>
              <a:t>a</a:t>
            </a:r>
            <a:endParaRPr sz="28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1" lang="cs-CZ" sz="3200"/>
              <a:t>Slovotvorný typ</a:t>
            </a:r>
            <a:br>
              <a:rPr lang="cs-CZ" sz="3200"/>
            </a:br>
            <a:r>
              <a:rPr lang="cs-CZ" sz="3200" u="sng">
                <a:solidFill>
                  <a:schemeClr val="hlink"/>
                </a:solidFill>
                <a:hlinkClick r:id="rId3"/>
              </a:rPr>
              <a:t>https://www.czechency.org/slovnik/SLOVOTVORN%C3%9D%20TYP</a:t>
            </a:r>
            <a:r>
              <a:rPr lang="cs-CZ" sz="3200"/>
              <a:t> </a:t>
            </a:r>
            <a:endParaRPr/>
          </a:p>
        </p:txBody>
      </p:sp>
      <p:sp>
        <p:nvSpPr>
          <p:cNvPr id="183" name="Google Shape;183;p2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cs-CZ" sz="4000"/>
              <a:t>model chápaný jako schéma slovotvorné stavby fundovaných slov, která (a) patří k jednomu </a:t>
            </a:r>
            <a:r>
              <a:rPr lang="cs-CZ" sz="4000">
                <a:solidFill>
                  <a:srgbClr val="FF0000"/>
                </a:solidFill>
              </a:rPr>
              <a:t>slovnímu druhu</a:t>
            </a:r>
            <a:r>
              <a:rPr lang="cs-CZ" sz="4000"/>
              <a:t>, (b) mají stejný </a:t>
            </a:r>
            <a:r>
              <a:rPr lang="cs-CZ" sz="4000">
                <a:solidFill>
                  <a:srgbClr val="FF0000"/>
                </a:solidFill>
              </a:rPr>
              <a:t>významový vztah </a:t>
            </a:r>
            <a:r>
              <a:rPr lang="cs-CZ" sz="4000"/>
              <a:t>ke svým fundujícím slovům, (c) vznikla stejným </a:t>
            </a:r>
            <a:r>
              <a:rPr lang="cs-CZ" sz="4000">
                <a:solidFill>
                  <a:srgbClr val="FF0000"/>
                </a:solidFill>
              </a:rPr>
              <a:t>slovotvorným postupem </a:t>
            </a:r>
            <a:r>
              <a:rPr lang="cs-CZ" sz="4000"/>
              <a:t>a (d) byla utvořena stejným </a:t>
            </a:r>
            <a:r>
              <a:rPr lang="cs-CZ" sz="4000">
                <a:solidFill>
                  <a:srgbClr val="FF0000"/>
                </a:solidFill>
              </a:rPr>
              <a:t>slovotvorným formantem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Slovotvorný typ</a:t>
            </a:r>
            <a:endParaRPr/>
          </a:p>
        </p:txBody>
      </p:sp>
      <p:sp>
        <p:nvSpPr>
          <p:cNvPr id="189" name="Google Shape;189;p2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Typ -</a:t>
            </a:r>
            <a:r>
              <a:rPr i="1" lang="cs-CZ"/>
              <a:t>ičk-a: </a:t>
            </a:r>
            <a:r>
              <a:rPr lang="cs-CZ"/>
              <a:t>(a) – substantiva, (b) modifikace velikosti a/nebo kladný vztah k základovému substantivu, (c) vznikla sufixací ze substantiv a (d) formantem je afix </a:t>
            </a:r>
            <a:r>
              <a:rPr i="1" lang="cs-CZ"/>
              <a:t>–ičk-a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Typ </a:t>
            </a:r>
            <a:r>
              <a:rPr i="1" lang="cs-CZ"/>
              <a:t>–k-a: </a:t>
            </a:r>
            <a:r>
              <a:rPr lang="cs-CZ"/>
              <a:t>(a) – substantiva, (b) pojmenování osoby biologického rodu ženského (c) vznikla sufixací ze substantiva, které je pojmenováním osoby/zvířete biolog. rodu mužského, a (d) formantem je afix </a:t>
            </a:r>
            <a:r>
              <a:rPr i="1" lang="cs-CZ"/>
              <a:t>–k-a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Typ </a:t>
            </a:r>
            <a:r>
              <a:rPr i="1" lang="cs-CZ"/>
              <a:t>–b-a: </a:t>
            </a:r>
            <a:r>
              <a:rPr lang="cs-CZ"/>
              <a:t>(a) – substantiva, (b) pojmenování názvy dějů (c) vznikla sufixací ze slovesného kořene fundujícího slovesa a (d) formantem je afix </a:t>
            </a:r>
            <a:r>
              <a:rPr i="1" lang="cs-CZ"/>
              <a:t>–b-a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1" lang="cs-CZ" sz="3200"/>
              <a:t>Slovotvorná třída</a:t>
            </a:r>
            <a:br>
              <a:rPr lang="cs-CZ" sz="3200"/>
            </a:br>
            <a:r>
              <a:rPr lang="cs-CZ" sz="3200" u="sng">
                <a:solidFill>
                  <a:schemeClr val="hlink"/>
                </a:solidFill>
                <a:hlinkClick r:id="rId3"/>
              </a:rPr>
              <a:t>https://www.czechency.org/slovnik/SLOVOTVORN%C3%81%20T%C5%98%C3%8DDA</a:t>
            </a:r>
            <a:r>
              <a:rPr lang="cs-CZ" sz="3200"/>
              <a:t> </a:t>
            </a:r>
            <a:endParaRPr/>
          </a:p>
        </p:txBody>
      </p:sp>
      <p:sp>
        <p:nvSpPr>
          <p:cNvPr id="195" name="Google Shape;195;p3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cs-CZ" sz="4000"/>
              <a:t>model chápaný jako schéma slovotvorné stavby fundovaných slov, která (a) patří k jednomu </a:t>
            </a:r>
            <a:r>
              <a:rPr lang="cs-CZ" sz="4000">
                <a:solidFill>
                  <a:srgbClr val="FF0000"/>
                </a:solidFill>
              </a:rPr>
              <a:t>slovnímu druhu</a:t>
            </a:r>
            <a:r>
              <a:rPr lang="cs-CZ" sz="4000"/>
              <a:t>, (b) mají stejný významový vztah ke svým fundujícím slovům a (c) vznikla stejným </a:t>
            </a:r>
            <a:r>
              <a:rPr lang="cs-CZ" sz="4000">
                <a:solidFill>
                  <a:srgbClr val="FF0000"/>
                </a:solidFill>
              </a:rPr>
              <a:t>slovotvorným postupem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be6b7ae5fc_0_8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4700">
                <a:latin typeface="Times New Roman"/>
                <a:ea typeface="Times New Roman"/>
                <a:cs typeface="Times New Roman"/>
                <a:sym typeface="Times New Roman"/>
              </a:rPr>
              <a:t>Kombinatorika morfémů - kořen/kmen</a:t>
            </a:r>
            <a:endParaRPr sz="4700"/>
          </a:p>
        </p:txBody>
      </p:sp>
      <p:sp>
        <p:nvSpPr>
          <p:cNvPr id="91" name="Google Shape;91;g2be6b7ae5fc_0_8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?Základové slovo?</a:t>
            </a:r>
            <a:endParaRPr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motivace </a:t>
            </a:r>
            <a:r>
              <a:rPr lang="cs-CZ" sz="1500"/>
              <a:t>(</a:t>
            </a:r>
            <a:r>
              <a:rPr lang="cs-CZ" sz="1500"/>
              <a:t>https://www.czechency.org/slovnik/SLOVOTVORN%C3%81%20MOTIVACE</a:t>
            </a:r>
            <a:r>
              <a:rPr lang="cs-CZ" sz="1500"/>
              <a:t>)</a:t>
            </a:r>
            <a:endParaRPr sz="1500"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fundace </a:t>
            </a:r>
            <a:r>
              <a:rPr lang="cs-CZ" sz="1500"/>
              <a:t>(https://www.czechency.org/slovnik/SLOVOTVORN%C3%81%20FUNDACE)</a:t>
            </a:r>
            <a:endParaRPr sz="15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Slovotvorná třída</a:t>
            </a:r>
            <a:endParaRPr/>
          </a:p>
        </p:txBody>
      </p:sp>
      <p:sp>
        <p:nvSpPr>
          <p:cNvPr id="201" name="Google Shape;201;p3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Třída deminutiv/meliorativ/hypokoristik</a:t>
            </a:r>
            <a:r>
              <a:rPr i="1" lang="cs-CZ"/>
              <a:t>: </a:t>
            </a:r>
            <a:r>
              <a:rPr lang="cs-CZ"/>
              <a:t>(a) – substantiva, (b) modifikace velikosti a/nebo kladný vztah k základovému substantivu, (c) vznikla sufixací ze substantiv.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Třída přechýlených jmen: (a) – substantiva, (b) pojmenování osoby biologického rodu ženského (c) vznikla sufixací ze substantiva, které je pojmenováním osoby/zvířete biolog. rodu mužského.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Třída názvů dějů: (a) – substantiva, (b) pojmenování názvy dějů (c) vznikla sufixací ze slovesného kořene fundujícího slovesa.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Slovotvorná třída</a:t>
            </a:r>
            <a:br>
              <a:rPr lang="cs-CZ"/>
            </a:br>
            <a:r>
              <a:rPr lang="cs-CZ"/>
              <a:t>Slovotvorný typ</a:t>
            </a:r>
            <a:endParaRPr/>
          </a:p>
        </p:txBody>
      </p:sp>
      <p:sp>
        <p:nvSpPr>
          <p:cNvPr id="207" name="Google Shape;207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Jaké další typy lze řadit ke slovotvorné třídě deminutiv?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Typ </a:t>
            </a:r>
            <a:r>
              <a:rPr i="1" lang="cs-CZ"/>
              <a:t>–k-a: samič-k-a, slepič-k-a;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Typ</a:t>
            </a:r>
            <a:r>
              <a:rPr i="1" lang="cs-CZ"/>
              <a:t> –ík-0: ps-ík-0, les-ík-0,  …;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Jaké další typy lze řadit ke slovotvorné třídě přechýlených substantiv?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Typ </a:t>
            </a:r>
            <a:r>
              <a:rPr i="1" lang="cs-CZ"/>
              <a:t>–(k)yn-ě</a:t>
            </a:r>
            <a:r>
              <a:rPr lang="cs-CZ"/>
              <a:t>: </a:t>
            </a:r>
            <a:r>
              <a:rPr i="1" lang="cs-CZ"/>
              <a:t>přítel-kyn-ě, žák-yn-ě, pěv-kyn-ě, obr-yn-ě;</a:t>
            </a:r>
            <a:r>
              <a:rPr lang="cs-CZ"/>
              <a:t>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Typ </a:t>
            </a:r>
            <a:r>
              <a:rPr i="1" lang="cs-CZ"/>
              <a:t>–ic-e: děln-ic-e, úředn-ic-e, holub-ic-e;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Jaké další typy lze řadit ke slovotvorné třídě názvů dějů?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Typ</a:t>
            </a:r>
            <a:r>
              <a:rPr i="1" lang="cs-CZ"/>
              <a:t> –ot-0</a:t>
            </a:r>
            <a:r>
              <a:rPr lang="cs-CZ"/>
              <a:t>: </a:t>
            </a:r>
            <a:r>
              <a:rPr i="1" lang="cs-CZ"/>
              <a:t>huk-ot, písk-ot, klap-ot, …;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Typ</a:t>
            </a:r>
            <a:r>
              <a:rPr i="1" lang="cs-CZ"/>
              <a:t> –n-í/-t-í</a:t>
            </a:r>
            <a:r>
              <a:rPr lang="cs-CZ"/>
              <a:t>: </a:t>
            </a:r>
            <a:r>
              <a:rPr i="1" lang="cs-CZ"/>
              <a:t>hra-n-í, kry-t-í, ps-a-n-í, čt-e-n-í, …;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ba0103dcfd_0_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ozdělte následující substantiva podle </a:t>
            </a: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slovního druhu základového slova</a:t>
            </a:r>
            <a:endParaRPr sz="3000"/>
          </a:p>
        </p:txBody>
      </p:sp>
      <p:sp>
        <p:nvSpPr>
          <p:cNvPr id="97" name="Google Shape;97;g2ba0103dcfd_0_2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lyžař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, hybatel, brankář, zástupce, řidič, divák, učitel, důchodce, posluchač, chudák, sochař, podnikatel, zájemce, čtenář, uchazeč, školák, lékař, špičák, chránič, vozidlo, foťák, sekačka, mrazák, snímač, divadlo, splachovadlo, uhlák, sbíječka, prohlížeč, větrák, rozpouštědlo, žehlička, hořák, zesilovač, zimák</a:t>
            </a:r>
            <a:endParaRPr sz="43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ba0103dcfd_0_3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základové slovo je (N, A, V, ?)</a:t>
            </a:r>
            <a:endParaRPr/>
          </a:p>
        </p:txBody>
      </p:sp>
      <p:sp>
        <p:nvSpPr>
          <p:cNvPr id="103" name="Google Shape;103;g2ba0103dcfd_0_3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desubstantiva: branka → brankář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deadjektiva: chudý → chudák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deverbativa: hýbat → hybatel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?: lyže/lyžovat → lyžař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be6b7ae5fc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Které sufixy jednoznačně selektují SD?</a:t>
            </a:r>
            <a:endParaRPr/>
          </a:p>
        </p:txBody>
      </p:sp>
      <p:sp>
        <p:nvSpPr>
          <p:cNvPr id="109" name="Google Shape;109;g2be6b7ae5fc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300">
                <a:latin typeface="Times New Roman"/>
                <a:ea typeface="Times New Roman"/>
                <a:cs typeface="Times New Roman"/>
                <a:sym typeface="Times New Roman"/>
              </a:rPr>
              <a:t>Rozdělte sufixy, jimiž se tvoří substantiva ze substantiv (desubstantiva), substantiva z adjektiv (deadjektiva), substantiva ze sloves (deverbativa) a sufixy, které jednoznačně neselektují slovní druh základového slova. Všimněte s levého kontextu sufixů, které jednoznačně selektují slovní druh základového slova a své pozorování zobecněte.</a:t>
            </a:r>
            <a:endParaRPr sz="3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5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be6b7ae5fc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Pozorujte doklady jednotlivých sufixů</a:t>
            </a:r>
            <a:endParaRPr/>
          </a:p>
        </p:txBody>
      </p:sp>
      <p:sp>
        <p:nvSpPr>
          <p:cNvPr id="115" name="Google Shape;115;g2be6b7ae5fc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/>
              <a:t>-ař/-ář: </a:t>
            </a:r>
            <a:r>
              <a:rPr i="1" lang="cs-CZ"/>
              <a:t>lyžař, brankář, čtenář, lékař, sochař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/>
              <a:t>-tel:</a:t>
            </a:r>
            <a:r>
              <a:rPr i="1" lang="cs-CZ"/>
              <a:t> hybatel, učitel, podnikatel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/>
              <a:t>-c(e)</a:t>
            </a:r>
            <a:r>
              <a:rPr i="1" lang="cs-CZ"/>
              <a:t>: zástupce, důchodce, zájemce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/>
              <a:t>-č: </a:t>
            </a:r>
            <a:r>
              <a:rPr i="1" lang="cs-CZ"/>
              <a:t>řidič, posluchač, uchazeč, chránič, snímač, zesilovač,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/>
              <a:t>-ák:</a:t>
            </a:r>
            <a:r>
              <a:rPr i="1" lang="cs-CZ"/>
              <a:t> divák, chudák, školák, špičák, uhlák, větrák, hořák, zimák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/>
              <a:t>-dl(o): </a:t>
            </a:r>
            <a:r>
              <a:rPr i="1" lang="cs-CZ"/>
              <a:t>vozidlo, letadlo, splachovadlo, rozpouštědlo,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/>
              <a:t>-čk(a):</a:t>
            </a:r>
            <a:r>
              <a:rPr i="1" lang="cs-CZ"/>
              <a:t> sekačka, sbíječka, žehlička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be6b7ae5fc_0_1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Všimněte si</a:t>
            </a:r>
            <a:endParaRPr/>
          </a:p>
        </p:txBody>
      </p:sp>
      <p:sp>
        <p:nvSpPr>
          <p:cNvPr id="121" name="Google Shape;121;g2be6b7ae5fc_0_1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4400"/>
              <a:t>-ař/-ář: </a:t>
            </a:r>
            <a:r>
              <a:rPr i="1" lang="cs-CZ"/>
              <a:t>lyžař, brankář, čtenář, lékař, sochař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4400"/>
              <a:t>-tel:</a:t>
            </a:r>
            <a:r>
              <a:rPr i="1" lang="cs-CZ"/>
              <a:t> hyb</a:t>
            </a:r>
            <a:r>
              <a:rPr i="1" lang="cs-CZ">
                <a:solidFill>
                  <a:srgbClr val="FF0000"/>
                </a:solidFill>
              </a:rPr>
              <a:t>a</a:t>
            </a:r>
            <a:r>
              <a:rPr i="1" lang="cs-CZ"/>
              <a:t>tel, uč</a:t>
            </a:r>
            <a:r>
              <a:rPr i="1" lang="cs-CZ">
                <a:solidFill>
                  <a:srgbClr val="FF0000"/>
                </a:solidFill>
              </a:rPr>
              <a:t>i</a:t>
            </a:r>
            <a:r>
              <a:rPr i="1" lang="cs-CZ"/>
              <a:t>tel, podnik</a:t>
            </a:r>
            <a:r>
              <a:rPr i="1" lang="cs-CZ">
                <a:solidFill>
                  <a:srgbClr val="FF0000"/>
                </a:solidFill>
              </a:rPr>
              <a:t>a</a:t>
            </a:r>
            <a:r>
              <a:rPr i="1" lang="cs-CZ"/>
              <a:t>tel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4400"/>
              <a:t>-c(e)</a:t>
            </a:r>
            <a:r>
              <a:rPr i="1" lang="cs-CZ"/>
              <a:t>: zástupce, důchodce, zájemce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4400"/>
              <a:t>-č: </a:t>
            </a:r>
            <a:r>
              <a:rPr i="1" lang="cs-CZ"/>
              <a:t>řid</a:t>
            </a:r>
            <a:r>
              <a:rPr i="1" lang="cs-CZ">
                <a:solidFill>
                  <a:srgbClr val="FF0000"/>
                </a:solidFill>
              </a:rPr>
              <a:t>i</a:t>
            </a:r>
            <a:r>
              <a:rPr i="1" lang="cs-CZ"/>
              <a:t>č, posluch</a:t>
            </a:r>
            <a:r>
              <a:rPr i="1" lang="cs-CZ">
                <a:solidFill>
                  <a:srgbClr val="FF0000"/>
                </a:solidFill>
              </a:rPr>
              <a:t>a</a:t>
            </a:r>
            <a:r>
              <a:rPr i="1" lang="cs-CZ"/>
              <a:t>č, uchaz</a:t>
            </a:r>
            <a:r>
              <a:rPr i="1" lang="cs-CZ">
                <a:solidFill>
                  <a:srgbClr val="FF0000"/>
                </a:solidFill>
              </a:rPr>
              <a:t>e</a:t>
            </a:r>
            <a:r>
              <a:rPr i="1" lang="cs-CZ"/>
              <a:t>č, chrán</a:t>
            </a:r>
            <a:r>
              <a:rPr i="1" lang="cs-CZ">
                <a:solidFill>
                  <a:srgbClr val="FF0000"/>
                </a:solidFill>
              </a:rPr>
              <a:t>i</a:t>
            </a:r>
            <a:r>
              <a:rPr i="1" lang="cs-CZ"/>
              <a:t>č, sním</a:t>
            </a:r>
            <a:r>
              <a:rPr i="1" lang="cs-CZ">
                <a:solidFill>
                  <a:srgbClr val="FF0000"/>
                </a:solidFill>
              </a:rPr>
              <a:t>a</a:t>
            </a:r>
            <a:r>
              <a:rPr i="1" lang="cs-CZ"/>
              <a:t>č, zesil</a:t>
            </a:r>
            <a:r>
              <a:rPr i="1" lang="cs-CZ">
                <a:solidFill>
                  <a:srgbClr val="FF0000"/>
                </a:solidFill>
              </a:rPr>
              <a:t>ova</a:t>
            </a:r>
            <a:r>
              <a:rPr i="1" lang="cs-CZ"/>
              <a:t>č,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4400"/>
              <a:t>-ák:</a:t>
            </a:r>
            <a:r>
              <a:rPr i="1" lang="cs-CZ"/>
              <a:t> divák, chudák, školák, špičák, uhlák, větrák, hořák, zimák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4400"/>
              <a:t>-dl(o): </a:t>
            </a:r>
            <a:r>
              <a:rPr i="1" lang="cs-CZ"/>
              <a:t>voz</a:t>
            </a:r>
            <a:r>
              <a:rPr i="1" lang="cs-CZ">
                <a:solidFill>
                  <a:srgbClr val="FF0000"/>
                </a:solidFill>
              </a:rPr>
              <a:t>i</a:t>
            </a:r>
            <a:r>
              <a:rPr i="1" lang="cs-CZ"/>
              <a:t>dlo, let</a:t>
            </a:r>
            <a:r>
              <a:rPr i="1" lang="cs-CZ">
                <a:solidFill>
                  <a:srgbClr val="FF0000"/>
                </a:solidFill>
              </a:rPr>
              <a:t>a</a:t>
            </a:r>
            <a:r>
              <a:rPr i="1" lang="cs-CZ"/>
              <a:t>dlo, splach</a:t>
            </a:r>
            <a:r>
              <a:rPr i="1" lang="cs-CZ">
                <a:solidFill>
                  <a:srgbClr val="FF0000"/>
                </a:solidFill>
              </a:rPr>
              <a:t>ova</a:t>
            </a:r>
            <a:r>
              <a:rPr i="1" lang="cs-CZ"/>
              <a:t>dlo, rozpoušt</a:t>
            </a:r>
            <a:r>
              <a:rPr i="1" lang="cs-CZ">
                <a:solidFill>
                  <a:srgbClr val="FF0000"/>
                </a:solidFill>
              </a:rPr>
              <a:t>ě</a:t>
            </a:r>
            <a:r>
              <a:rPr i="1" lang="cs-CZ"/>
              <a:t>dlo,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4400"/>
              <a:t>-čk(a):</a:t>
            </a:r>
            <a:r>
              <a:rPr i="1" lang="cs-CZ"/>
              <a:t> sek</a:t>
            </a:r>
            <a:r>
              <a:rPr i="1" lang="cs-CZ">
                <a:solidFill>
                  <a:srgbClr val="FF0000"/>
                </a:solidFill>
              </a:rPr>
              <a:t>a</a:t>
            </a:r>
            <a:r>
              <a:rPr i="1" lang="cs-CZ"/>
              <a:t>čka, sbíj</a:t>
            </a:r>
            <a:r>
              <a:rPr i="1" lang="cs-CZ">
                <a:solidFill>
                  <a:srgbClr val="FF0000"/>
                </a:solidFill>
              </a:rPr>
              <a:t>e</a:t>
            </a:r>
            <a:r>
              <a:rPr i="1" lang="cs-CZ"/>
              <a:t>čka, žehl</a:t>
            </a:r>
            <a:r>
              <a:rPr i="1" lang="cs-CZ">
                <a:solidFill>
                  <a:srgbClr val="FF0000"/>
                </a:solidFill>
              </a:rPr>
              <a:t>i</a:t>
            </a:r>
            <a:r>
              <a:rPr i="1" lang="cs-CZ"/>
              <a:t>čka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1e8245e572_0_2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? základové slovo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800"/>
              <a:t>?substantiva konvertovaná ze sloves/slovesa tvořená ze substantiv</a:t>
            </a:r>
            <a:endParaRPr/>
          </a:p>
        </p:txBody>
      </p:sp>
      <p:sp>
        <p:nvSpPr>
          <p:cNvPr id="127" name="Google Shape;127;g31e8245e572_0_2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pád	←→ padat/padnout	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tah	 ←→ tahat/táhnout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řez		 ←→ řezat/říznout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lov	 ←→ lovit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řev	 ←→ řvát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vrh ←→ vrhat/vrhnout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leh	 ←→ lehat/lehnout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sek ←→ sekat/seknout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be6b7ae5fc_0_1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Tvořte substantiva od sloves</a:t>
            </a:r>
            <a:endParaRPr/>
          </a:p>
        </p:txBody>
      </p:sp>
      <p:sp>
        <p:nvSpPr>
          <p:cNvPr id="133" name="Google Shape;133;g2be6b7ae5fc_0_1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délka vokálu v prefixu</a:t>
            </a:r>
            <a:endParaRPr/>
          </a:p>
        </p:txBody>
      </p:sp>
      <p:graphicFrame>
        <p:nvGraphicFramePr>
          <p:cNvPr id="134" name="Google Shape;134;g2be6b7ae5fc_0_15"/>
          <p:cNvGraphicFramePr/>
          <p:nvPr/>
        </p:nvGraphicFramePr>
        <p:xfrm>
          <a:off x="952500" y="2667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{5E288705-2BA5-40E9-A831-054DEC51155F}</a:tableStyleId>
              </a:tblPr>
              <a:tblGrid>
                <a:gridCol w="3429000"/>
                <a:gridCol w="3429000"/>
                <a:gridCol w="3429000"/>
              </a:tblGrid>
              <a:tr h="877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cs-CZ" sz="3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zastoupit</a:t>
                      </a:r>
                      <a:endParaRPr i="1" sz="3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877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cs-CZ" sz="3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zapálit</a:t>
                      </a:r>
                      <a:endParaRPr i="1" sz="3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877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cs-CZ" sz="3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nahradit</a:t>
                      </a:r>
                      <a:endParaRPr i="1" sz="3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877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cs-CZ" sz="3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napájet</a:t>
                      </a:r>
                      <a:endParaRPr i="1" sz="3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2021-01-15T11:41:46Z</dcterms:created>
  <dc:creator>petr</dc:creator>
</cp:coreProperties>
</file>